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JPG" ContentType="image/.jp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3" r:id="rId4"/>
    <p:sldMasterId id="2147483675" r:id="rId5"/>
    <p:sldMasterId id="2147483687" r:id="rId6"/>
    <p:sldMasterId id="2147483699" r:id="rId7"/>
    <p:sldMasterId id="2147483711" r:id="rId8"/>
    <p:sldMasterId id="2147483723" r:id="rId9"/>
    <p:sldMasterId id="2147483736" r:id="rId10"/>
    <p:sldMasterId id="2147483748" r:id="rId11"/>
    <p:sldMasterId id="2147483761" r:id="rId12"/>
    <p:sldMasterId id="2147483773" r:id="rId13"/>
    <p:sldMasterId id="2147483785" r:id="rId14"/>
  </p:sldMasterIdLst>
  <p:notesMasterIdLst>
    <p:notesMasterId r:id="rId31"/>
  </p:notesMasterIdLst>
  <p:handoutMasterIdLst>
    <p:handoutMasterId r:id="rId76"/>
  </p:handoutMasterIdLst>
  <p:sldIdLst>
    <p:sldId id="1943" r:id="rId15"/>
    <p:sldId id="2124" r:id="rId16"/>
    <p:sldId id="2146" r:id="rId17"/>
    <p:sldId id="2147" r:id="rId18"/>
    <p:sldId id="2148" r:id="rId19"/>
    <p:sldId id="2149" r:id="rId20"/>
    <p:sldId id="2150" r:id="rId21"/>
    <p:sldId id="2151" r:id="rId22"/>
    <p:sldId id="2152" r:id="rId23"/>
    <p:sldId id="1950" r:id="rId24"/>
    <p:sldId id="1949" r:id="rId25"/>
    <p:sldId id="1951" r:id="rId26"/>
    <p:sldId id="1953" r:id="rId27"/>
    <p:sldId id="2132" r:id="rId28"/>
    <p:sldId id="2177" r:id="rId29"/>
    <p:sldId id="2178" r:id="rId30"/>
    <p:sldId id="2179" r:id="rId32"/>
    <p:sldId id="2180" r:id="rId33"/>
    <p:sldId id="2181" r:id="rId34"/>
    <p:sldId id="2182" r:id="rId35"/>
    <p:sldId id="2184" r:id="rId36"/>
    <p:sldId id="2185" r:id="rId37"/>
    <p:sldId id="2190" r:id="rId38"/>
    <p:sldId id="2191" r:id="rId39"/>
    <p:sldId id="2237" r:id="rId40"/>
    <p:sldId id="2194" r:id="rId41"/>
    <p:sldId id="2196" r:id="rId42"/>
    <p:sldId id="2238" r:id="rId43"/>
    <p:sldId id="2198" r:id="rId44"/>
    <p:sldId id="2199" r:id="rId45"/>
    <p:sldId id="2204" r:id="rId46"/>
    <p:sldId id="2219" r:id="rId47"/>
    <p:sldId id="2228" r:id="rId48"/>
    <p:sldId id="2235" r:id="rId49"/>
    <p:sldId id="2234" r:id="rId50"/>
    <p:sldId id="2233" r:id="rId51"/>
    <p:sldId id="2220" r:id="rId52"/>
    <p:sldId id="2221" r:id="rId53"/>
    <p:sldId id="2222" r:id="rId54"/>
    <p:sldId id="2223" r:id="rId55"/>
    <p:sldId id="2224" r:id="rId56"/>
    <p:sldId id="2225" r:id="rId57"/>
    <p:sldId id="1826" r:id="rId58"/>
    <p:sldId id="1829" r:id="rId59"/>
    <p:sldId id="1831" r:id="rId60"/>
    <p:sldId id="1855" r:id="rId61"/>
    <p:sldId id="1834" r:id="rId62"/>
    <p:sldId id="1962" r:id="rId63"/>
    <p:sldId id="2231" r:id="rId64"/>
    <p:sldId id="2229" r:id="rId65"/>
    <p:sldId id="2230" r:id="rId66"/>
    <p:sldId id="1880" r:id="rId67"/>
    <p:sldId id="1868" r:id="rId68"/>
    <p:sldId id="1869" r:id="rId69"/>
    <p:sldId id="1872" r:id="rId70"/>
    <p:sldId id="1874" r:id="rId71"/>
    <p:sldId id="1863" r:id="rId72"/>
    <p:sldId id="1939" r:id="rId73"/>
    <p:sldId id="2239" r:id="rId74"/>
    <p:sldId id="2236" r:id="rId75"/>
  </p:sldIdLst>
  <p:sldSz cx="12192000" cy="6858000"/>
  <p:notesSz cx="6858000" cy="9144000"/>
  <p:defaultTextStyle>
    <a:defPPr>
      <a:defRPr lang="en-US"/>
    </a:defPPr>
    <a:lvl1pPr algn="l" rtl="0" eaLnBrk="0" fontAlgn="base" hangingPunct="0">
      <a:spcBef>
        <a:spcPct val="0"/>
      </a:spcBef>
      <a:spcAft>
        <a:spcPct val="0"/>
      </a:spcAft>
      <a:defRPr kumimoji="1" sz="2400" b="1" kern="1200">
        <a:solidFill>
          <a:schemeClr val="tx1"/>
        </a:solidFill>
        <a:latin typeface="Times New Roman" panose="02020603050405020304" pitchFamily="18" charset="0"/>
        <a:ea typeface="黑体" panose="02010609060101010101" pitchFamily="49" charset="-122"/>
        <a:cs typeface="+mn-cs"/>
      </a:defRPr>
    </a:lvl1pPr>
    <a:lvl2pPr marL="457200" algn="l" rtl="0" eaLnBrk="0" fontAlgn="base" hangingPunct="0">
      <a:spcBef>
        <a:spcPct val="0"/>
      </a:spcBef>
      <a:spcAft>
        <a:spcPct val="0"/>
      </a:spcAft>
      <a:defRPr kumimoji="1" sz="2400" b="1" kern="1200">
        <a:solidFill>
          <a:schemeClr val="tx1"/>
        </a:solidFill>
        <a:latin typeface="Times New Roman" panose="02020603050405020304" pitchFamily="18" charset="0"/>
        <a:ea typeface="黑体" panose="02010609060101010101" pitchFamily="49" charset="-122"/>
        <a:cs typeface="+mn-cs"/>
      </a:defRPr>
    </a:lvl2pPr>
    <a:lvl3pPr marL="914400" algn="l" rtl="0" eaLnBrk="0" fontAlgn="base" hangingPunct="0">
      <a:spcBef>
        <a:spcPct val="0"/>
      </a:spcBef>
      <a:spcAft>
        <a:spcPct val="0"/>
      </a:spcAft>
      <a:defRPr kumimoji="1" sz="2400" b="1" kern="1200">
        <a:solidFill>
          <a:schemeClr val="tx1"/>
        </a:solidFill>
        <a:latin typeface="Times New Roman" panose="02020603050405020304" pitchFamily="18" charset="0"/>
        <a:ea typeface="黑体" panose="02010609060101010101" pitchFamily="49" charset="-122"/>
        <a:cs typeface="+mn-cs"/>
      </a:defRPr>
    </a:lvl3pPr>
    <a:lvl4pPr marL="1371600" algn="l" rtl="0" eaLnBrk="0" fontAlgn="base" hangingPunct="0">
      <a:spcBef>
        <a:spcPct val="0"/>
      </a:spcBef>
      <a:spcAft>
        <a:spcPct val="0"/>
      </a:spcAft>
      <a:defRPr kumimoji="1" sz="2400" b="1" kern="1200">
        <a:solidFill>
          <a:schemeClr val="tx1"/>
        </a:solidFill>
        <a:latin typeface="Times New Roman" panose="02020603050405020304" pitchFamily="18" charset="0"/>
        <a:ea typeface="黑体" panose="02010609060101010101" pitchFamily="49" charset="-122"/>
        <a:cs typeface="+mn-cs"/>
      </a:defRPr>
    </a:lvl4pPr>
    <a:lvl5pPr marL="1828800" algn="l" rtl="0" eaLnBrk="0" fontAlgn="base" hangingPunct="0">
      <a:spcBef>
        <a:spcPct val="0"/>
      </a:spcBef>
      <a:spcAft>
        <a:spcPct val="0"/>
      </a:spcAft>
      <a:defRPr kumimoji="1" sz="2400" b="1" kern="1200">
        <a:solidFill>
          <a:schemeClr val="tx1"/>
        </a:solidFill>
        <a:latin typeface="Times New Roman" panose="02020603050405020304" pitchFamily="18" charset="0"/>
        <a:ea typeface="黑体" panose="02010609060101010101" pitchFamily="49" charset="-122"/>
        <a:cs typeface="+mn-cs"/>
      </a:defRPr>
    </a:lvl5pPr>
    <a:lvl6pPr marL="2286000" algn="l" defTabSz="914400" rtl="0" eaLnBrk="1" latinLnBrk="0" hangingPunct="1">
      <a:defRPr kumimoji="1" sz="2400" b="1" kern="1200">
        <a:solidFill>
          <a:schemeClr val="tx1"/>
        </a:solidFill>
        <a:latin typeface="Times New Roman" panose="02020603050405020304" pitchFamily="18" charset="0"/>
        <a:ea typeface="黑体" panose="02010609060101010101" pitchFamily="49" charset="-122"/>
        <a:cs typeface="+mn-cs"/>
      </a:defRPr>
    </a:lvl6pPr>
    <a:lvl7pPr marL="2743200" algn="l" defTabSz="914400" rtl="0" eaLnBrk="1" latinLnBrk="0" hangingPunct="1">
      <a:defRPr kumimoji="1" sz="2400" b="1" kern="1200">
        <a:solidFill>
          <a:schemeClr val="tx1"/>
        </a:solidFill>
        <a:latin typeface="Times New Roman" panose="02020603050405020304" pitchFamily="18" charset="0"/>
        <a:ea typeface="黑体" panose="02010609060101010101" pitchFamily="49" charset="-122"/>
        <a:cs typeface="+mn-cs"/>
      </a:defRPr>
    </a:lvl7pPr>
    <a:lvl8pPr marL="3200400" algn="l" defTabSz="914400" rtl="0" eaLnBrk="1" latinLnBrk="0" hangingPunct="1">
      <a:defRPr kumimoji="1" sz="2400" b="1" kern="1200">
        <a:solidFill>
          <a:schemeClr val="tx1"/>
        </a:solidFill>
        <a:latin typeface="Times New Roman" panose="02020603050405020304" pitchFamily="18" charset="0"/>
        <a:ea typeface="黑体" panose="02010609060101010101" pitchFamily="49" charset="-122"/>
        <a:cs typeface="+mn-cs"/>
      </a:defRPr>
    </a:lvl8pPr>
    <a:lvl9pPr marL="3657600" algn="l" defTabSz="914400" rtl="0" eaLnBrk="1" latinLnBrk="0" hangingPunct="1">
      <a:defRPr kumimoji="1" sz="2400" b="1" kern="1200">
        <a:solidFill>
          <a:schemeClr val="tx1"/>
        </a:solidFill>
        <a:latin typeface="Times New Roman" panose="02020603050405020304" pitchFamily="18" charset="0"/>
        <a:ea typeface="黑体" panose="02010609060101010101" pitchFamily="49"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00"/>
    <a:srgbClr val="DDDDDD"/>
    <a:srgbClr val="EAEAEA"/>
    <a:srgbClr val="CCFFFF"/>
    <a:srgbClr val="FF66FF"/>
    <a:srgbClr val="CCFF99"/>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265" autoAdjust="0"/>
    <p:restoredTop sz="94050" autoAdjust="0"/>
  </p:normalViewPr>
  <p:slideViewPr>
    <p:cSldViewPr>
      <p:cViewPr varScale="1">
        <p:scale>
          <a:sx n="87" d="100"/>
          <a:sy n="87" d="100"/>
        </p:scale>
        <p:origin x="792" y="8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592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9" Type="http://schemas.openxmlformats.org/officeDocument/2006/relationships/tableStyles" Target="tableStyles.xml"/><Relationship Id="rId78" Type="http://schemas.openxmlformats.org/officeDocument/2006/relationships/viewProps" Target="viewProps.xml"/><Relationship Id="rId77" Type="http://schemas.openxmlformats.org/officeDocument/2006/relationships/presProps" Target="presProps.xml"/><Relationship Id="rId76" Type="http://schemas.openxmlformats.org/officeDocument/2006/relationships/handoutMaster" Target="handoutMasters/handoutMaster1.xml"/><Relationship Id="rId75" Type="http://schemas.openxmlformats.org/officeDocument/2006/relationships/slide" Target="slides/slide60.xml"/><Relationship Id="rId74" Type="http://schemas.openxmlformats.org/officeDocument/2006/relationships/slide" Target="slides/slide59.xml"/><Relationship Id="rId73" Type="http://schemas.openxmlformats.org/officeDocument/2006/relationships/slide" Target="slides/slide58.xml"/><Relationship Id="rId72" Type="http://schemas.openxmlformats.org/officeDocument/2006/relationships/slide" Target="slides/slide57.xml"/><Relationship Id="rId71" Type="http://schemas.openxmlformats.org/officeDocument/2006/relationships/slide" Target="slides/slide56.xml"/><Relationship Id="rId70" Type="http://schemas.openxmlformats.org/officeDocument/2006/relationships/slide" Target="slides/slide55.xml"/><Relationship Id="rId7" Type="http://schemas.openxmlformats.org/officeDocument/2006/relationships/slideMaster" Target="slideMasters/slideMaster6.xml"/><Relationship Id="rId69" Type="http://schemas.openxmlformats.org/officeDocument/2006/relationships/slide" Target="slides/slide54.xml"/><Relationship Id="rId68" Type="http://schemas.openxmlformats.org/officeDocument/2006/relationships/slide" Target="slides/slide53.xml"/><Relationship Id="rId67" Type="http://schemas.openxmlformats.org/officeDocument/2006/relationships/slide" Target="slides/slide52.xml"/><Relationship Id="rId66" Type="http://schemas.openxmlformats.org/officeDocument/2006/relationships/slide" Target="slides/slide51.xml"/><Relationship Id="rId65" Type="http://schemas.openxmlformats.org/officeDocument/2006/relationships/slide" Target="slides/slide50.xml"/><Relationship Id="rId64" Type="http://schemas.openxmlformats.org/officeDocument/2006/relationships/slide" Target="slides/slide49.xml"/><Relationship Id="rId63" Type="http://schemas.openxmlformats.org/officeDocument/2006/relationships/slide" Target="slides/slide48.xml"/><Relationship Id="rId62" Type="http://schemas.openxmlformats.org/officeDocument/2006/relationships/slide" Target="slides/slide47.xml"/><Relationship Id="rId61" Type="http://schemas.openxmlformats.org/officeDocument/2006/relationships/slide" Target="slides/slide46.xml"/><Relationship Id="rId60" Type="http://schemas.openxmlformats.org/officeDocument/2006/relationships/slide" Target="slides/slide45.xml"/><Relationship Id="rId6" Type="http://schemas.openxmlformats.org/officeDocument/2006/relationships/slideMaster" Target="slideMasters/slideMaster5.xml"/><Relationship Id="rId59" Type="http://schemas.openxmlformats.org/officeDocument/2006/relationships/slide" Target="slides/slide44.xml"/><Relationship Id="rId58" Type="http://schemas.openxmlformats.org/officeDocument/2006/relationships/slide" Target="slides/slide43.xml"/><Relationship Id="rId57" Type="http://schemas.openxmlformats.org/officeDocument/2006/relationships/slide" Target="slides/slide42.xml"/><Relationship Id="rId56" Type="http://schemas.openxmlformats.org/officeDocument/2006/relationships/slide" Target="slides/slide41.xml"/><Relationship Id="rId55" Type="http://schemas.openxmlformats.org/officeDocument/2006/relationships/slide" Target="slides/slide40.xml"/><Relationship Id="rId54" Type="http://schemas.openxmlformats.org/officeDocument/2006/relationships/slide" Target="slides/slide39.xml"/><Relationship Id="rId53" Type="http://schemas.openxmlformats.org/officeDocument/2006/relationships/slide" Target="slides/slide38.xml"/><Relationship Id="rId52" Type="http://schemas.openxmlformats.org/officeDocument/2006/relationships/slide" Target="slides/slide37.xml"/><Relationship Id="rId51" Type="http://schemas.openxmlformats.org/officeDocument/2006/relationships/slide" Target="slides/slide36.xml"/><Relationship Id="rId50" Type="http://schemas.openxmlformats.org/officeDocument/2006/relationships/slide" Target="slides/slide35.xml"/><Relationship Id="rId5" Type="http://schemas.openxmlformats.org/officeDocument/2006/relationships/slideMaster" Target="slideMasters/slideMaster4.xml"/><Relationship Id="rId49" Type="http://schemas.openxmlformats.org/officeDocument/2006/relationships/slide" Target="slides/slide34.xml"/><Relationship Id="rId48" Type="http://schemas.openxmlformats.org/officeDocument/2006/relationships/slide" Target="slides/slide33.xml"/><Relationship Id="rId47" Type="http://schemas.openxmlformats.org/officeDocument/2006/relationships/slide" Target="slides/slide32.xml"/><Relationship Id="rId46" Type="http://schemas.openxmlformats.org/officeDocument/2006/relationships/slide" Target="slides/slide31.xml"/><Relationship Id="rId45" Type="http://schemas.openxmlformats.org/officeDocument/2006/relationships/slide" Target="slides/slide30.xml"/><Relationship Id="rId44" Type="http://schemas.openxmlformats.org/officeDocument/2006/relationships/slide" Target="slides/slide29.xml"/><Relationship Id="rId43" Type="http://schemas.openxmlformats.org/officeDocument/2006/relationships/slide" Target="slides/slide28.xml"/><Relationship Id="rId42" Type="http://schemas.openxmlformats.org/officeDocument/2006/relationships/slide" Target="slides/slide27.xml"/><Relationship Id="rId41" Type="http://schemas.openxmlformats.org/officeDocument/2006/relationships/slide" Target="slides/slide26.xml"/><Relationship Id="rId40" Type="http://schemas.openxmlformats.org/officeDocument/2006/relationships/slide" Target="slides/slide25.xml"/><Relationship Id="rId4" Type="http://schemas.openxmlformats.org/officeDocument/2006/relationships/slideMaster" Target="slideMasters/slideMaster3.xml"/><Relationship Id="rId39" Type="http://schemas.openxmlformats.org/officeDocument/2006/relationships/slide" Target="slides/slide24.xml"/><Relationship Id="rId38" Type="http://schemas.openxmlformats.org/officeDocument/2006/relationships/slide" Target="slides/slide23.xml"/><Relationship Id="rId37" Type="http://schemas.openxmlformats.org/officeDocument/2006/relationships/slide" Target="slides/slide22.xml"/><Relationship Id="rId36" Type="http://schemas.openxmlformats.org/officeDocument/2006/relationships/slide" Target="slides/slide21.xml"/><Relationship Id="rId35" Type="http://schemas.openxmlformats.org/officeDocument/2006/relationships/slide" Target="slides/slide20.xml"/><Relationship Id="rId34" Type="http://schemas.openxmlformats.org/officeDocument/2006/relationships/slide" Target="slides/slide19.xml"/><Relationship Id="rId33" Type="http://schemas.openxmlformats.org/officeDocument/2006/relationships/slide" Target="slides/slide18.xml"/><Relationship Id="rId32" Type="http://schemas.openxmlformats.org/officeDocument/2006/relationships/slide" Target="slides/slide17.xml"/><Relationship Id="rId31" Type="http://schemas.openxmlformats.org/officeDocument/2006/relationships/notesMaster" Target="notesMasters/notesMaster1.xml"/><Relationship Id="rId30" Type="http://schemas.openxmlformats.org/officeDocument/2006/relationships/slide" Target="slides/slide16.xml"/><Relationship Id="rId3" Type="http://schemas.openxmlformats.org/officeDocument/2006/relationships/slideMaster" Target="slideMasters/slideMaster2.xml"/><Relationship Id="rId29" Type="http://schemas.openxmlformats.org/officeDocument/2006/relationships/slide" Target="slides/slide15.xml"/><Relationship Id="rId28" Type="http://schemas.openxmlformats.org/officeDocument/2006/relationships/slide" Target="slides/slide14.xml"/><Relationship Id="rId27" Type="http://schemas.openxmlformats.org/officeDocument/2006/relationships/slide" Target="slides/slide13.xml"/><Relationship Id="rId26" Type="http://schemas.openxmlformats.org/officeDocument/2006/relationships/slide" Target="slides/slide12.xml"/><Relationship Id="rId25" Type="http://schemas.openxmlformats.org/officeDocument/2006/relationships/slide" Target="slides/slide11.xml"/><Relationship Id="rId24" Type="http://schemas.openxmlformats.org/officeDocument/2006/relationships/slide" Target="slides/slide10.xml"/><Relationship Id="rId23" Type="http://schemas.openxmlformats.org/officeDocument/2006/relationships/slide" Target="slides/slide9.xml"/><Relationship Id="rId22" Type="http://schemas.openxmlformats.org/officeDocument/2006/relationships/slide" Target="slides/slide8.xml"/><Relationship Id="rId21" Type="http://schemas.openxmlformats.org/officeDocument/2006/relationships/slide" Target="slides/slide7.xml"/><Relationship Id="rId20" Type="http://schemas.openxmlformats.org/officeDocument/2006/relationships/slide" Target="slides/slide6.xml"/><Relationship Id="rId2" Type="http://schemas.openxmlformats.org/officeDocument/2006/relationships/theme" Target="theme/theme1.xml"/><Relationship Id="rId19" Type="http://schemas.openxmlformats.org/officeDocument/2006/relationships/slide" Target="slides/slide5.xml"/><Relationship Id="rId18" Type="http://schemas.openxmlformats.org/officeDocument/2006/relationships/slide" Target="slides/slide4.xml"/><Relationship Id="rId17" Type="http://schemas.openxmlformats.org/officeDocument/2006/relationships/slide" Target="slides/slide3.xml"/><Relationship Id="rId16" Type="http://schemas.openxmlformats.org/officeDocument/2006/relationships/slide" Target="slides/slide2.xml"/><Relationship Id="rId15" Type="http://schemas.openxmlformats.org/officeDocument/2006/relationships/slide" Target="slides/slide1.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7554" name="Rectangle 1026"/>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b="0">
                <a:ea typeface="黑体" panose="02010609060101010101" pitchFamily="49" charset="-122"/>
              </a:defRPr>
            </a:lvl1pPr>
          </a:lstStyle>
          <a:p>
            <a:pPr>
              <a:defRPr/>
            </a:pPr>
            <a:endParaRPr lang="zh-CN" altLang="en-US"/>
          </a:p>
        </p:txBody>
      </p:sp>
      <p:sp>
        <p:nvSpPr>
          <p:cNvPr id="407555" name="Rectangle 1027"/>
          <p:cNvSpPr>
            <a:spLocks noGrp="1" noChangeArrowheads="1"/>
          </p:cNvSpPr>
          <p:nvPr>
            <p:ph type="dt" sz="quarter"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b="0">
                <a:ea typeface="黑体" panose="02010609060101010101" pitchFamily="49" charset="-122"/>
              </a:defRPr>
            </a:lvl1pPr>
          </a:lstStyle>
          <a:p>
            <a:pPr>
              <a:defRPr/>
            </a:pPr>
            <a:endParaRPr lang="en-US" altLang="zh-CN"/>
          </a:p>
        </p:txBody>
      </p:sp>
      <p:sp>
        <p:nvSpPr>
          <p:cNvPr id="407556" name="Rectangle 1028"/>
          <p:cNvSpPr>
            <a:spLocks noGrp="1" noChangeArrowheads="1"/>
          </p:cNvSpPr>
          <p:nvPr>
            <p:ph type="ftr" sz="quarter" idx="2"/>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b="0">
                <a:ea typeface="黑体" panose="02010609060101010101" pitchFamily="49" charset="-122"/>
              </a:defRPr>
            </a:lvl1pPr>
          </a:lstStyle>
          <a:p>
            <a:pPr>
              <a:defRPr/>
            </a:pPr>
            <a:endParaRPr lang="en-US" altLang="zh-CN"/>
          </a:p>
        </p:txBody>
      </p:sp>
      <p:sp>
        <p:nvSpPr>
          <p:cNvPr id="407557" name="Rectangle 1029"/>
          <p:cNvSpPr>
            <a:spLocks noGrp="1" noChangeArrowheads="1"/>
          </p:cNvSpPr>
          <p:nvPr>
            <p:ph type="sldNum" sz="quarter" idx="3"/>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b="0"/>
            </a:lvl1pPr>
          </a:lstStyle>
          <a:p>
            <a:pPr>
              <a:defRPr/>
            </a:pPr>
            <a:fld id="{66CBBC0B-0BF2-4B5D-8620-98B20563E253}" type="slidenum">
              <a:rPr lang="zh-CN" altLang="en-US"/>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8784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b="0">
                <a:ea typeface="宋体" pitchFamily="2" charset="-122"/>
              </a:defRPr>
            </a:lvl1pPr>
          </a:lstStyle>
          <a:p>
            <a:pPr>
              <a:defRPr/>
            </a:pPr>
            <a:endParaRPr lang="zh-CN" altLang="en-US"/>
          </a:p>
        </p:txBody>
      </p:sp>
      <p:sp>
        <p:nvSpPr>
          <p:cNvPr id="1187843"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b="0">
                <a:ea typeface="宋体" pitchFamily="2" charset="-122"/>
              </a:defRPr>
            </a:lvl1pPr>
          </a:lstStyle>
          <a:p>
            <a:pPr>
              <a:defRPr/>
            </a:pPr>
            <a:endParaRPr lang="en-US" altLang="zh-CN"/>
          </a:p>
        </p:txBody>
      </p:sp>
      <p:sp>
        <p:nvSpPr>
          <p:cNvPr id="2355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87845"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1187846"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b="0">
                <a:ea typeface="宋体" pitchFamily="2" charset="-122"/>
              </a:defRPr>
            </a:lvl1pPr>
          </a:lstStyle>
          <a:p>
            <a:pPr>
              <a:defRPr/>
            </a:pPr>
            <a:endParaRPr lang="en-US" altLang="zh-CN"/>
          </a:p>
        </p:txBody>
      </p:sp>
      <p:sp>
        <p:nvSpPr>
          <p:cNvPr id="1187847"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b="0">
                <a:ea typeface="宋体" pitchFamily="2" charset="-122"/>
              </a:defRPr>
            </a:lvl1pPr>
          </a:lstStyle>
          <a:p>
            <a:pPr>
              <a:defRPr/>
            </a:pPr>
            <a:fld id="{9E498443-DC1C-4CFC-9530-CE629E2B726E}" type="slidenum">
              <a:rPr lang="zh-CN" altLang="en-US"/>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p:sp>
      <p:sp>
        <p:nvSpPr>
          <p:cNvPr id="419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itchFamily="2" charset="-122"/>
            </a:endParaRPr>
          </a:p>
        </p:txBody>
      </p:sp>
      <p:sp>
        <p:nvSpPr>
          <p:cNvPr id="419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黑体" panose="02010609060101010101" pitchFamily="49" charset="-122"/>
              </a:defRPr>
            </a:lvl1pPr>
            <a:lvl2pPr marL="742950" indent="-285750">
              <a:defRPr kumimoji="1" sz="2400" b="1">
                <a:solidFill>
                  <a:schemeClr val="tx1"/>
                </a:solidFill>
                <a:latin typeface="Times New Roman" panose="02020603050405020304" pitchFamily="18" charset="0"/>
                <a:ea typeface="黑体" panose="02010609060101010101" pitchFamily="49" charset="-122"/>
              </a:defRPr>
            </a:lvl2pPr>
            <a:lvl3pPr marL="1143000" indent="-228600">
              <a:defRPr kumimoji="1" sz="2400" b="1">
                <a:solidFill>
                  <a:schemeClr val="tx1"/>
                </a:solidFill>
                <a:latin typeface="Times New Roman" panose="02020603050405020304" pitchFamily="18" charset="0"/>
                <a:ea typeface="黑体" panose="02010609060101010101" pitchFamily="49" charset="-122"/>
              </a:defRPr>
            </a:lvl3pPr>
            <a:lvl4pPr marL="1600200" indent="-228600">
              <a:defRPr kumimoji="1" sz="2400" b="1">
                <a:solidFill>
                  <a:schemeClr val="tx1"/>
                </a:solidFill>
                <a:latin typeface="Times New Roman" panose="02020603050405020304" pitchFamily="18" charset="0"/>
                <a:ea typeface="黑体" panose="02010609060101010101" pitchFamily="49" charset="-122"/>
              </a:defRPr>
            </a:lvl4pPr>
            <a:lvl5pPr marL="2057400" indent="-22860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fld id="{8A482B35-D0FB-451D-BEF6-29502FDA2D4C}" type="slidenum">
              <a:rPr lang="zh-CN" altLang="en-US" sz="1200" b="0" smtClean="0">
                <a:solidFill>
                  <a:srgbClr val="000000"/>
                </a:solidFill>
                <a:ea typeface="宋体" pitchFamily="2" charset="-122"/>
              </a:rPr>
            </a:fld>
            <a:endParaRPr lang="en-US" altLang="zh-CN" sz="1200" b="0">
              <a:solidFill>
                <a:srgbClr val="000000"/>
              </a:solidFill>
              <a:ea typeface="宋体"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p:sp>
      <p:sp>
        <p:nvSpPr>
          <p:cNvPr id="5017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ea typeface="宋体" pitchFamily="2" charset="-122"/>
              </a:rPr>
              <a:t>最后一行即是计算“摊余成本”的公式，摊余成本本质上是债券的价值，它的变化与应赚的投资收益和收回的现金利息有关。</a:t>
            </a:r>
            <a:endParaRPr lang="en-US" altLang="zh-CN">
              <a:ea typeface="宋体" pitchFamily="2" charset="-122"/>
            </a:endParaRPr>
          </a:p>
          <a:p>
            <a:r>
              <a:rPr lang="zh-CN" altLang="en-US">
                <a:ea typeface="宋体" pitchFamily="2" charset="-122"/>
              </a:rPr>
              <a:t>例：</a:t>
            </a:r>
            <a:r>
              <a:rPr lang="en-US" altLang="zh-CN">
                <a:ea typeface="宋体" pitchFamily="2" charset="-122"/>
              </a:rPr>
              <a:t>i=8% , r=10%  </a:t>
            </a:r>
            <a:r>
              <a:rPr lang="zh-CN" altLang="en-US">
                <a:ea typeface="宋体" pitchFamily="2" charset="-122"/>
              </a:rPr>
              <a:t>两年期   面值</a:t>
            </a:r>
            <a:r>
              <a:rPr lang="en-US" altLang="zh-CN">
                <a:ea typeface="宋体" pitchFamily="2" charset="-122"/>
              </a:rPr>
              <a:t>=100    p1=p0 +p0*r –I</a:t>
            </a:r>
            <a:endParaRPr lang="en-US" altLang="zh-CN">
              <a:ea typeface="宋体" pitchFamily="2" charset="-122"/>
            </a:endParaRPr>
          </a:p>
          <a:p>
            <a:r>
              <a:rPr lang="en-US" altLang="zh-CN">
                <a:ea typeface="宋体" pitchFamily="2" charset="-122"/>
              </a:rPr>
              <a:t>                                                                   98.18=96.53+9.653 -8 = 98.18</a:t>
            </a:r>
            <a:endParaRPr lang="zh-CN" altLang="en-US">
              <a:ea typeface="宋体" pitchFamily="2" charset="-122"/>
            </a:endParaRPr>
          </a:p>
        </p:txBody>
      </p:sp>
      <p:sp>
        <p:nvSpPr>
          <p:cNvPr id="5018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黑体" panose="02010609060101010101" pitchFamily="49" charset="-122"/>
              </a:defRPr>
            </a:lvl1pPr>
            <a:lvl2pPr marL="742950" indent="-285750">
              <a:defRPr kumimoji="1" sz="2400" b="1">
                <a:solidFill>
                  <a:schemeClr val="tx1"/>
                </a:solidFill>
                <a:latin typeface="Times New Roman" panose="02020603050405020304" pitchFamily="18" charset="0"/>
                <a:ea typeface="黑体" panose="02010609060101010101" pitchFamily="49" charset="-122"/>
              </a:defRPr>
            </a:lvl2pPr>
            <a:lvl3pPr marL="1143000" indent="-228600">
              <a:defRPr kumimoji="1" sz="2400" b="1">
                <a:solidFill>
                  <a:schemeClr val="tx1"/>
                </a:solidFill>
                <a:latin typeface="Times New Roman" panose="02020603050405020304" pitchFamily="18" charset="0"/>
                <a:ea typeface="黑体" panose="02010609060101010101" pitchFamily="49" charset="-122"/>
              </a:defRPr>
            </a:lvl3pPr>
            <a:lvl4pPr marL="1600200" indent="-228600">
              <a:defRPr kumimoji="1" sz="2400" b="1">
                <a:solidFill>
                  <a:schemeClr val="tx1"/>
                </a:solidFill>
                <a:latin typeface="Times New Roman" panose="02020603050405020304" pitchFamily="18" charset="0"/>
                <a:ea typeface="黑体" panose="02010609060101010101" pitchFamily="49" charset="-122"/>
              </a:defRPr>
            </a:lvl4pPr>
            <a:lvl5pPr marL="2057400" indent="-22860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fld id="{688401DA-32AD-4A50-B2A3-1AE48CB5B91B}" type="slidenum">
              <a:rPr lang="zh-CN" altLang="en-US" sz="1200" b="0" smtClean="0">
                <a:solidFill>
                  <a:srgbClr val="000000"/>
                </a:solidFill>
                <a:ea typeface="宋体" pitchFamily="2" charset="-122"/>
              </a:rPr>
            </a:fld>
            <a:endParaRPr lang="en-US" altLang="zh-CN" sz="1200" b="0">
              <a:solidFill>
                <a:srgbClr val="000000"/>
              </a:solidFill>
              <a:ea typeface="宋体"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p:sp>
      <p:sp>
        <p:nvSpPr>
          <p:cNvPr id="5222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en-US" sz="2400" b="1">
                <a:solidFill>
                  <a:srgbClr val="FF0000"/>
                </a:solidFill>
                <a:ea typeface="黑体" panose="02010609060101010101" pitchFamily="49" charset="-122"/>
              </a:rPr>
              <a:t>公司</a:t>
            </a:r>
            <a:r>
              <a:rPr lang="en-US" altLang="zh-CN" sz="2400" b="1">
                <a:solidFill>
                  <a:srgbClr val="FF0000"/>
                </a:solidFill>
                <a:ea typeface="黑体" panose="02010609060101010101" pitchFamily="49" charset="-122"/>
              </a:rPr>
              <a:t>FA</a:t>
            </a:r>
            <a:r>
              <a:rPr lang="zh-CN" altLang="en-US" sz="2400" b="1">
                <a:solidFill>
                  <a:srgbClr val="FF0000"/>
                </a:solidFill>
                <a:ea typeface="黑体" panose="02010609060101010101" pitchFamily="49" charset="-122"/>
              </a:rPr>
              <a:t>   </a:t>
            </a:r>
            <a:r>
              <a:rPr lang="en-US" altLang="zh-CN" sz="2400" b="1">
                <a:solidFill>
                  <a:srgbClr val="FF0000"/>
                </a:solidFill>
                <a:ea typeface="黑体" panose="02010609060101010101" pitchFamily="49" charset="-122"/>
              </a:rPr>
              <a:t>-120  -12  +10 </a:t>
            </a:r>
            <a:endParaRPr lang="en-US" altLang="zh-CN" sz="2400" b="1">
              <a:solidFill>
                <a:srgbClr val="FF0000"/>
              </a:solidFill>
              <a:ea typeface="黑体" panose="02010609060101010101" pitchFamily="49" charset="-122"/>
            </a:endParaRPr>
          </a:p>
          <a:p>
            <a:pPr>
              <a:spcBef>
                <a:spcPct val="0"/>
              </a:spcBef>
            </a:pPr>
            <a:r>
              <a:rPr lang="zh-CN" altLang="en-US" sz="2400" b="1">
                <a:solidFill>
                  <a:srgbClr val="F2F2F2"/>
                </a:solidFill>
                <a:ea typeface="黑体" panose="02010609060101010101" pitchFamily="49" charset="-122"/>
              </a:rPr>
              <a:t>社区银行 </a:t>
            </a:r>
            <a:r>
              <a:rPr lang="en-US" altLang="zh-CN" sz="2400" b="1">
                <a:solidFill>
                  <a:srgbClr val="F2F2F2"/>
                </a:solidFill>
                <a:ea typeface="黑体" panose="02010609060101010101" pitchFamily="49" charset="-122"/>
              </a:rPr>
              <a:t>-120  -12   +10</a:t>
            </a:r>
            <a:endParaRPr lang="zh-CN" altLang="en-US" sz="2400" b="1">
              <a:solidFill>
                <a:srgbClr val="F2F2F2"/>
              </a:solidFill>
              <a:ea typeface="黑体" panose="02010609060101010101" pitchFamily="49" charset="-122"/>
            </a:endParaRPr>
          </a:p>
          <a:p>
            <a:pPr>
              <a:spcBef>
                <a:spcPct val="0"/>
              </a:spcBef>
            </a:pPr>
            <a:endParaRPr lang="zh-CN" altLang="en-US" sz="2400" b="1">
              <a:solidFill>
                <a:srgbClr val="FF0000"/>
              </a:solidFill>
              <a:ea typeface="黑体" panose="02010609060101010101" pitchFamily="49" charset="-122"/>
            </a:endParaRPr>
          </a:p>
          <a:p>
            <a:endParaRPr lang="zh-CN" altLang="en-US">
              <a:ea typeface="宋体" pitchFamily="2" charset="-122"/>
            </a:endParaRPr>
          </a:p>
        </p:txBody>
      </p:sp>
      <p:sp>
        <p:nvSpPr>
          <p:cNvPr id="5222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黑体" panose="02010609060101010101" pitchFamily="49" charset="-122"/>
              </a:defRPr>
            </a:lvl1pPr>
            <a:lvl2pPr marL="742950" indent="-285750">
              <a:defRPr kumimoji="1" sz="2400" b="1">
                <a:solidFill>
                  <a:schemeClr val="tx1"/>
                </a:solidFill>
                <a:latin typeface="Times New Roman" panose="02020603050405020304" pitchFamily="18" charset="0"/>
                <a:ea typeface="黑体" panose="02010609060101010101" pitchFamily="49" charset="-122"/>
              </a:defRPr>
            </a:lvl2pPr>
            <a:lvl3pPr marL="1143000" indent="-228600">
              <a:defRPr kumimoji="1" sz="2400" b="1">
                <a:solidFill>
                  <a:schemeClr val="tx1"/>
                </a:solidFill>
                <a:latin typeface="Times New Roman" panose="02020603050405020304" pitchFamily="18" charset="0"/>
                <a:ea typeface="黑体" panose="02010609060101010101" pitchFamily="49" charset="-122"/>
              </a:defRPr>
            </a:lvl3pPr>
            <a:lvl4pPr marL="1600200" indent="-228600">
              <a:defRPr kumimoji="1" sz="2400" b="1">
                <a:solidFill>
                  <a:schemeClr val="tx1"/>
                </a:solidFill>
                <a:latin typeface="Times New Roman" panose="02020603050405020304" pitchFamily="18" charset="0"/>
                <a:ea typeface="黑体" panose="02010609060101010101" pitchFamily="49" charset="-122"/>
              </a:defRPr>
            </a:lvl4pPr>
            <a:lvl5pPr marL="2057400" indent="-22860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fld id="{603333F3-49E1-4BB2-94AA-8B14AAEBC788}" type="slidenum">
              <a:rPr lang="zh-CN" altLang="en-US" sz="1200" b="0" smtClean="0">
                <a:ea typeface="宋体" pitchFamily="2" charset="-122"/>
              </a:rPr>
            </a:fld>
            <a:endParaRPr lang="en-US" altLang="zh-CN" sz="1200" b="0">
              <a:ea typeface="宋体"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p:sp>
      <p:sp>
        <p:nvSpPr>
          <p:cNvPr id="6656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ea typeface="宋体" pitchFamily="2" charset="-122"/>
              </a:rPr>
              <a:t>其中权益工具减值不能转回，债务工具可以转回</a:t>
            </a:r>
            <a:endParaRPr lang="zh-CN" altLang="en-US">
              <a:ea typeface="宋体" pitchFamily="2" charset="-122"/>
            </a:endParaRPr>
          </a:p>
        </p:txBody>
      </p:sp>
      <p:sp>
        <p:nvSpPr>
          <p:cNvPr id="6656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黑体" panose="02010609060101010101" pitchFamily="49" charset="-122"/>
              </a:defRPr>
            </a:lvl1pPr>
            <a:lvl2pPr marL="742950" indent="-285750">
              <a:defRPr kumimoji="1" sz="2400" b="1">
                <a:solidFill>
                  <a:schemeClr val="tx1"/>
                </a:solidFill>
                <a:latin typeface="Times New Roman" panose="02020603050405020304" pitchFamily="18" charset="0"/>
                <a:ea typeface="黑体" panose="02010609060101010101" pitchFamily="49" charset="-122"/>
              </a:defRPr>
            </a:lvl2pPr>
            <a:lvl3pPr marL="1143000" indent="-228600">
              <a:defRPr kumimoji="1" sz="2400" b="1">
                <a:solidFill>
                  <a:schemeClr val="tx1"/>
                </a:solidFill>
                <a:latin typeface="Times New Roman" panose="02020603050405020304" pitchFamily="18" charset="0"/>
                <a:ea typeface="黑体" panose="02010609060101010101" pitchFamily="49" charset="-122"/>
              </a:defRPr>
            </a:lvl3pPr>
            <a:lvl4pPr marL="1600200" indent="-228600">
              <a:defRPr kumimoji="1" sz="2400" b="1">
                <a:solidFill>
                  <a:schemeClr val="tx1"/>
                </a:solidFill>
                <a:latin typeface="Times New Roman" panose="02020603050405020304" pitchFamily="18" charset="0"/>
                <a:ea typeface="黑体" panose="02010609060101010101" pitchFamily="49" charset="-122"/>
              </a:defRPr>
            </a:lvl4pPr>
            <a:lvl5pPr marL="2057400" indent="-22860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fld id="{7E3076CA-44B4-4E66-BD1F-014B6D670C92}" type="slidenum">
              <a:rPr lang="zh-CN" altLang="en-US" sz="1200" b="0" smtClean="0">
                <a:solidFill>
                  <a:srgbClr val="000000"/>
                </a:solidFill>
                <a:ea typeface="宋体" pitchFamily="2" charset="-122"/>
              </a:rPr>
            </a:fld>
            <a:endParaRPr lang="en-US" altLang="zh-CN" sz="1200" b="0">
              <a:solidFill>
                <a:srgbClr val="000000"/>
              </a:solidFill>
              <a:ea typeface="宋体"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7"/>
          <p:cNvSpPr>
            <a:spLocks noGrp="1" noChangeArrowheads="1"/>
          </p:cNvSpPr>
          <p:nvPr>
            <p:ph type="dt" sz="half" idx="10"/>
          </p:nvPr>
        </p:nvSpPr>
        <p:spPr/>
        <p:txBody>
          <a:bodyPr/>
          <a:lstStyle>
            <a:lvl1pPr>
              <a:defRPr/>
            </a:lvl1pPr>
          </a:lstStyle>
          <a:p>
            <a:pPr>
              <a:defRPr/>
            </a:pPr>
            <a:endParaRPr lang="en-US" altLang="zh-CN"/>
          </a:p>
        </p:txBody>
      </p:sp>
      <p:sp>
        <p:nvSpPr>
          <p:cNvPr id="6" name="Rectangle 8"/>
          <p:cNvSpPr>
            <a:spLocks noGrp="1" noChangeArrowheads="1"/>
          </p:cNvSpPr>
          <p:nvPr>
            <p:ph type="ftr" sz="quarter" idx="11"/>
          </p:nvPr>
        </p:nvSpPr>
        <p:spPr/>
        <p:txBody>
          <a:bodyPr/>
          <a:lstStyle>
            <a:lvl1pPr>
              <a:defRPr/>
            </a:lvl1pPr>
          </a:lstStyle>
          <a:p>
            <a:pPr>
              <a:defRPr/>
            </a:pPr>
            <a:endParaRPr lang="en-US" altLang="zh-CN"/>
          </a:p>
        </p:txBody>
      </p:sp>
      <p:sp>
        <p:nvSpPr>
          <p:cNvPr id="7" name="Rectangle 11"/>
          <p:cNvSpPr>
            <a:spLocks noGrp="1" noChangeArrowheads="1"/>
          </p:cNvSpPr>
          <p:nvPr>
            <p:ph type="sldNum" sz="quarter" idx="12"/>
          </p:nvPr>
        </p:nvSpPr>
        <p:spPr/>
        <p:txBody>
          <a:bodyPr/>
          <a:lstStyle>
            <a:lvl1pPr>
              <a:defRPr/>
            </a:lvl1pPr>
          </a:lstStyle>
          <a:p>
            <a:pPr>
              <a:defRPr/>
            </a:pPr>
            <a:fld id="{18B61A52-B2E0-480B-A85B-1594D34F6C84}" type="slidenum">
              <a:rPr lang="zh-CN" altLang="en-US"/>
            </a:fld>
            <a:endParaRPr lang="en-US" altLang="zh-CN" sz="1400"/>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7"/>
          <p:cNvSpPr>
            <a:spLocks noGrp="1" noChangeArrowheads="1"/>
          </p:cNvSpPr>
          <p:nvPr>
            <p:ph type="dt" sz="half" idx="10"/>
          </p:nvPr>
        </p:nvSpPr>
        <p:spPr/>
        <p:txBody>
          <a:bodyPr/>
          <a:lstStyle>
            <a:lvl1pPr>
              <a:defRPr/>
            </a:lvl1pPr>
          </a:lstStyle>
          <a:p>
            <a:pPr>
              <a:defRPr/>
            </a:pPr>
            <a:endParaRPr lang="en-US" altLang="zh-CN"/>
          </a:p>
        </p:txBody>
      </p:sp>
      <p:sp>
        <p:nvSpPr>
          <p:cNvPr id="5" name="Rectangle 8"/>
          <p:cNvSpPr>
            <a:spLocks noGrp="1" noChangeArrowheads="1"/>
          </p:cNvSpPr>
          <p:nvPr>
            <p:ph type="ftr" sz="quarter" idx="11"/>
          </p:nvPr>
        </p:nvSpPr>
        <p:spPr/>
        <p:txBody>
          <a:bodyPr/>
          <a:lstStyle>
            <a:lvl1pPr>
              <a:defRPr/>
            </a:lvl1pPr>
          </a:lstStyle>
          <a:p>
            <a:pPr>
              <a:defRPr/>
            </a:pPr>
            <a:endParaRPr lang="en-US" altLang="zh-CN"/>
          </a:p>
        </p:txBody>
      </p:sp>
      <p:sp>
        <p:nvSpPr>
          <p:cNvPr id="6" name="Rectangle 11"/>
          <p:cNvSpPr>
            <a:spLocks noGrp="1" noChangeArrowheads="1"/>
          </p:cNvSpPr>
          <p:nvPr>
            <p:ph type="sldNum" sz="quarter" idx="12"/>
          </p:nvPr>
        </p:nvSpPr>
        <p:spPr/>
        <p:txBody>
          <a:bodyPr/>
          <a:lstStyle>
            <a:lvl1pPr>
              <a:defRPr/>
            </a:lvl1pPr>
          </a:lstStyle>
          <a:p>
            <a:pPr>
              <a:defRPr/>
            </a:pPr>
            <a:fld id="{B68774B2-CD33-4B3C-9ACA-1718C12A9C9F}" type="slidenum">
              <a:rPr lang="zh-CN" altLang="en-US"/>
            </a:fld>
            <a:endParaRPr lang="en-US" altLang="zh-CN" sz="1400"/>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94800" y="838200"/>
            <a:ext cx="2590800" cy="537845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1422400" y="838200"/>
            <a:ext cx="7569200" cy="537845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7"/>
          <p:cNvSpPr>
            <a:spLocks noGrp="1" noChangeArrowheads="1"/>
          </p:cNvSpPr>
          <p:nvPr>
            <p:ph type="dt" sz="half" idx="10"/>
          </p:nvPr>
        </p:nvSpPr>
        <p:spPr/>
        <p:txBody>
          <a:bodyPr/>
          <a:lstStyle>
            <a:lvl1pPr>
              <a:defRPr/>
            </a:lvl1pPr>
          </a:lstStyle>
          <a:p>
            <a:pPr>
              <a:defRPr/>
            </a:pPr>
            <a:endParaRPr lang="en-US" altLang="zh-CN"/>
          </a:p>
        </p:txBody>
      </p:sp>
      <p:sp>
        <p:nvSpPr>
          <p:cNvPr id="5" name="Rectangle 8"/>
          <p:cNvSpPr>
            <a:spLocks noGrp="1" noChangeArrowheads="1"/>
          </p:cNvSpPr>
          <p:nvPr>
            <p:ph type="ftr" sz="quarter" idx="11"/>
          </p:nvPr>
        </p:nvSpPr>
        <p:spPr/>
        <p:txBody>
          <a:bodyPr/>
          <a:lstStyle>
            <a:lvl1pPr>
              <a:defRPr/>
            </a:lvl1pPr>
          </a:lstStyle>
          <a:p>
            <a:pPr>
              <a:defRPr/>
            </a:pPr>
            <a:endParaRPr lang="en-US" altLang="zh-CN"/>
          </a:p>
        </p:txBody>
      </p:sp>
      <p:sp>
        <p:nvSpPr>
          <p:cNvPr id="6" name="Rectangle 11"/>
          <p:cNvSpPr>
            <a:spLocks noGrp="1" noChangeArrowheads="1"/>
          </p:cNvSpPr>
          <p:nvPr>
            <p:ph type="sldNum" sz="quarter" idx="12"/>
          </p:nvPr>
        </p:nvSpPr>
        <p:spPr/>
        <p:txBody>
          <a:bodyPr/>
          <a:lstStyle>
            <a:lvl1pPr>
              <a:defRPr/>
            </a:lvl1pPr>
          </a:lstStyle>
          <a:p>
            <a:pPr>
              <a:defRPr/>
            </a:pPr>
            <a:fld id="{6068B59F-78DC-4420-8020-CCB5A0ABCDA9}" type="slidenum">
              <a:rPr lang="zh-CN" altLang="en-US"/>
            </a:fld>
            <a:endParaRPr lang="en-US" altLang="zh-CN" sz="1400"/>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1422400" y="838200"/>
            <a:ext cx="10363200" cy="537845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Rectangle 7"/>
          <p:cNvSpPr>
            <a:spLocks noGrp="1" noChangeArrowheads="1"/>
          </p:cNvSpPr>
          <p:nvPr>
            <p:ph type="dt" sz="half" idx="10"/>
          </p:nvPr>
        </p:nvSpPr>
        <p:spPr/>
        <p:txBody>
          <a:bodyPr/>
          <a:lstStyle>
            <a:lvl1pPr>
              <a:defRPr/>
            </a:lvl1pPr>
          </a:lstStyle>
          <a:p>
            <a:pPr>
              <a:defRPr/>
            </a:pPr>
            <a:endParaRPr lang="en-US" altLang="zh-CN"/>
          </a:p>
        </p:txBody>
      </p:sp>
      <p:sp>
        <p:nvSpPr>
          <p:cNvPr id="4" name="Rectangle 8"/>
          <p:cNvSpPr>
            <a:spLocks noGrp="1" noChangeArrowheads="1"/>
          </p:cNvSpPr>
          <p:nvPr>
            <p:ph type="ftr" sz="quarter" idx="11"/>
          </p:nvPr>
        </p:nvSpPr>
        <p:spPr/>
        <p:txBody>
          <a:bodyPr/>
          <a:lstStyle>
            <a:lvl1pPr>
              <a:defRPr/>
            </a:lvl1pPr>
          </a:lstStyle>
          <a:p>
            <a:pPr>
              <a:defRPr/>
            </a:pPr>
            <a:endParaRPr lang="en-US" altLang="zh-CN"/>
          </a:p>
        </p:txBody>
      </p:sp>
      <p:sp>
        <p:nvSpPr>
          <p:cNvPr id="5" name="Rectangle 11"/>
          <p:cNvSpPr>
            <a:spLocks noGrp="1" noChangeArrowheads="1"/>
          </p:cNvSpPr>
          <p:nvPr>
            <p:ph type="sldNum" sz="quarter" idx="12"/>
          </p:nvPr>
        </p:nvSpPr>
        <p:spPr/>
        <p:txBody>
          <a:bodyPr/>
          <a:lstStyle>
            <a:lvl1pPr>
              <a:defRPr/>
            </a:lvl1pPr>
          </a:lstStyle>
          <a:p>
            <a:pPr>
              <a:defRPr/>
            </a:pPr>
            <a:fld id="{85C43A5E-BF7C-4FE7-8733-85D23863AC3D}" type="slidenum">
              <a:rPr lang="zh-CN" altLang="en-US"/>
            </a:fld>
            <a:endParaRPr lang="en-US" altLang="zh-CN" sz="1400"/>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304928"/>
            <a:ext cx="5384800" cy="4943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304928"/>
            <a:ext cx="5384800" cy="4943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6"/>
          <p:cNvSpPr>
            <a:spLocks noGrp="1" noChangeArrowheads="1"/>
          </p:cNvSpPr>
          <p:nvPr>
            <p:ph type="dt" sz="half" idx="10"/>
          </p:nvPr>
        </p:nvSpPr>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6"/>
          <p:cNvSpPr>
            <a:spLocks noGrp="1" noChangeArrowheads="1"/>
          </p:cNvSpPr>
          <p:nvPr>
            <p:ph type="dt" sz="half" idx="10"/>
          </p:nvPr>
        </p:nvSpPr>
        <p:spPr/>
        <p:txBody>
          <a:bodyPr/>
          <a:lstStyle>
            <a:lvl1pPr>
              <a:defRPr/>
            </a:lvl1pPr>
          </a:lstStyle>
          <a:p>
            <a:pPr>
              <a:defRPr/>
            </a:pPr>
            <a:endParaRPr lang="en-US" altLang="zh-CN"/>
          </a:p>
        </p:txBody>
      </p:sp>
      <p:sp>
        <p:nvSpPr>
          <p:cNvPr id="8" name="Rectangle 7"/>
          <p:cNvSpPr>
            <a:spLocks noGrp="1" noChangeArrowheads="1"/>
          </p:cNvSpPr>
          <p:nvPr>
            <p:ph type="ftr" sz="quarter" idx="11"/>
          </p:nvPr>
        </p:nvSpPr>
        <p:spPr/>
        <p:txBody>
          <a:bodyPr/>
          <a:lstStyle>
            <a:lvl1pPr>
              <a:defRPr/>
            </a:lvl1pPr>
          </a:lstStyle>
          <a:p>
            <a:pPr>
              <a:defRPr/>
            </a:pPr>
            <a:endParaRPr lang="en-US" altLang="zh-CN"/>
          </a:p>
        </p:txBody>
      </p:sp>
      <p:sp>
        <p:nvSpPr>
          <p:cNvPr id="9"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6"/>
          <p:cNvSpPr>
            <a:spLocks noGrp="1" noChangeArrowheads="1"/>
          </p:cNvSpPr>
          <p:nvPr>
            <p:ph type="dt" sz="half" idx="10"/>
          </p:nvPr>
        </p:nvSpPr>
        <p:spPr/>
        <p:txBody>
          <a:bodyPr/>
          <a:lstStyle>
            <a:lvl1pPr>
              <a:defRPr/>
            </a:lvl1pPr>
          </a:lstStyle>
          <a:p>
            <a:pPr>
              <a:defRPr/>
            </a:pPr>
            <a:endParaRPr lang="en-US" altLang="zh-CN"/>
          </a:p>
        </p:txBody>
      </p:sp>
      <p:sp>
        <p:nvSpPr>
          <p:cNvPr id="4" name="Rectangle 7"/>
          <p:cNvSpPr>
            <a:spLocks noGrp="1" noChangeArrowheads="1"/>
          </p:cNvSpPr>
          <p:nvPr>
            <p:ph type="ftr" sz="quarter" idx="11"/>
          </p:nvPr>
        </p:nvSpPr>
        <p:spPr/>
        <p:txBody>
          <a:bodyPr/>
          <a:lstStyle>
            <a:lvl1pPr>
              <a:defRPr/>
            </a:lvl1pPr>
          </a:lstStyle>
          <a:p>
            <a:pPr>
              <a:defRPr/>
            </a:pPr>
            <a:endParaRPr lang="en-US" altLang="zh-CN"/>
          </a:p>
        </p:txBody>
      </p:sp>
      <p:sp>
        <p:nvSpPr>
          <p:cNvPr id="5"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319088"/>
            <a:ext cx="2743200" cy="592931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319088"/>
            <a:ext cx="8026400" cy="592931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p:txBody>
          <a:bodyPr/>
          <a:lstStyle>
            <a:lvl1pPr>
              <a:defRPr/>
            </a:lvl1pPr>
          </a:lstStyle>
          <a:p>
            <a:pPr>
              <a:defRPr/>
            </a:pPr>
            <a:endParaRPr lang="en-US" altLang="zh-CN"/>
          </a:p>
        </p:txBody>
      </p:sp>
      <p:sp>
        <p:nvSpPr>
          <p:cNvPr id="3" name="Rectangle 7"/>
          <p:cNvSpPr>
            <a:spLocks noGrp="1" noChangeArrowheads="1"/>
          </p:cNvSpPr>
          <p:nvPr>
            <p:ph type="ftr" sz="quarter" idx="11"/>
          </p:nvPr>
        </p:nvSpPr>
        <p:spPr/>
        <p:txBody>
          <a:bodyPr/>
          <a:lstStyle>
            <a:lvl1pPr>
              <a:defRPr/>
            </a:lvl1pPr>
          </a:lstStyle>
          <a:p>
            <a:pPr>
              <a:defRPr/>
            </a:pPr>
            <a:endParaRPr lang="en-US" altLang="zh-CN"/>
          </a:p>
        </p:txBody>
      </p:sp>
      <p:sp>
        <p:nvSpPr>
          <p:cNvPr id="4"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6"/>
          <p:cNvSpPr>
            <a:spLocks noGrp="1" noChangeArrowheads="1"/>
          </p:cNvSpPr>
          <p:nvPr>
            <p:ph type="dt" sz="half" idx="10"/>
          </p:nvPr>
        </p:nvSpPr>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6"/>
          <p:cNvSpPr>
            <a:spLocks noGrp="1" noChangeArrowheads="1"/>
          </p:cNvSpPr>
          <p:nvPr>
            <p:ph type="dt" sz="half" idx="10"/>
          </p:nvPr>
        </p:nvSpPr>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319088"/>
            <a:ext cx="2743200" cy="592931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319088"/>
            <a:ext cx="8026400" cy="592931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304926"/>
            <a:ext cx="5384800" cy="4943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304926"/>
            <a:ext cx="5384800" cy="4943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6"/>
          <p:cNvSpPr>
            <a:spLocks noGrp="1" noChangeArrowheads="1"/>
          </p:cNvSpPr>
          <p:nvPr>
            <p:ph type="dt" sz="half" idx="10"/>
          </p:nvPr>
        </p:nvSpPr>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6"/>
          <p:cNvSpPr>
            <a:spLocks noGrp="1" noChangeArrowheads="1"/>
          </p:cNvSpPr>
          <p:nvPr>
            <p:ph type="dt" sz="half" idx="10"/>
          </p:nvPr>
        </p:nvSpPr>
        <p:spPr/>
        <p:txBody>
          <a:bodyPr/>
          <a:lstStyle>
            <a:lvl1pPr>
              <a:defRPr/>
            </a:lvl1pPr>
          </a:lstStyle>
          <a:p>
            <a:pPr>
              <a:defRPr/>
            </a:pPr>
            <a:endParaRPr lang="en-US" altLang="zh-CN"/>
          </a:p>
        </p:txBody>
      </p:sp>
      <p:sp>
        <p:nvSpPr>
          <p:cNvPr id="8" name="Rectangle 7"/>
          <p:cNvSpPr>
            <a:spLocks noGrp="1" noChangeArrowheads="1"/>
          </p:cNvSpPr>
          <p:nvPr>
            <p:ph type="ftr" sz="quarter" idx="11"/>
          </p:nvPr>
        </p:nvSpPr>
        <p:spPr/>
        <p:txBody>
          <a:bodyPr/>
          <a:lstStyle>
            <a:lvl1pPr>
              <a:defRPr/>
            </a:lvl1pPr>
          </a:lstStyle>
          <a:p>
            <a:pPr>
              <a:defRPr/>
            </a:pPr>
            <a:endParaRPr lang="en-US" altLang="zh-CN"/>
          </a:p>
        </p:txBody>
      </p:sp>
      <p:sp>
        <p:nvSpPr>
          <p:cNvPr id="9"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7"/>
          <p:cNvSpPr>
            <a:spLocks noGrp="1" noChangeArrowheads="1"/>
          </p:cNvSpPr>
          <p:nvPr>
            <p:ph type="dt" sz="half" idx="10"/>
          </p:nvPr>
        </p:nvSpPr>
        <p:spPr/>
        <p:txBody>
          <a:bodyPr/>
          <a:lstStyle>
            <a:lvl1pPr>
              <a:defRPr/>
            </a:lvl1pPr>
          </a:lstStyle>
          <a:p>
            <a:pPr>
              <a:defRPr/>
            </a:pPr>
            <a:endParaRPr lang="en-US" altLang="zh-CN"/>
          </a:p>
        </p:txBody>
      </p:sp>
      <p:sp>
        <p:nvSpPr>
          <p:cNvPr id="5" name="Rectangle 8"/>
          <p:cNvSpPr>
            <a:spLocks noGrp="1" noChangeArrowheads="1"/>
          </p:cNvSpPr>
          <p:nvPr>
            <p:ph type="ftr" sz="quarter" idx="11"/>
          </p:nvPr>
        </p:nvSpPr>
        <p:spPr/>
        <p:txBody>
          <a:bodyPr/>
          <a:lstStyle>
            <a:lvl1pPr>
              <a:defRPr/>
            </a:lvl1pPr>
          </a:lstStyle>
          <a:p>
            <a:pPr>
              <a:defRPr/>
            </a:pPr>
            <a:endParaRPr lang="en-US" altLang="zh-CN"/>
          </a:p>
        </p:txBody>
      </p:sp>
      <p:sp>
        <p:nvSpPr>
          <p:cNvPr id="6" name="Rectangle 11"/>
          <p:cNvSpPr>
            <a:spLocks noGrp="1" noChangeArrowheads="1"/>
          </p:cNvSpPr>
          <p:nvPr>
            <p:ph type="sldNum" sz="quarter" idx="12"/>
          </p:nvPr>
        </p:nvSpPr>
        <p:spPr/>
        <p:txBody>
          <a:bodyPr/>
          <a:lstStyle>
            <a:lvl1pPr>
              <a:defRPr/>
            </a:lvl1pPr>
          </a:lstStyle>
          <a:p>
            <a:pPr>
              <a:defRPr/>
            </a:pPr>
            <a:fld id="{5FF6CB22-6239-4B77-B90E-730A85295909}" type="slidenum">
              <a:rPr lang="zh-CN" altLang="en-US"/>
            </a:fld>
            <a:endParaRPr lang="en-US" altLang="zh-CN" sz="1400"/>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6"/>
          <p:cNvSpPr>
            <a:spLocks noGrp="1" noChangeArrowheads="1"/>
          </p:cNvSpPr>
          <p:nvPr>
            <p:ph type="dt" sz="half" idx="10"/>
          </p:nvPr>
        </p:nvSpPr>
        <p:spPr/>
        <p:txBody>
          <a:bodyPr/>
          <a:lstStyle>
            <a:lvl1pPr>
              <a:defRPr/>
            </a:lvl1pPr>
          </a:lstStyle>
          <a:p>
            <a:pPr>
              <a:defRPr/>
            </a:pPr>
            <a:endParaRPr lang="en-US" altLang="zh-CN"/>
          </a:p>
        </p:txBody>
      </p:sp>
      <p:sp>
        <p:nvSpPr>
          <p:cNvPr id="4" name="Rectangle 7"/>
          <p:cNvSpPr>
            <a:spLocks noGrp="1" noChangeArrowheads="1"/>
          </p:cNvSpPr>
          <p:nvPr>
            <p:ph type="ftr" sz="quarter" idx="11"/>
          </p:nvPr>
        </p:nvSpPr>
        <p:spPr/>
        <p:txBody>
          <a:bodyPr/>
          <a:lstStyle>
            <a:lvl1pPr>
              <a:defRPr/>
            </a:lvl1pPr>
          </a:lstStyle>
          <a:p>
            <a:pPr>
              <a:defRPr/>
            </a:pPr>
            <a:endParaRPr lang="en-US" altLang="zh-CN"/>
          </a:p>
        </p:txBody>
      </p:sp>
      <p:sp>
        <p:nvSpPr>
          <p:cNvPr id="5"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p:txBody>
          <a:bodyPr/>
          <a:lstStyle>
            <a:lvl1pPr>
              <a:defRPr/>
            </a:lvl1pPr>
          </a:lstStyle>
          <a:p>
            <a:pPr>
              <a:defRPr/>
            </a:pPr>
            <a:endParaRPr lang="en-US" altLang="zh-CN"/>
          </a:p>
        </p:txBody>
      </p:sp>
      <p:sp>
        <p:nvSpPr>
          <p:cNvPr id="3" name="Rectangle 7"/>
          <p:cNvSpPr>
            <a:spLocks noGrp="1" noChangeArrowheads="1"/>
          </p:cNvSpPr>
          <p:nvPr>
            <p:ph type="ftr" sz="quarter" idx="11"/>
          </p:nvPr>
        </p:nvSpPr>
        <p:spPr/>
        <p:txBody>
          <a:bodyPr/>
          <a:lstStyle>
            <a:lvl1pPr>
              <a:defRPr/>
            </a:lvl1pPr>
          </a:lstStyle>
          <a:p>
            <a:pPr>
              <a:defRPr/>
            </a:pPr>
            <a:endParaRPr lang="en-US" altLang="zh-CN"/>
          </a:p>
        </p:txBody>
      </p:sp>
      <p:sp>
        <p:nvSpPr>
          <p:cNvPr id="4"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6"/>
          <p:cNvSpPr>
            <a:spLocks noGrp="1" noChangeArrowheads="1"/>
          </p:cNvSpPr>
          <p:nvPr>
            <p:ph type="dt" sz="half" idx="10"/>
          </p:nvPr>
        </p:nvSpPr>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6"/>
          <p:cNvSpPr>
            <a:spLocks noGrp="1" noChangeArrowheads="1"/>
          </p:cNvSpPr>
          <p:nvPr>
            <p:ph type="dt" sz="half" idx="10"/>
          </p:nvPr>
        </p:nvSpPr>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319088"/>
            <a:ext cx="2743200" cy="592931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319088"/>
            <a:ext cx="8026400" cy="592931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304926"/>
            <a:ext cx="5384800" cy="4943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304926"/>
            <a:ext cx="5384800" cy="4943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6"/>
          <p:cNvSpPr>
            <a:spLocks noGrp="1" noChangeArrowheads="1"/>
          </p:cNvSpPr>
          <p:nvPr>
            <p:ph type="dt" sz="half" idx="10"/>
          </p:nvPr>
        </p:nvSpPr>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7"/>
          <p:cNvSpPr>
            <a:spLocks noGrp="1" noChangeArrowheads="1"/>
          </p:cNvSpPr>
          <p:nvPr>
            <p:ph type="dt" sz="half" idx="10"/>
          </p:nvPr>
        </p:nvSpPr>
        <p:spPr/>
        <p:txBody>
          <a:bodyPr/>
          <a:lstStyle>
            <a:lvl1pPr>
              <a:defRPr/>
            </a:lvl1pPr>
          </a:lstStyle>
          <a:p>
            <a:pPr>
              <a:defRPr/>
            </a:pPr>
            <a:endParaRPr lang="en-US" altLang="zh-CN"/>
          </a:p>
        </p:txBody>
      </p:sp>
      <p:sp>
        <p:nvSpPr>
          <p:cNvPr id="5" name="Rectangle 8"/>
          <p:cNvSpPr>
            <a:spLocks noGrp="1" noChangeArrowheads="1"/>
          </p:cNvSpPr>
          <p:nvPr>
            <p:ph type="ftr" sz="quarter" idx="11"/>
          </p:nvPr>
        </p:nvSpPr>
        <p:spPr/>
        <p:txBody>
          <a:bodyPr/>
          <a:lstStyle>
            <a:lvl1pPr>
              <a:defRPr/>
            </a:lvl1pPr>
          </a:lstStyle>
          <a:p>
            <a:pPr>
              <a:defRPr/>
            </a:pPr>
            <a:endParaRPr lang="en-US" altLang="zh-CN"/>
          </a:p>
        </p:txBody>
      </p:sp>
      <p:sp>
        <p:nvSpPr>
          <p:cNvPr id="6" name="Rectangle 11"/>
          <p:cNvSpPr>
            <a:spLocks noGrp="1" noChangeArrowheads="1"/>
          </p:cNvSpPr>
          <p:nvPr>
            <p:ph type="sldNum" sz="quarter" idx="12"/>
          </p:nvPr>
        </p:nvSpPr>
        <p:spPr/>
        <p:txBody>
          <a:bodyPr/>
          <a:lstStyle>
            <a:lvl1pPr>
              <a:defRPr/>
            </a:lvl1pPr>
          </a:lstStyle>
          <a:p>
            <a:pPr>
              <a:defRPr/>
            </a:pPr>
            <a:fld id="{943C8319-ED79-4CEF-8D76-FD34745451DC}" type="slidenum">
              <a:rPr lang="zh-CN" altLang="en-US"/>
            </a:fld>
            <a:endParaRPr lang="en-US" altLang="zh-CN" sz="1400"/>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6"/>
          <p:cNvSpPr>
            <a:spLocks noGrp="1" noChangeArrowheads="1"/>
          </p:cNvSpPr>
          <p:nvPr>
            <p:ph type="dt" sz="half" idx="10"/>
          </p:nvPr>
        </p:nvSpPr>
        <p:spPr/>
        <p:txBody>
          <a:bodyPr/>
          <a:lstStyle>
            <a:lvl1pPr>
              <a:defRPr/>
            </a:lvl1pPr>
          </a:lstStyle>
          <a:p>
            <a:pPr>
              <a:defRPr/>
            </a:pPr>
            <a:endParaRPr lang="en-US" altLang="zh-CN"/>
          </a:p>
        </p:txBody>
      </p:sp>
      <p:sp>
        <p:nvSpPr>
          <p:cNvPr id="8" name="Rectangle 7"/>
          <p:cNvSpPr>
            <a:spLocks noGrp="1" noChangeArrowheads="1"/>
          </p:cNvSpPr>
          <p:nvPr>
            <p:ph type="ftr" sz="quarter" idx="11"/>
          </p:nvPr>
        </p:nvSpPr>
        <p:spPr/>
        <p:txBody>
          <a:bodyPr/>
          <a:lstStyle>
            <a:lvl1pPr>
              <a:defRPr/>
            </a:lvl1pPr>
          </a:lstStyle>
          <a:p>
            <a:pPr>
              <a:defRPr/>
            </a:pPr>
            <a:endParaRPr lang="en-US" altLang="zh-CN"/>
          </a:p>
        </p:txBody>
      </p:sp>
      <p:sp>
        <p:nvSpPr>
          <p:cNvPr id="9"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6"/>
          <p:cNvSpPr>
            <a:spLocks noGrp="1" noChangeArrowheads="1"/>
          </p:cNvSpPr>
          <p:nvPr>
            <p:ph type="dt" sz="half" idx="10"/>
          </p:nvPr>
        </p:nvSpPr>
        <p:spPr/>
        <p:txBody>
          <a:bodyPr/>
          <a:lstStyle>
            <a:lvl1pPr>
              <a:defRPr/>
            </a:lvl1pPr>
          </a:lstStyle>
          <a:p>
            <a:pPr>
              <a:defRPr/>
            </a:pPr>
            <a:endParaRPr lang="en-US" altLang="zh-CN"/>
          </a:p>
        </p:txBody>
      </p:sp>
      <p:sp>
        <p:nvSpPr>
          <p:cNvPr id="4" name="Rectangle 7"/>
          <p:cNvSpPr>
            <a:spLocks noGrp="1" noChangeArrowheads="1"/>
          </p:cNvSpPr>
          <p:nvPr>
            <p:ph type="ftr" sz="quarter" idx="11"/>
          </p:nvPr>
        </p:nvSpPr>
        <p:spPr/>
        <p:txBody>
          <a:bodyPr/>
          <a:lstStyle>
            <a:lvl1pPr>
              <a:defRPr/>
            </a:lvl1pPr>
          </a:lstStyle>
          <a:p>
            <a:pPr>
              <a:defRPr/>
            </a:pPr>
            <a:endParaRPr lang="en-US" altLang="zh-CN"/>
          </a:p>
        </p:txBody>
      </p:sp>
      <p:sp>
        <p:nvSpPr>
          <p:cNvPr id="5"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p:txBody>
          <a:bodyPr/>
          <a:lstStyle>
            <a:lvl1pPr>
              <a:defRPr/>
            </a:lvl1pPr>
          </a:lstStyle>
          <a:p>
            <a:pPr>
              <a:defRPr/>
            </a:pPr>
            <a:endParaRPr lang="en-US" altLang="zh-CN"/>
          </a:p>
        </p:txBody>
      </p:sp>
      <p:sp>
        <p:nvSpPr>
          <p:cNvPr id="3" name="Rectangle 7"/>
          <p:cNvSpPr>
            <a:spLocks noGrp="1" noChangeArrowheads="1"/>
          </p:cNvSpPr>
          <p:nvPr>
            <p:ph type="ftr" sz="quarter" idx="11"/>
          </p:nvPr>
        </p:nvSpPr>
        <p:spPr/>
        <p:txBody>
          <a:bodyPr/>
          <a:lstStyle>
            <a:lvl1pPr>
              <a:defRPr/>
            </a:lvl1pPr>
          </a:lstStyle>
          <a:p>
            <a:pPr>
              <a:defRPr/>
            </a:pPr>
            <a:endParaRPr lang="en-US" altLang="zh-CN"/>
          </a:p>
        </p:txBody>
      </p:sp>
      <p:sp>
        <p:nvSpPr>
          <p:cNvPr id="4"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6"/>
          <p:cNvSpPr>
            <a:spLocks noGrp="1" noChangeArrowheads="1"/>
          </p:cNvSpPr>
          <p:nvPr>
            <p:ph type="dt" sz="half" idx="10"/>
          </p:nvPr>
        </p:nvSpPr>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6"/>
          <p:cNvSpPr>
            <a:spLocks noGrp="1" noChangeArrowheads="1"/>
          </p:cNvSpPr>
          <p:nvPr>
            <p:ph type="dt" sz="half" idx="10"/>
          </p:nvPr>
        </p:nvSpPr>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319088"/>
            <a:ext cx="2743200" cy="592931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319088"/>
            <a:ext cx="8026400" cy="592931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7"/>
          <p:cNvSpPr>
            <a:spLocks noGrp="1" noChangeArrowheads="1"/>
          </p:cNvSpPr>
          <p:nvPr>
            <p:ph type="dt" sz="half" idx="10"/>
          </p:nvPr>
        </p:nvSpPr>
        <p:spPr/>
        <p:txBody>
          <a:bodyPr/>
          <a:lstStyle>
            <a:lvl1pPr>
              <a:defRPr/>
            </a:lvl1pPr>
          </a:lstStyle>
          <a:p>
            <a:pPr>
              <a:defRPr/>
            </a:pPr>
            <a:endParaRPr lang="en-US" altLang="zh-CN"/>
          </a:p>
        </p:txBody>
      </p:sp>
      <p:sp>
        <p:nvSpPr>
          <p:cNvPr id="5" name="Rectangle 8"/>
          <p:cNvSpPr>
            <a:spLocks noGrp="1" noChangeArrowheads="1"/>
          </p:cNvSpPr>
          <p:nvPr>
            <p:ph type="ftr" sz="quarter" idx="11"/>
          </p:nvPr>
        </p:nvSpPr>
        <p:spPr/>
        <p:txBody>
          <a:bodyPr/>
          <a:lstStyle>
            <a:lvl1pPr>
              <a:defRPr/>
            </a:lvl1pPr>
          </a:lstStyle>
          <a:p>
            <a:pPr>
              <a:defRPr/>
            </a:pPr>
            <a:endParaRPr lang="en-US" altLang="zh-CN"/>
          </a:p>
        </p:txBody>
      </p:sp>
      <p:sp>
        <p:nvSpPr>
          <p:cNvPr id="6" name="Rectangle 11"/>
          <p:cNvSpPr>
            <a:spLocks noGrp="1" noChangeArrowheads="1"/>
          </p:cNvSpPr>
          <p:nvPr>
            <p:ph type="sldNum" sz="quarter" idx="12"/>
          </p:nvPr>
        </p:nvSpPr>
        <p:spPr/>
        <p:txBody>
          <a:bodyPr/>
          <a:lstStyle>
            <a:lvl1pPr>
              <a:defRPr/>
            </a:lvl1pPr>
          </a:lstStyle>
          <a:p>
            <a:pPr>
              <a:defRPr/>
            </a:pPr>
            <a:fld id="{D326ABBA-C8FD-47A7-9295-C2CF06BA1836}" type="slidenum">
              <a:rPr lang="zh-CN" altLang="en-US"/>
            </a:fld>
            <a:endParaRPr lang="en-US" altLang="zh-CN" sz="14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1422400" y="210185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705600" y="210185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7"/>
          <p:cNvSpPr>
            <a:spLocks noGrp="1" noChangeArrowheads="1"/>
          </p:cNvSpPr>
          <p:nvPr>
            <p:ph type="dt" sz="half" idx="10"/>
          </p:nvPr>
        </p:nvSpPr>
        <p:spPr/>
        <p:txBody>
          <a:bodyPr/>
          <a:lstStyle>
            <a:lvl1pPr>
              <a:defRPr/>
            </a:lvl1pPr>
          </a:lstStyle>
          <a:p>
            <a:pPr>
              <a:defRPr/>
            </a:pPr>
            <a:endParaRPr lang="en-US" altLang="zh-CN"/>
          </a:p>
        </p:txBody>
      </p:sp>
      <p:sp>
        <p:nvSpPr>
          <p:cNvPr id="6" name="Rectangle 8"/>
          <p:cNvSpPr>
            <a:spLocks noGrp="1" noChangeArrowheads="1"/>
          </p:cNvSpPr>
          <p:nvPr>
            <p:ph type="ftr" sz="quarter" idx="11"/>
          </p:nvPr>
        </p:nvSpPr>
        <p:spPr/>
        <p:txBody>
          <a:bodyPr/>
          <a:lstStyle>
            <a:lvl1pPr>
              <a:defRPr/>
            </a:lvl1pPr>
          </a:lstStyle>
          <a:p>
            <a:pPr>
              <a:defRPr/>
            </a:pPr>
            <a:endParaRPr lang="en-US" altLang="zh-CN"/>
          </a:p>
        </p:txBody>
      </p:sp>
      <p:sp>
        <p:nvSpPr>
          <p:cNvPr id="7" name="Rectangle 11"/>
          <p:cNvSpPr>
            <a:spLocks noGrp="1" noChangeArrowheads="1"/>
          </p:cNvSpPr>
          <p:nvPr>
            <p:ph type="sldNum" sz="quarter" idx="12"/>
          </p:nvPr>
        </p:nvSpPr>
        <p:spPr/>
        <p:txBody>
          <a:bodyPr/>
          <a:lstStyle>
            <a:lvl1pPr>
              <a:defRPr/>
            </a:lvl1pPr>
          </a:lstStyle>
          <a:p>
            <a:pPr>
              <a:defRPr/>
            </a:pPr>
            <a:fld id="{6C115A46-6C64-4123-8FD9-BEB7D49A6613}" type="slidenum">
              <a:rPr lang="zh-CN" altLang="en-US"/>
            </a:fld>
            <a:endParaRPr lang="en-US" altLang="zh-CN" sz="14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7"/>
          <p:cNvSpPr>
            <a:spLocks noGrp="1" noChangeArrowheads="1"/>
          </p:cNvSpPr>
          <p:nvPr>
            <p:ph type="dt" sz="half" idx="10"/>
          </p:nvPr>
        </p:nvSpPr>
        <p:spPr/>
        <p:txBody>
          <a:bodyPr/>
          <a:lstStyle>
            <a:lvl1pPr>
              <a:defRPr/>
            </a:lvl1pPr>
          </a:lstStyle>
          <a:p>
            <a:pPr>
              <a:defRPr/>
            </a:pPr>
            <a:endParaRPr lang="en-US" altLang="zh-CN"/>
          </a:p>
        </p:txBody>
      </p:sp>
      <p:sp>
        <p:nvSpPr>
          <p:cNvPr id="8" name="Rectangle 8"/>
          <p:cNvSpPr>
            <a:spLocks noGrp="1" noChangeArrowheads="1"/>
          </p:cNvSpPr>
          <p:nvPr>
            <p:ph type="ftr" sz="quarter" idx="11"/>
          </p:nvPr>
        </p:nvSpPr>
        <p:spPr/>
        <p:txBody>
          <a:bodyPr/>
          <a:lstStyle>
            <a:lvl1pPr>
              <a:defRPr/>
            </a:lvl1pPr>
          </a:lstStyle>
          <a:p>
            <a:pPr>
              <a:defRPr/>
            </a:pPr>
            <a:endParaRPr lang="en-US" altLang="zh-CN"/>
          </a:p>
        </p:txBody>
      </p:sp>
      <p:sp>
        <p:nvSpPr>
          <p:cNvPr id="9" name="Rectangle 11"/>
          <p:cNvSpPr>
            <a:spLocks noGrp="1" noChangeArrowheads="1"/>
          </p:cNvSpPr>
          <p:nvPr>
            <p:ph type="sldNum" sz="quarter" idx="12"/>
          </p:nvPr>
        </p:nvSpPr>
        <p:spPr/>
        <p:txBody>
          <a:bodyPr/>
          <a:lstStyle>
            <a:lvl1pPr>
              <a:defRPr/>
            </a:lvl1pPr>
          </a:lstStyle>
          <a:p>
            <a:pPr>
              <a:defRPr/>
            </a:pPr>
            <a:fld id="{A4BDA195-397A-4179-AC0B-848569400D23}" type="slidenum">
              <a:rPr lang="zh-CN" altLang="en-US"/>
            </a:fld>
            <a:endParaRPr lang="en-US" altLang="zh-CN" sz="140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7"/>
          <p:cNvSpPr>
            <a:spLocks noGrp="1" noChangeArrowheads="1"/>
          </p:cNvSpPr>
          <p:nvPr>
            <p:ph type="dt" sz="half" idx="10"/>
          </p:nvPr>
        </p:nvSpPr>
        <p:spPr/>
        <p:txBody>
          <a:bodyPr/>
          <a:lstStyle>
            <a:lvl1pPr>
              <a:defRPr/>
            </a:lvl1pPr>
          </a:lstStyle>
          <a:p>
            <a:pPr>
              <a:defRPr/>
            </a:pPr>
            <a:endParaRPr lang="en-US" altLang="zh-CN"/>
          </a:p>
        </p:txBody>
      </p:sp>
      <p:sp>
        <p:nvSpPr>
          <p:cNvPr id="4" name="Rectangle 8"/>
          <p:cNvSpPr>
            <a:spLocks noGrp="1" noChangeArrowheads="1"/>
          </p:cNvSpPr>
          <p:nvPr>
            <p:ph type="ftr" sz="quarter" idx="11"/>
          </p:nvPr>
        </p:nvSpPr>
        <p:spPr/>
        <p:txBody>
          <a:bodyPr/>
          <a:lstStyle>
            <a:lvl1pPr>
              <a:defRPr/>
            </a:lvl1pPr>
          </a:lstStyle>
          <a:p>
            <a:pPr>
              <a:defRPr/>
            </a:pPr>
            <a:endParaRPr lang="en-US" altLang="zh-CN"/>
          </a:p>
        </p:txBody>
      </p:sp>
      <p:sp>
        <p:nvSpPr>
          <p:cNvPr id="5" name="Rectangle 11"/>
          <p:cNvSpPr>
            <a:spLocks noGrp="1" noChangeArrowheads="1"/>
          </p:cNvSpPr>
          <p:nvPr>
            <p:ph type="sldNum" sz="quarter" idx="12"/>
          </p:nvPr>
        </p:nvSpPr>
        <p:spPr/>
        <p:txBody>
          <a:bodyPr/>
          <a:lstStyle>
            <a:lvl1pPr>
              <a:defRPr/>
            </a:lvl1pPr>
          </a:lstStyle>
          <a:p>
            <a:pPr>
              <a:defRPr/>
            </a:pPr>
            <a:fld id="{CF9C4853-889E-4AEF-A6B2-E9D7829FBC75}" type="slidenum">
              <a:rPr lang="zh-CN" altLang="en-US"/>
            </a:fld>
            <a:endParaRPr lang="en-US" altLang="zh-CN" sz="140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7"/>
          <p:cNvSpPr>
            <a:spLocks noGrp="1" noChangeArrowheads="1"/>
          </p:cNvSpPr>
          <p:nvPr>
            <p:ph type="dt" sz="half" idx="10"/>
          </p:nvPr>
        </p:nvSpPr>
        <p:spPr/>
        <p:txBody>
          <a:bodyPr/>
          <a:lstStyle>
            <a:lvl1pPr>
              <a:defRPr/>
            </a:lvl1pPr>
          </a:lstStyle>
          <a:p>
            <a:pPr>
              <a:defRPr/>
            </a:pPr>
            <a:endParaRPr lang="en-US" altLang="zh-CN"/>
          </a:p>
        </p:txBody>
      </p:sp>
      <p:sp>
        <p:nvSpPr>
          <p:cNvPr id="3" name="Rectangle 8"/>
          <p:cNvSpPr>
            <a:spLocks noGrp="1" noChangeArrowheads="1"/>
          </p:cNvSpPr>
          <p:nvPr>
            <p:ph type="ftr" sz="quarter" idx="11"/>
          </p:nvPr>
        </p:nvSpPr>
        <p:spPr/>
        <p:txBody>
          <a:bodyPr/>
          <a:lstStyle>
            <a:lvl1pPr>
              <a:defRPr/>
            </a:lvl1pPr>
          </a:lstStyle>
          <a:p>
            <a:pPr>
              <a:defRPr/>
            </a:pPr>
            <a:endParaRPr lang="en-US" altLang="zh-CN"/>
          </a:p>
        </p:txBody>
      </p:sp>
      <p:sp>
        <p:nvSpPr>
          <p:cNvPr id="4" name="Rectangle 11"/>
          <p:cNvSpPr>
            <a:spLocks noGrp="1" noChangeArrowheads="1"/>
          </p:cNvSpPr>
          <p:nvPr>
            <p:ph type="sldNum" sz="quarter" idx="12"/>
          </p:nvPr>
        </p:nvSpPr>
        <p:spPr/>
        <p:txBody>
          <a:bodyPr/>
          <a:lstStyle>
            <a:lvl1pPr>
              <a:defRPr/>
            </a:lvl1pPr>
          </a:lstStyle>
          <a:p>
            <a:pPr>
              <a:defRPr/>
            </a:pPr>
            <a:fld id="{2F71B36D-20AB-431A-A996-B1DE9D09EFE6}" type="slidenum">
              <a:rPr lang="zh-CN" altLang="en-US"/>
            </a:fld>
            <a:endParaRPr lang="en-US" altLang="zh-CN" sz="14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7"/>
          <p:cNvSpPr>
            <a:spLocks noGrp="1" noChangeArrowheads="1"/>
          </p:cNvSpPr>
          <p:nvPr>
            <p:ph type="dt" sz="half" idx="10"/>
          </p:nvPr>
        </p:nvSpPr>
        <p:spPr/>
        <p:txBody>
          <a:bodyPr/>
          <a:lstStyle>
            <a:lvl1pPr>
              <a:defRPr/>
            </a:lvl1pPr>
          </a:lstStyle>
          <a:p>
            <a:pPr>
              <a:defRPr/>
            </a:pPr>
            <a:endParaRPr lang="en-US" altLang="zh-CN"/>
          </a:p>
        </p:txBody>
      </p:sp>
      <p:sp>
        <p:nvSpPr>
          <p:cNvPr id="6" name="Rectangle 8"/>
          <p:cNvSpPr>
            <a:spLocks noGrp="1" noChangeArrowheads="1"/>
          </p:cNvSpPr>
          <p:nvPr>
            <p:ph type="ftr" sz="quarter" idx="11"/>
          </p:nvPr>
        </p:nvSpPr>
        <p:spPr/>
        <p:txBody>
          <a:bodyPr/>
          <a:lstStyle>
            <a:lvl1pPr>
              <a:defRPr/>
            </a:lvl1pPr>
          </a:lstStyle>
          <a:p>
            <a:pPr>
              <a:defRPr/>
            </a:pPr>
            <a:endParaRPr lang="en-US" altLang="zh-CN"/>
          </a:p>
        </p:txBody>
      </p:sp>
      <p:sp>
        <p:nvSpPr>
          <p:cNvPr id="7" name="Rectangle 11"/>
          <p:cNvSpPr>
            <a:spLocks noGrp="1" noChangeArrowheads="1"/>
          </p:cNvSpPr>
          <p:nvPr>
            <p:ph type="sldNum" sz="quarter" idx="12"/>
          </p:nvPr>
        </p:nvSpPr>
        <p:spPr/>
        <p:txBody>
          <a:bodyPr/>
          <a:lstStyle>
            <a:lvl1pPr>
              <a:defRPr/>
            </a:lvl1pPr>
          </a:lstStyle>
          <a:p>
            <a:pPr>
              <a:defRPr/>
            </a:pPr>
            <a:fld id="{D7777ED0-84A1-4FED-9B7F-A138765F5DFA}" type="slidenum">
              <a:rPr lang="zh-CN" altLang="en-US"/>
            </a:fld>
            <a:endParaRPr lang="en-US" altLang="zh-CN" sz="14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7"/>
          <p:cNvSpPr>
            <a:spLocks noGrp="1" noChangeArrowheads="1"/>
          </p:cNvSpPr>
          <p:nvPr>
            <p:ph type="dt" sz="half" idx="10"/>
          </p:nvPr>
        </p:nvSpPr>
        <p:spPr/>
        <p:txBody>
          <a:bodyPr/>
          <a:lstStyle>
            <a:lvl1pPr>
              <a:defRPr/>
            </a:lvl1pPr>
          </a:lstStyle>
          <a:p>
            <a:pPr>
              <a:defRPr/>
            </a:pPr>
            <a:endParaRPr lang="en-US" altLang="zh-CN"/>
          </a:p>
        </p:txBody>
      </p:sp>
      <p:sp>
        <p:nvSpPr>
          <p:cNvPr id="6" name="Rectangle 8"/>
          <p:cNvSpPr>
            <a:spLocks noGrp="1" noChangeArrowheads="1"/>
          </p:cNvSpPr>
          <p:nvPr>
            <p:ph type="ftr" sz="quarter" idx="11"/>
          </p:nvPr>
        </p:nvSpPr>
        <p:spPr/>
        <p:txBody>
          <a:bodyPr/>
          <a:lstStyle>
            <a:lvl1pPr>
              <a:defRPr/>
            </a:lvl1pPr>
          </a:lstStyle>
          <a:p>
            <a:pPr>
              <a:defRPr/>
            </a:pPr>
            <a:endParaRPr lang="en-US" altLang="zh-CN"/>
          </a:p>
        </p:txBody>
      </p:sp>
      <p:sp>
        <p:nvSpPr>
          <p:cNvPr id="7" name="Rectangle 11"/>
          <p:cNvSpPr>
            <a:spLocks noGrp="1" noChangeArrowheads="1"/>
          </p:cNvSpPr>
          <p:nvPr>
            <p:ph type="sldNum" sz="quarter" idx="12"/>
          </p:nvPr>
        </p:nvSpPr>
        <p:spPr/>
        <p:txBody>
          <a:bodyPr/>
          <a:lstStyle>
            <a:lvl1pPr>
              <a:defRPr/>
            </a:lvl1pPr>
          </a:lstStyle>
          <a:p>
            <a:pPr>
              <a:defRPr/>
            </a:pPr>
            <a:fld id="{C0B2D4AA-6209-46BE-B0B6-29C12127504B}" type="slidenum">
              <a:rPr lang="zh-CN" altLang="en-US"/>
            </a:fld>
            <a:endParaRPr lang="en-US" altLang="zh-CN" sz="140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7"/>
          <p:cNvSpPr>
            <a:spLocks noGrp="1" noChangeArrowheads="1"/>
          </p:cNvSpPr>
          <p:nvPr>
            <p:ph type="dt" sz="half" idx="10"/>
          </p:nvPr>
        </p:nvSpPr>
        <p:spPr/>
        <p:txBody>
          <a:bodyPr/>
          <a:lstStyle>
            <a:lvl1pPr>
              <a:defRPr/>
            </a:lvl1pPr>
          </a:lstStyle>
          <a:p>
            <a:pPr>
              <a:defRPr/>
            </a:pPr>
            <a:endParaRPr lang="en-US" altLang="zh-CN"/>
          </a:p>
        </p:txBody>
      </p:sp>
      <p:sp>
        <p:nvSpPr>
          <p:cNvPr id="5" name="Rectangle 8"/>
          <p:cNvSpPr>
            <a:spLocks noGrp="1" noChangeArrowheads="1"/>
          </p:cNvSpPr>
          <p:nvPr>
            <p:ph type="ftr" sz="quarter" idx="11"/>
          </p:nvPr>
        </p:nvSpPr>
        <p:spPr/>
        <p:txBody>
          <a:bodyPr/>
          <a:lstStyle>
            <a:lvl1pPr>
              <a:defRPr/>
            </a:lvl1pPr>
          </a:lstStyle>
          <a:p>
            <a:pPr>
              <a:defRPr/>
            </a:pPr>
            <a:endParaRPr lang="en-US" altLang="zh-CN"/>
          </a:p>
        </p:txBody>
      </p:sp>
      <p:sp>
        <p:nvSpPr>
          <p:cNvPr id="6" name="Rectangle 11"/>
          <p:cNvSpPr>
            <a:spLocks noGrp="1" noChangeArrowheads="1"/>
          </p:cNvSpPr>
          <p:nvPr>
            <p:ph type="sldNum" sz="quarter" idx="12"/>
          </p:nvPr>
        </p:nvSpPr>
        <p:spPr/>
        <p:txBody>
          <a:bodyPr/>
          <a:lstStyle>
            <a:lvl1pPr>
              <a:defRPr/>
            </a:lvl1pPr>
          </a:lstStyle>
          <a:p>
            <a:pPr>
              <a:defRPr/>
            </a:pPr>
            <a:fld id="{245596F9-42BF-4BE9-A40F-2D8FAC22983B}" type="slidenum">
              <a:rPr lang="zh-CN" altLang="en-US"/>
            </a:fld>
            <a:endParaRPr lang="en-US" altLang="zh-CN" sz="140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94800" y="838200"/>
            <a:ext cx="2590800" cy="537845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1422400" y="838200"/>
            <a:ext cx="7569200" cy="537845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7"/>
          <p:cNvSpPr>
            <a:spLocks noGrp="1" noChangeArrowheads="1"/>
          </p:cNvSpPr>
          <p:nvPr>
            <p:ph type="dt" sz="half" idx="10"/>
          </p:nvPr>
        </p:nvSpPr>
        <p:spPr/>
        <p:txBody>
          <a:bodyPr/>
          <a:lstStyle>
            <a:lvl1pPr>
              <a:defRPr/>
            </a:lvl1pPr>
          </a:lstStyle>
          <a:p>
            <a:pPr>
              <a:defRPr/>
            </a:pPr>
            <a:endParaRPr lang="en-US" altLang="zh-CN"/>
          </a:p>
        </p:txBody>
      </p:sp>
      <p:sp>
        <p:nvSpPr>
          <p:cNvPr id="5" name="Rectangle 8"/>
          <p:cNvSpPr>
            <a:spLocks noGrp="1" noChangeArrowheads="1"/>
          </p:cNvSpPr>
          <p:nvPr>
            <p:ph type="ftr" sz="quarter" idx="11"/>
          </p:nvPr>
        </p:nvSpPr>
        <p:spPr/>
        <p:txBody>
          <a:bodyPr/>
          <a:lstStyle>
            <a:lvl1pPr>
              <a:defRPr/>
            </a:lvl1pPr>
          </a:lstStyle>
          <a:p>
            <a:pPr>
              <a:defRPr/>
            </a:pPr>
            <a:endParaRPr lang="en-US" altLang="zh-CN"/>
          </a:p>
        </p:txBody>
      </p:sp>
      <p:sp>
        <p:nvSpPr>
          <p:cNvPr id="6" name="Rectangle 11"/>
          <p:cNvSpPr>
            <a:spLocks noGrp="1" noChangeArrowheads="1"/>
          </p:cNvSpPr>
          <p:nvPr>
            <p:ph type="sldNum" sz="quarter" idx="12"/>
          </p:nvPr>
        </p:nvSpPr>
        <p:spPr/>
        <p:txBody>
          <a:bodyPr/>
          <a:lstStyle>
            <a:lvl1pPr>
              <a:defRPr/>
            </a:lvl1pPr>
          </a:lstStyle>
          <a:p>
            <a:pPr>
              <a:defRPr/>
            </a:pPr>
            <a:fld id="{BF23BF46-F6CC-4A79-B001-B7DBF204A822}" type="slidenum">
              <a:rPr lang="zh-CN" altLang="en-US"/>
            </a:fld>
            <a:endParaRPr lang="en-US" altLang="zh-CN" sz="140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1422400" y="838200"/>
            <a:ext cx="10363200" cy="537845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Rectangle 7"/>
          <p:cNvSpPr>
            <a:spLocks noGrp="1" noChangeArrowheads="1"/>
          </p:cNvSpPr>
          <p:nvPr>
            <p:ph type="dt" sz="half" idx="10"/>
          </p:nvPr>
        </p:nvSpPr>
        <p:spPr/>
        <p:txBody>
          <a:bodyPr/>
          <a:lstStyle>
            <a:lvl1pPr>
              <a:defRPr/>
            </a:lvl1pPr>
          </a:lstStyle>
          <a:p>
            <a:pPr>
              <a:defRPr/>
            </a:pPr>
            <a:endParaRPr lang="en-US" altLang="zh-CN"/>
          </a:p>
        </p:txBody>
      </p:sp>
      <p:sp>
        <p:nvSpPr>
          <p:cNvPr id="4" name="Rectangle 8"/>
          <p:cNvSpPr>
            <a:spLocks noGrp="1" noChangeArrowheads="1"/>
          </p:cNvSpPr>
          <p:nvPr>
            <p:ph type="ftr" sz="quarter" idx="11"/>
          </p:nvPr>
        </p:nvSpPr>
        <p:spPr/>
        <p:txBody>
          <a:bodyPr/>
          <a:lstStyle>
            <a:lvl1pPr>
              <a:defRPr/>
            </a:lvl1pPr>
          </a:lstStyle>
          <a:p>
            <a:pPr>
              <a:defRPr/>
            </a:pPr>
            <a:endParaRPr lang="en-US" altLang="zh-CN"/>
          </a:p>
        </p:txBody>
      </p:sp>
      <p:sp>
        <p:nvSpPr>
          <p:cNvPr id="5" name="Rectangle 11"/>
          <p:cNvSpPr>
            <a:spLocks noGrp="1" noChangeArrowheads="1"/>
          </p:cNvSpPr>
          <p:nvPr>
            <p:ph type="sldNum" sz="quarter" idx="12"/>
          </p:nvPr>
        </p:nvSpPr>
        <p:spPr/>
        <p:txBody>
          <a:bodyPr/>
          <a:lstStyle>
            <a:lvl1pPr>
              <a:defRPr/>
            </a:lvl1pPr>
          </a:lstStyle>
          <a:p>
            <a:pPr>
              <a:defRPr/>
            </a:pPr>
            <a:fld id="{0AD85752-3C3B-4879-936E-5E0F325A1F77}" type="slidenum">
              <a:rPr lang="zh-CN" altLang="en-US"/>
            </a:fld>
            <a:endParaRPr lang="en-US" altLang="zh-CN" sz="140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Rectangle 2"/>
          <p:cNvSpPr>
            <a:spLocks noChangeArrowheads="1"/>
          </p:cNvSpPr>
          <p:nvPr/>
        </p:nvSpPr>
        <p:spPr bwMode="hidden">
          <a:xfrm>
            <a:off x="304800" y="3200400"/>
            <a:ext cx="11684000" cy="1341438"/>
          </a:xfrm>
          <a:prstGeom prst="rect">
            <a:avLst/>
          </a:prstGeom>
          <a:gradFill rotWithShape="0">
            <a:gsLst>
              <a:gs pos="0">
                <a:schemeClr val="bg2"/>
              </a:gs>
              <a:gs pos="100000">
                <a:schemeClr val="bg1"/>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b="1">
                <a:solidFill>
                  <a:schemeClr val="tx1"/>
                </a:solidFill>
                <a:latin typeface="Times New Roman" panose="02020603050405020304" pitchFamily="18" charset="0"/>
                <a:ea typeface="黑体" panose="02010609060101010101" pitchFamily="49" charset="-122"/>
              </a:defRPr>
            </a:lvl1pPr>
            <a:lvl2pPr marL="742950" indent="-285750">
              <a:defRPr kumimoji="1" sz="2400" b="1">
                <a:solidFill>
                  <a:schemeClr val="tx1"/>
                </a:solidFill>
                <a:latin typeface="Times New Roman" panose="02020603050405020304" pitchFamily="18" charset="0"/>
                <a:ea typeface="黑体" panose="02010609060101010101" pitchFamily="49" charset="-122"/>
              </a:defRPr>
            </a:lvl2pPr>
            <a:lvl3pPr marL="1143000" indent="-228600">
              <a:defRPr kumimoji="1" sz="2400" b="1">
                <a:solidFill>
                  <a:schemeClr val="tx1"/>
                </a:solidFill>
                <a:latin typeface="Times New Roman" panose="02020603050405020304" pitchFamily="18" charset="0"/>
                <a:ea typeface="黑体" panose="02010609060101010101" pitchFamily="49" charset="-122"/>
              </a:defRPr>
            </a:lvl3pPr>
            <a:lvl4pPr marL="1600200" indent="-228600">
              <a:defRPr kumimoji="1" sz="2400" b="1">
                <a:solidFill>
                  <a:schemeClr val="tx1"/>
                </a:solidFill>
                <a:latin typeface="Times New Roman" panose="02020603050405020304" pitchFamily="18" charset="0"/>
                <a:ea typeface="黑体" panose="02010609060101010101" pitchFamily="49" charset="-122"/>
              </a:defRPr>
            </a:lvl4pPr>
            <a:lvl5pPr marL="2057400" indent="-22860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pPr algn="ctr" eaLnBrk="1" hangingPunct="1">
              <a:defRPr/>
            </a:pPr>
            <a:endParaRPr lang="zh-CN" altLang="en-US" b="0">
              <a:ea typeface="宋体" pitchFamily="2" charset="-122"/>
            </a:endParaRPr>
          </a:p>
        </p:txBody>
      </p:sp>
      <p:pic>
        <p:nvPicPr>
          <p:cNvPr id="5" name="Picture 3" descr="ANABNR2"/>
          <p:cNvPicPr>
            <a:picLocks noChangeAspect="1" noChangeArrowheads="1"/>
          </p:cNvPicPr>
          <p:nvPr/>
        </p:nvPicPr>
        <p:blipFill>
          <a:blip r:embed="rId2">
            <a:extLst>
              <a:ext uri="{28A0092B-C50C-407E-A947-70E740481C1C}">
                <a14:useLocalDpi xmlns:a14="http://schemas.microsoft.com/office/drawing/2010/main" val="0"/>
              </a:ext>
            </a:extLst>
          </a:blip>
          <a:srcRect l="-900" t="-1314" r="-2" b="-36961"/>
          <a:stretch>
            <a:fillRect/>
          </a:stretch>
        </p:blipFill>
        <p:spPr bwMode="auto">
          <a:xfrm>
            <a:off x="711200" y="3200400"/>
            <a:ext cx="11277600"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4"/>
          <p:cNvSpPr>
            <a:spLocks noChangeArrowheads="1"/>
          </p:cNvSpPr>
          <p:nvPr/>
        </p:nvSpPr>
        <p:spPr bwMode="hidden">
          <a:xfrm>
            <a:off x="1060450" y="2895600"/>
            <a:ext cx="406400" cy="990600"/>
          </a:xfrm>
          <a:prstGeom prst="rect">
            <a:avLst/>
          </a:prstGeom>
          <a:solidFill>
            <a:schemeClr val="accent2">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b="1">
                <a:solidFill>
                  <a:schemeClr val="tx1"/>
                </a:solidFill>
                <a:latin typeface="Times New Roman" panose="02020603050405020304" pitchFamily="18" charset="0"/>
                <a:ea typeface="黑体" panose="02010609060101010101" pitchFamily="49" charset="-122"/>
              </a:defRPr>
            </a:lvl1pPr>
            <a:lvl2pPr marL="742950" indent="-285750">
              <a:defRPr kumimoji="1" sz="2400" b="1">
                <a:solidFill>
                  <a:schemeClr val="tx1"/>
                </a:solidFill>
                <a:latin typeface="Times New Roman" panose="02020603050405020304" pitchFamily="18" charset="0"/>
                <a:ea typeface="黑体" panose="02010609060101010101" pitchFamily="49" charset="-122"/>
              </a:defRPr>
            </a:lvl2pPr>
            <a:lvl3pPr marL="1143000" indent="-228600">
              <a:defRPr kumimoji="1" sz="2400" b="1">
                <a:solidFill>
                  <a:schemeClr val="tx1"/>
                </a:solidFill>
                <a:latin typeface="Times New Roman" panose="02020603050405020304" pitchFamily="18" charset="0"/>
                <a:ea typeface="黑体" panose="02010609060101010101" pitchFamily="49" charset="-122"/>
              </a:defRPr>
            </a:lvl3pPr>
            <a:lvl4pPr marL="1600200" indent="-228600">
              <a:defRPr kumimoji="1" sz="2400" b="1">
                <a:solidFill>
                  <a:schemeClr val="tx1"/>
                </a:solidFill>
                <a:latin typeface="Times New Roman" panose="02020603050405020304" pitchFamily="18" charset="0"/>
                <a:ea typeface="黑体" panose="02010609060101010101" pitchFamily="49" charset="-122"/>
              </a:defRPr>
            </a:lvl4pPr>
            <a:lvl5pPr marL="2057400" indent="-22860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pPr algn="ctr" eaLnBrk="1" hangingPunct="1">
              <a:defRPr/>
            </a:pPr>
            <a:endParaRPr lang="zh-CN" altLang="en-US" b="0">
              <a:ea typeface="宋体" pitchFamily="2" charset="-122"/>
            </a:endParaRPr>
          </a:p>
        </p:txBody>
      </p:sp>
      <p:sp>
        <p:nvSpPr>
          <p:cNvPr id="1819653" name="Rectangle 5"/>
          <p:cNvSpPr>
            <a:spLocks noGrp="1" noChangeArrowheads="1"/>
          </p:cNvSpPr>
          <p:nvPr>
            <p:ph type="ctrTitle"/>
          </p:nvPr>
        </p:nvSpPr>
        <p:spPr>
          <a:xfrm>
            <a:off x="1524000" y="1981200"/>
            <a:ext cx="10363200" cy="1143000"/>
          </a:xfrm>
        </p:spPr>
        <p:txBody>
          <a:bodyPr/>
          <a:lstStyle>
            <a:lvl1pPr>
              <a:defRPr/>
            </a:lvl1pPr>
          </a:lstStyle>
          <a:p>
            <a:r>
              <a:rPr lang="zh-CN" altLang="en-US"/>
              <a:t>单击此处编辑母版标题样式</a:t>
            </a:r>
            <a:endParaRPr lang="zh-CN" altLang="en-US"/>
          </a:p>
        </p:txBody>
      </p:sp>
      <p:sp>
        <p:nvSpPr>
          <p:cNvPr id="1819654" name="Rectangle 6"/>
          <p:cNvSpPr>
            <a:spLocks noGrp="1" noChangeArrowheads="1"/>
          </p:cNvSpPr>
          <p:nvPr>
            <p:ph type="subTitle" idx="1"/>
          </p:nvPr>
        </p:nvSpPr>
        <p:spPr>
          <a:xfrm>
            <a:off x="2717800" y="4351338"/>
            <a:ext cx="8534400" cy="1371600"/>
          </a:xfrm>
        </p:spPr>
        <p:txBody>
          <a:bodyPr/>
          <a:lstStyle>
            <a:lvl1pPr marL="0" indent="0">
              <a:buFont typeface="Wingdings" panose="05000000000000000000" pitchFamily="2" charset="2"/>
              <a:buNone/>
              <a:defRPr/>
            </a:lvl1pPr>
          </a:lstStyle>
          <a:p>
            <a:r>
              <a:rPr lang="zh-CN" altLang="en-US"/>
              <a:t>单击此处编辑母版副标题样式</a:t>
            </a:r>
            <a:endParaRPr lang="zh-CN" altLang="en-US"/>
          </a:p>
        </p:txBody>
      </p:sp>
      <p:sp>
        <p:nvSpPr>
          <p:cNvPr id="7" name="Rectangle 7"/>
          <p:cNvSpPr>
            <a:spLocks noGrp="1" noChangeArrowheads="1"/>
          </p:cNvSpPr>
          <p:nvPr>
            <p:ph type="dt" sz="half" idx="10"/>
          </p:nvPr>
        </p:nvSpPr>
        <p:spPr/>
        <p:txBody>
          <a:bodyPr/>
          <a:lstStyle>
            <a:lvl1pPr>
              <a:defRPr/>
            </a:lvl1pPr>
          </a:lstStyle>
          <a:p>
            <a:pPr>
              <a:defRPr/>
            </a:pPr>
            <a:endParaRPr lang="en-US" altLang="zh-CN"/>
          </a:p>
        </p:txBody>
      </p:sp>
      <p:sp>
        <p:nvSpPr>
          <p:cNvPr id="8" name="Rectangle 8"/>
          <p:cNvSpPr>
            <a:spLocks noGrp="1" noChangeArrowheads="1"/>
          </p:cNvSpPr>
          <p:nvPr>
            <p:ph type="ftr" sz="quarter" idx="11"/>
          </p:nvPr>
        </p:nvSpPr>
        <p:spPr/>
        <p:txBody>
          <a:bodyPr/>
          <a:lstStyle>
            <a:lvl1pPr>
              <a:defRPr/>
            </a:lvl1pPr>
          </a:lstStyle>
          <a:p>
            <a:pPr>
              <a:defRPr/>
            </a:pPr>
            <a:endParaRPr lang="en-US" altLang="zh-CN"/>
          </a:p>
        </p:txBody>
      </p:sp>
      <p:sp>
        <p:nvSpPr>
          <p:cNvPr id="9" name="Rectangle 9"/>
          <p:cNvSpPr>
            <a:spLocks noGrp="1" noChangeArrowheads="1"/>
          </p:cNvSpPr>
          <p:nvPr>
            <p:ph type="sldNum" sz="quarter" idx="12"/>
          </p:nvPr>
        </p:nvSpPr>
        <p:spPr/>
        <p:txBody>
          <a:bodyPr/>
          <a:lstStyle>
            <a:lvl1pPr>
              <a:defRPr/>
            </a:lvl1pPr>
          </a:lstStyle>
          <a:p>
            <a:pPr>
              <a:defRPr/>
            </a:pPr>
            <a:fld id="{719E4A80-E56E-4F48-8DF4-0581BAD20DCC}" type="slidenum">
              <a:rPr lang="zh-CN" altLang="en-US"/>
            </a:fld>
            <a:endParaRPr lang="en-US" altLang="zh-C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304928"/>
            <a:ext cx="5384800" cy="4943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304928"/>
            <a:ext cx="5384800" cy="4943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319088"/>
            <a:ext cx="2743200" cy="592931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319088"/>
            <a:ext cx="8026400" cy="592931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Aft>
                <a:spcPts val="0"/>
              </a:spcAft>
              <a:defRPr/>
            </a:lvl1pPr>
          </a:lstStyle>
          <a:p>
            <a:pPr>
              <a:defRPr/>
            </a:pPr>
            <a:fld id="{F8D57328-C0EB-49D4-B1BB-B516FFE477F4}" type="slidenum">
              <a:rPr lang="en-US" altLang="zh-CN"/>
            </a:fld>
            <a:endParaRPr lang="en-US" altLang="zh-CN"/>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Aft>
                <a:spcPts val="0"/>
              </a:spcAft>
              <a:defRPr/>
            </a:lvl1pPr>
          </a:lstStyle>
          <a:p>
            <a:pPr>
              <a:defRPr/>
            </a:pPr>
            <a:fld id="{167C6852-1942-47BC-B6FF-1A0640999916}" type="slidenum">
              <a:rPr lang="en-US" altLang="zh-CN"/>
            </a:fld>
            <a:endParaRPr lang="en-US" altLang="zh-CN"/>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Aft>
                <a:spcPts val="0"/>
              </a:spcAft>
              <a:defRPr/>
            </a:lvl1pPr>
          </a:lstStyle>
          <a:p>
            <a:pPr>
              <a:defRPr/>
            </a:pPr>
            <a:fld id="{CF90F0A8-6107-4A49-91A9-3DF3689EC55F}" type="slidenum">
              <a:rPr lang="en-US" altLang="zh-CN"/>
            </a:fld>
            <a:endParaRPr lang="en-US" altLang="zh-CN"/>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06401" y="1981200"/>
            <a:ext cx="5592233" cy="3886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201834" y="1981200"/>
            <a:ext cx="5592233" cy="3886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6" name="Rectangle 5"/>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fontAlgn="auto">
              <a:spcAft>
                <a:spcPts val="0"/>
              </a:spcAft>
              <a:defRPr/>
            </a:lvl1pPr>
          </a:lstStyle>
          <a:p>
            <a:pPr>
              <a:defRPr/>
            </a:pPr>
            <a:fld id="{926BBFA2-104C-4212-A175-DE79ED6D7D87}"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304928"/>
            <a:ext cx="5384800" cy="4943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304928"/>
            <a:ext cx="5384800" cy="4943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6"/>
          <p:cNvSpPr>
            <a:spLocks noGrp="1" noChangeArrowheads="1"/>
          </p:cNvSpPr>
          <p:nvPr>
            <p:ph type="dt" sz="half" idx="10"/>
          </p:nvPr>
        </p:nvSpPr>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6"/>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40318" y="2505075"/>
            <a:ext cx="5158316"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71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8" name="Rectangle 5"/>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fontAlgn="auto">
              <a:spcAft>
                <a:spcPts val="0"/>
              </a:spcAft>
              <a:defRPr/>
            </a:lvl1pPr>
          </a:lstStyle>
          <a:p>
            <a:pPr>
              <a:defRPr/>
            </a:pPr>
            <a:fld id="{1D9D93F1-F6CF-4FA5-A449-B8F3BF0375F9}" type="slidenum">
              <a:rPr lang="en-US" altLang="zh-CN"/>
            </a:fld>
            <a:endParaRPr lang="en-US" altLang="zh-CN"/>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4" name="Rectangle 5"/>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fontAlgn="auto">
              <a:spcAft>
                <a:spcPts val="0"/>
              </a:spcAft>
              <a:defRPr/>
            </a:lvl1pPr>
          </a:lstStyle>
          <a:p>
            <a:pPr>
              <a:defRPr/>
            </a:pPr>
            <a:fld id="{168F4B93-ED44-4E99-9345-33462A9B0634}" type="slidenum">
              <a:rPr lang="en-US" altLang="zh-CN"/>
            </a:fld>
            <a:endParaRPr lang="en-US" altLang="zh-CN"/>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3" name="Rectangle 5"/>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fontAlgn="auto">
              <a:spcAft>
                <a:spcPts val="0"/>
              </a:spcAft>
              <a:defRPr/>
            </a:lvl1pPr>
          </a:lstStyle>
          <a:p>
            <a:pPr>
              <a:defRPr/>
            </a:pPr>
            <a:fld id="{68618A8F-5DA1-4302-845E-02CA8BC4404D}" type="slidenum">
              <a:rPr lang="en-US" altLang="zh-CN"/>
            </a:fld>
            <a:endParaRPr lang="en-US" altLang="zh-CN"/>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6" name="Rectangle 5"/>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fontAlgn="auto">
              <a:spcAft>
                <a:spcPts val="0"/>
              </a:spcAft>
              <a:defRPr/>
            </a:lvl1pPr>
          </a:lstStyle>
          <a:p>
            <a:pPr>
              <a:defRPr/>
            </a:pPr>
            <a:fld id="{61480A9A-7100-4489-980C-3F123668BB68}" type="slidenum">
              <a:rPr lang="en-US" altLang="zh-CN"/>
            </a:fld>
            <a:endParaRPr lang="en-US" altLang="zh-CN"/>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6" name="Rectangle 5"/>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fontAlgn="auto">
              <a:spcAft>
                <a:spcPts val="0"/>
              </a:spcAft>
              <a:defRPr/>
            </a:lvl1pPr>
          </a:lstStyle>
          <a:p>
            <a:pPr>
              <a:defRPr/>
            </a:pPr>
            <a:fld id="{BF3C509A-B40F-44F9-9A54-7E84B8B9E8B7}" type="slidenum">
              <a:rPr lang="en-US" altLang="zh-CN"/>
            </a:fld>
            <a:endParaRPr lang="en-US" altLang="zh-CN"/>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Aft>
                <a:spcPts val="0"/>
              </a:spcAft>
              <a:defRPr/>
            </a:lvl1pPr>
          </a:lstStyle>
          <a:p>
            <a:pPr>
              <a:defRPr/>
            </a:pPr>
            <a:fld id="{9BCD8A13-81DE-4F3E-B32E-446B13140340}" type="slidenum">
              <a:rPr lang="en-US" altLang="zh-CN"/>
            </a:fld>
            <a:endParaRPr lang="en-US" altLang="zh-CN"/>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66200" y="476250"/>
            <a:ext cx="2853267" cy="539115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06400" y="476250"/>
            <a:ext cx="8356600" cy="539115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Aft>
                <a:spcPts val="0"/>
              </a:spcAft>
              <a:defRPr/>
            </a:lvl1pPr>
          </a:lstStyle>
          <a:p>
            <a:pPr>
              <a:defRPr/>
            </a:pPr>
            <a:fld id="{5D035608-E3F4-40C7-8548-183C9D29385A}" type="slidenum">
              <a:rPr lang="en-US" altLang="zh-CN"/>
            </a:fld>
            <a:endParaRPr lang="en-US" altLang="zh-CN"/>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6"/>
          <p:cNvSpPr>
            <a:spLocks noGrp="1" noChangeArrowheads="1"/>
          </p:cNvSpPr>
          <p:nvPr>
            <p:ph type="dt" sz="half" idx="10"/>
          </p:nvPr>
        </p:nvSpPr>
        <p:spPr/>
        <p:txBody>
          <a:bodyPr/>
          <a:lstStyle>
            <a:lvl1pPr>
              <a:defRPr/>
            </a:lvl1pPr>
          </a:lstStyle>
          <a:p>
            <a:pPr>
              <a:defRPr/>
            </a:pPr>
            <a:endParaRPr lang="en-US" altLang="zh-CN"/>
          </a:p>
        </p:txBody>
      </p:sp>
      <p:sp>
        <p:nvSpPr>
          <p:cNvPr id="8" name="Rectangle 7"/>
          <p:cNvSpPr>
            <a:spLocks noGrp="1" noChangeArrowheads="1"/>
          </p:cNvSpPr>
          <p:nvPr>
            <p:ph type="ftr" sz="quarter" idx="11"/>
          </p:nvPr>
        </p:nvSpPr>
        <p:spPr/>
        <p:txBody>
          <a:bodyPr/>
          <a:lstStyle>
            <a:lvl1pPr>
              <a:defRPr/>
            </a:lvl1pPr>
          </a:lstStyle>
          <a:p>
            <a:pPr>
              <a:defRPr/>
            </a:pPr>
            <a:endParaRPr lang="en-US" altLang="zh-CN"/>
          </a:p>
        </p:txBody>
      </p:sp>
      <p:sp>
        <p:nvSpPr>
          <p:cNvPr id="9"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304928"/>
            <a:ext cx="5384800" cy="4943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304928"/>
            <a:ext cx="5384800" cy="4943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6"/>
          <p:cNvSpPr>
            <a:spLocks noGrp="1" noChangeArrowheads="1"/>
          </p:cNvSpPr>
          <p:nvPr>
            <p:ph type="dt" sz="half" idx="10"/>
          </p:nvPr>
        </p:nvSpPr>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6"/>
          <p:cNvSpPr>
            <a:spLocks noGrp="1" noChangeArrowheads="1"/>
          </p:cNvSpPr>
          <p:nvPr>
            <p:ph type="dt" sz="half" idx="10"/>
          </p:nvPr>
        </p:nvSpPr>
        <p:spPr/>
        <p:txBody>
          <a:bodyPr/>
          <a:lstStyle>
            <a:lvl1pPr>
              <a:defRPr/>
            </a:lvl1pPr>
          </a:lstStyle>
          <a:p>
            <a:pPr>
              <a:defRPr/>
            </a:pPr>
            <a:endParaRPr lang="en-US" altLang="zh-CN"/>
          </a:p>
        </p:txBody>
      </p:sp>
      <p:sp>
        <p:nvSpPr>
          <p:cNvPr id="8" name="Rectangle 7"/>
          <p:cNvSpPr>
            <a:spLocks noGrp="1" noChangeArrowheads="1"/>
          </p:cNvSpPr>
          <p:nvPr>
            <p:ph type="ftr" sz="quarter" idx="11"/>
          </p:nvPr>
        </p:nvSpPr>
        <p:spPr/>
        <p:txBody>
          <a:bodyPr/>
          <a:lstStyle>
            <a:lvl1pPr>
              <a:defRPr/>
            </a:lvl1pPr>
          </a:lstStyle>
          <a:p>
            <a:pPr>
              <a:defRPr/>
            </a:pPr>
            <a:endParaRPr lang="en-US" altLang="zh-CN"/>
          </a:p>
        </p:txBody>
      </p:sp>
      <p:sp>
        <p:nvSpPr>
          <p:cNvPr id="9"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6"/>
          <p:cNvSpPr>
            <a:spLocks noGrp="1" noChangeArrowheads="1"/>
          </p:cNvSpPr>
          <p:nvPr>
            <p:ph type="dt" sz="half" idx="10"/>
          </p:nvPr>
        </p:nvSpPr>
        <p:spPr/>
        <p:txBody>
          <a:bodyPr/>
          <a:lstStyle>
            <a:lvl1pPr>
              <a:defRPr/>
            </a:lvl1pPr>
          </a:lstStyle>
          <a:p>
            <a:pPr>
              <a:defRPr/>
            </a:pPr>
            <a:endParaRPr lang="en-US" altLang="zh-CN"/>
          </a:p>
        </p:txBody>
      </p:sp>
      <p:sp>
        <p:nvSpPr>
          <p:cNvPr id="4" name="Rectangle 7"/>
          <p:cNvSpPr>
            <a:spLocks noGrp="1" noChangeArrowheads="1"/>
          </p:cNvSpPr>
          <p:nvPr>
            <p:ph type="ftr" sz="quarter" idx="11"/>
          </p:nvPr>
        </p:nvSpPr>
        <p:spPr/>
        <p:txBody>
          <a:bodyPr/>
          <a:lstStyle>
            <a:lvl1pPr>
              <a:defRPr/>
            </a:lvl1pPr>
          </a:lstStyle>
          <a:p>
            <a:pPr>
              <a:defRPr/>
            </a:pPr>
            <a:endParaRPr lang="en-US" altLang="zh-CN"/>
          </a:p>
        </p:txBody>
      </p:sp>
      <p:sp>
        <p:nvSpPr>
          <p:cNvPr id="5"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p:txBody>
          <a:bodyPr/>
          <a:lstStyle>
            <a:lvl1pPr>
              <a:defRPr/>
            </a:lvl1pPr>
          </a:lstStyle>
          <a:p>
            <a:pPr>
              <a:defRPr/>
            </a:pPr>
            <a:endParaRPr lang="en-US" altLang="zh-CN"/>
          </a:p>
        </p:txBody>
      </p:sp>
      <p:sp>
        <p:nvSpPr>
          <p:cNvPr id="3" name="Rectangle 7"/>
          <p:cNvSpPr>
            <a:spLocks noGrp="1" noChangeArrowheads="1"/>
          </p:cNvSpPr>
          <p:nvPr>
            <p:ph type="ftr" sz="quarter" idx="11"/>
          </p:nvPr>
        </p:nvSpPr>
        <p:spPr/>
        <p:txBody>
          <a:bodyPr/>
          <a:lstStyle>
            <a:lvl1pPr>
              <a:defRPr/>
            </a:lvl1pPr>
          </a:lstStyle>
          <a:p>
            <a:pPr>
              <a:defRPr/>
            </a:pPr>
            <a:endParaRPr lang="en-US" altLang="zh-CN"/>
          </a:p>
        </p:txBody>
      </p:sp>
      <p:sp>
        <p:nvSpPr>
          <p:cNvPr id="4"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6"/>
          <p:cNvSpPr>
            <a:spLocks noGrp="1" noChangeArrowheads="1"/>
          </p:cNvSpPr>
          <p:nvPr>
            <p:ph type="dt" sz="half" idx="10"/>
          </p:nvPr>
        </p:nvSpPr>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6"/>
          <p:cNvSpPr>
            <a:spLocks noGrp="1" noChangeArrowheads="1"/>
          </p:cNvSpPr>
          <p:nvPr>
            <p:ph type="dt" sz="half" idx="10"/>
          </p:nvPr>
        </p:nvSpPr>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319088"/>
            <a:ext cx="2743200" cy="592931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319088"/>
            <a:ext cx="8026400" cy="592931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6"/>
          <p:cNvSpPr>
            <a:spLocks noGrp="1" noChangeArrowheads="1"/>
          </p:cNvSpPr>
          <p:nvPr>
            <p:ph type="dt" sz="half" idx="10"/>
          </p:nvPr>
        </p:nvSpPr>
        <p:spPr/>
        <p:txBody>
          <a:bodyPr/>
          <a:lstStyle>
            <a:lvl1pPr>
              <a:defRPr/>
            </a:lvl1pPr>
          </a:lstStyle>
          <a:p>
            <a:pPr>
              <a:defRPr/>
            </a:pPr>
            <a:endParaRPr lang="en-US" altLang="zh-CN"/>
          </a:p>
        </p:txBody>
      </p:sp>
      <p:sp>
        <p:nvSpPr>
          <p:cNvPr id="4" name="Rectangle 7"/>
          <p:cNvSpPr>
            <a:spLocks noGrp="1" noChangeArrowheads="1"/>
          </p:cNvSpPr>
          <p:nvPr>
            <p:ph type="ftr" sz="quarter" idx="11"/>
          </p:nvPr>
        </p:nvSpPr>
        <p:spPr/>
        <p:txBody>
          <a:bodyPr/>
          <a:lstStyle>
            <a:lvl1pPr>
              <a:defRPr/>
            </a:lvl1pPr>
          </a:lstStyle>
          <a:p>
            <a:pPr>
              <a:defRPr/>
            </a:pPr>
            <a:endParaRPr lang="en-US" altLang="zh-CN"/>
          </a:p>
        </p:txBody>
      </p:sp>
      <p:sp>
        <p:nvSpPr>
          <p:cNvPr id="5"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304928"/>
            <a:ext cx="5384800" cy="4943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304928"/>
            <a:ext cx="5384800" cy="4943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6"/>
          <p:cNvSpPr>
            <a:spLocks noGrp="1" noChangeArrowheads="1"/>
          </p:cNvSpPr>
          <p:nvPr>
            <p:ph type="dt" sz="half" idx="10"/>
          </p:nvPr>
        </p:nvSpPr>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6"/>
          <p:cNvSpPr>
            <a:spLocks noGrp="1" noChangeArrowheads="1"/>
          </p:cNvSpPr>
          <p:nvPr>
            <p:ph type="dt" sz="half" idx="10"/>
          </p:nvPr>
        </p:nvSpPr>
        <p:spPr/>
        <p:txBody>
          <a:bodyPr/>
          <a:lstStyle>
            <a:lvl1pPr>
              <a:defRPr/>
            </a:lvl1pPr>
          </a:lstStyle>
          <a:p>
            <a:pPr>
              <a:defRPr/>
            </a:pPr>
            <a:endParaRPr lang="en-US" altLang="zh-CN"/>
          </a:p>
        </p:txBody>
      </p:sp>
      <p:sp>
        <p:nvSpPr>
          <p:cNvPr id="8" name="Rectangle 7"/>
          <p:cNvSpPr>
            <a:spLocks noGrp="1" noChangeArrowheads="1"/>
          </p:cNvSpPr>
          <p:nvPr>
            <p:ph type="ftr" sz="quarter" idx="11"/>
          </p:nvPr>
        </p:nvSpPr>
        <p:spPr/>
        <p:txBody>
          <a:bodyPr/>
          <a:lstStyle>
            <a:lvl1pPr>
              <a:defRPr/>
            </a:lvl1pPr>
          </a:lstStyle>
          <a:p>
            <a:pPr>
              <a:defRPr/>
            </a:pPr>
            <a:endParaRPr lang="en-US" altLang="zh-CN"/>
          </a:p>
        </p:txBody>
      </p:sp>
      <p:sp>
        <p:nvSpPr>
          <p:cNvPr id="9"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6"/>
          <p:cNvSpPr>
            <a:spLocks noGrp="1" noChangeArrowheads="1"/>
          </p:cNvSpPr>
          <p:nvPr>
            <p:ph type="dt" sz="half" idx="10"/>
          </p:nvPr>
        </p:nvSpPr>
        <p:spPr/>
        <p:txBody>
          <a:bodyPr/>
          <a:lstStyle>
            <a:lvl1pPr>
              <a:defRPr/>
            </a:lvl1pPr>
          </a:lstStyle>
          <a:p>
            <a:pPr>
              <a:defRPr/>
            </a:pPr>
            <a:endParaRPr lang="en-US" altLang="zh-CN"/>
          </a:p>
        </p:txBody>
      </p:sp>
      <p:sp>
        <p:nvSpPr>
          <p:cNvPr id="4" name="Rectangle 7"/>
          <p:cNvSpPr>
            <a:spLocks noGrp="1" noChangeArrowheads="1"/>
          </p:cNvSpPr>
          <p:nvPr>
            <p:ph type="ftr" sz="quarter" idx="11"/>
          </p:nvPr>
        </p:nvSpPr>
        <p:spPr/>
        <p:txBody>
          <a:bodyPr/>
          <a:lstStyle>
            <a:lvl1pPr>
              <a:defRPr/>
            </a:lvl1pPr>
          </a:lstStyle>
          <a:p>
            <a:pPr>
              <a:defRPr/>
            </a:pPr>
            <a:endParaRPr lang="en-US" altLang="zh-CN"/>
          </a:p>
        </p:txBody>
      </p:sp>
      <p:sp>
        <p:nvSpPr>
          <p:cNvPr id="5"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p:txBody>
          <a:bodyPr/>
          <a:lstStyle>
            <a:lvl1pPr>
              <a:defRPr/>
            </a:lvl1pPr>
          </a:lstStyle>
          <a:p>
            <a:pPr>
              <a:defRPr/>
            </a:pPr>
            <a:endParaRPr lang="en-US" altLang="zh-CN"/>
          </a:p>
        </p:txBody>
      </p:sp>
      <p:sp>
        <p:nvSpPr>
          <p:cNvPr id="3" name="Rectangle 7"/>
          <p:cNvSpPr>
            <a:spLocks noGrp="1" noChangeArrowheads="1"/>
          </p:cNvSpPr>
          <p:nvPr>
            <p:ph type="ftr" sz="quarter" idx="11"/>
          </p:nvPr>
        </p:nvSpPr>
        <p:spPr/>
        <p:txBody>
          <a:bodyPr/>
          <a:lstStyle>
            <a:lvl1pPr>
              <a:defRPr/>
            </a:lvl1pPr>
          </a:lstStyle>
          <a:p>
            <a:pPr>
              <a:defRPr/>
            </a:pPr>
            <a:endParaRPr lang="en-US" altLang="zh-CN"/>
          </a:p>
        </p:txBody>
      </p:sp>
      <p:sp>
        <p:nvSpPr>
          <p:cNvPr id="4"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6"/>
          <p:cNvSpPr>
            <a:spLocks noGrp="1" noChangeArrowheads="1"/>
          </p:cNvSpPr>
          <p:nvPr>
            <p:ph type="dt" sz="half" idx="10"/>
          </p:nvPr>
        </p:nvSpPr>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6"/>
          <p:cNvSpPr>
            <a:spLocks noGrp="1" noChangeArrowheads="1"/>
          </p:cNvSpPr>
          <p:nvPr>
            <p:ph type="dt" sz="half" idx="10"/>
          </p:nvPr>
        </p:nvSpPr>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319088"/>
            <a:ext cx="2743200" cy="592931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319088"/>
            <a:ext cx="8026400" cy="592931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7"/>
          <p:cNvSpPr>
            <a:spLocks noGrp="1" noChangeArrowheads="1"/>
          </p:cNvSpPr>
          <p:nvPr>
            <p:ph type="dt" sz="half" idx="10"/>
          </p:nvPr>
        </p:nvSpPr>
        <p:spPr/>
        <p:txBody>
          <a:bodyPr/>
          <a:lstStyle>
            <a:lvl1pPr>
              <a:defRPr/>
            </a:lvl1pPr>
          </a:lstStyle>
          <a:p>
            <a:pPr>
              <a:defRPr/>
            </a:pPr>
            <a:endParaRPr lang="en-US" altLang="zh-CN"/>
          </a:p>
        </p:txBody>
      </p:sp>
      <p:sp>
        <p:nvSpPr>
          <p:cNvPr id="5" name="Rectangle 8"/>
          <p:cNvSpPr>
            <a:spLocks noGrp="1" noChangeArrowheads="1"/>
          </p:cNvSpPr>
          <p:nvPr>
            <p:ph type="ftr" sz="quarter" idx="11"/>
          </p:nvPr>
        </p:nvSpPr>
        <p:spPr/>
        <p:txBody>
          <a:bodyPr/>
          <a:lstStyle>
            <a:lvl1pPr>
              <a:defRPr/>
            </a:lvl1pPr>
          </a:lstStyle>
          <a:p>
            <a:pPr>
              <a:defRPr/>
            </a:pPr>
            <a:endParaRPr lang="en-US" altLang="zh-CN"/>
          </a:p>
        </p:txBody>
      </p:sp>
      <p:sp>
        <p:nvSpPr>
          <p:cNvPr id="6" name="Rectangle 11"/>
          <p:cNvSpPr>
            <a:spLocks noGrp="1" noChangeArrowheads="1"/>
          </p:cNvSpPr>
          <p:nvPr>
            <p:ph type="sldNum" sz="quarter" idx="12"/>
          </p:nvPr>
        </p:nvSpPr>
        <p:spPr/>
        <p:txBody>
          <a:bodyPr/>
          <a:lstStyle>
            <a:lvl1pPr>
              <a:defRPr/>
            </a:lvl1pPr>
          </a:lstStyle>
          <a:p>
            <a:pPr>
              <a:defRPr/>
            </a:pPr>
            <a:fld id="{715A1079-E655-4603-8505-8146E636A877}" type="slidenum">
              <a:rPr lang="zh-CN" altLang="en-US"/>
            </a:fld>
            <a:endParaRPr lang="en-US" altLang="zh-CN" sz="140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p:txBody>
          <a:bodyPr/>
          <a:lstStyle>
            <a:lvl1pPr>
              <a:defRPr/>
            </a:lvl1pPr>
          </a:lstStyle>
          <a:p>
            <a:pPr>
              <a:defRPr/>
            </a:pPr>
            <a:endParaRPr lang="en-US" altLang="zh-CN"/>
          </a:p>
        </p:txBody>
      </p:sp>
      <p:sp>
        <p:nvSpPr>
          <p:cNvPr id="3" name="Rectangle 7"/>
          <p:cNvSpPr>
            <a:spLocks noGrp="1" noChangeArrowheads="1"/>
          </p:cNvSpPr>
          <p:nvPr>
            <p:ph type="ftr" sz="quarter" idx="11"/>
          </p:nvPr>
        </p:nvSpPr>
        <p:spPr/>
        <p:txBody>
          <a:bodyPr/>
          <a:lstStyle>
            <a:lvl1pPr>
              <a:defRPr/>
            </a:lvl1pPr>
          </a:lstStyle>
          <a:p>
            <a:pPr>
              <a:defRPr/>
            </a:pPr>
            <a:endParaRPr lang="en-US" altLang="zh-CN"/>
          </a:p>
        </p:txBody>
      </p:sp>
      <p:sp>
        <p:nvSpPr>
          <p:cNvPr id="4"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7"/>
          <p:cNvSpPr>
            <a:spLocks noGrp="1" noChangeArrowheads="1"/>
          </p:cNvSpPr>
          <p:nvPr>
            <p:ph type="dt" sz="half" idx="10"/>
          </p:nvPr>
        </p:nvSpPr>
        <p:spPr/>
        <p:txBody>
          <a:bodyPr/>
          <a:lstStyle>
            <a:lvl1pPr>
              <a:defRPr/>
            </a:lvl1pPr>
          </a:lstStyle>
          <a:p>
            <a:pPr>
              <a:defRPr/>
            </a:pPr>
            <a:endParaRPr lang="en-US" altLang="zh-CN"/>
          </a:p>
        </p:txBody>
      </p:sp>
      <p:sp>
        <p:nvSpPr>
          <p:cNvPr id="5" name="Rectangle 8"/>
          <p:cNvSpPr>
            <a:spLocks noGrp="1" noChangeArrowheads="1"/>
          </p:cNvSpPr>
          <p:nvPr>
            <p:ph type="ftr" sz="quarter" idx="11"/>
          </p:nvPr>
        </p:nvSpPr>
        <p:spPr/>
        <p:txBody>
          <a:bodyPr/>
          <a:lstStyle>
            <a:lvl1pPr>
              <a:defRPr/>
            </a:lvl1pPr>
          </a:lstStyle>
          <a:p>
            <a:pPr>
              <a:defRPr/>
            </a:pPr>
            <a:endParaRPr lang="en-US" altLang="zh-CN"/>
          </a:p>
        </p:txBody>
      </p:sp>
      <p:sp>
        <p:nvSpPr>
          <p:cNvPr id="6" name="Rectangle 11"/>
          <p:cNvSpPr>
            <a:spLocks noGrp="1" noChangeArrowheads="1"/>
          </p:cNvSpPr>
          <p:nvPr>
            <p:ph type="sldNum" sz="quarter" idx="12"/>
          </p:nvPr>
        </p:nvSpPr>
        <p:spPr/>
        <p:txBody>
          <a:bodyPr/>
          <a:lstStyle>
            <a:lvl1pPr>
              <a:defRPr/>
            </a:lvl1pPr>
          </a:lstStyle>
          <a:p>
            <a:pPr>
              <a:defRPr/>
            </a:pPr>
            <a:fld id="{8043A0D9-3D90-4DA6-B4F1-13CFA6020E2F}" type="slidenum">
              <a:rPr lang="zh-CN" altLang="en-US"/>
            </a:fld>
            <a:endParaRPr lang="en-US" altLang="zh-CN" sz="140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7"/>
          <p:cNvSpPr>
            <a:spLocks noGrp="1" noChangeArrowheads="1"/>
          </p:cNvSpPr>
          <p:nvPr>
            <p:ph type="dt" sz="half" idx="10"/>
          </p:nvPr>
        </p:nvSpPr>
        <p:spPr/>
        <p:txBody>
          <a:bodyPr/>
          <a:lstStyle>
            <a:lvl1pPr>
              <a:defRPr/>
            </a:lvl1pPr>
          </a:lstStyle>
          <a:p>
            <a:pPr>
              <a:defRPr/>
            </a:pPr>
            <a:endParaRPr lang="en-US" altLang="zh-CN"/>
          </a:p>
        </p:txBody>
      </p:sp>
      <p:sp>
        <p:nvSpPr>
          <p:cNvPr id="5" name="Rectangle 8"/>
          <p:cNvSpPr>
            <a:spLocks noGrp="1" noChangeArrowheads="1"/>
          </p:cNvSpPr>
          <p:nvPr>
            <p:ph type="ftr" sz="quarter" idx="11"/>
          </p:nvPr>
        </p:nvSpPr>
        <p:spPr/>
        <p:txBody>
          <a:bodyPr/>
          <a:lstStyle>
            <a:lvl1pPr>
              <a:defRPr/>
            </a:lvl1pPr>
          </a:lstStyle>
          <a:p>
            <a:pPr>
              <a:defRPr/>
            </a:pPr>
            <a:endParaRPr lang="en-US" altLang="zh-CN"/>
          </a:p>
        </p:txBody>
      </p:sp>
      <p:sp>
        <p:nvSpPr>
          <p:cNvPr id="6" name="Rectangle 11"/>
          <p:cNvSpPr>
            <a:spLocks noGrp="1" noChangeArrowheads="1"/>
          </p:cNvSpPr>
          <p:nvPr>
            <p:ph type="sldNum" sz="quarter" idx="12"/>
          </p:nvPr>
        </p:nvSpPr>
        <p:spPr/>
        <p:txBody>
          <a:bodyPr/>
          <a:lstStyle>
            <a:lvl1pPr>
              <a:defRPr/>
            </a:lvl1pPr>
          </a:lstStyle>
          <a:p>
            <a:pPr>
              <a:defRPr/>
            </a:pPr>
            <a:fld id="{D9E4AFB0-91E6-4720-A75D-70EEA5D4D756}" type="slidenum">
              <a:rPr lang="zh-CN" altLang="en-US"/>
            </a:fld>
            <a:endParaRPr lang="en-US" altLang="zh-CN" sz="140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1422400" y="210185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705600" y="210185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7"/>
          <p:cNvSpPr>
            <a:spLocks noGrp="1" noChangeArrowheads="1"/>
          </p:cNvSpPr>
          <p:nvPr>
            <p:ph type="dt" sz="half" idx="10"/>
          </p:nvPr>
        </p:nvSpPr>
        <p:spPr/>
        <p:txBody>
          <a:bodyPr/>
          <a:lstStyle>
            <a:lvl1pPr>
              <a:defRPr/>
            </a:lvl1pPr>
          </a:lstStyle>
          <a:p>
            <a:pPr>
              <a:defRPr/>
            </a:pPr>
            <a:endParaRPr lang="en-US" altLang="zh-CN"/>
          </a:p>
        </p:txBody>
      </p:sp>
      <p:sp>
        <p:nvSpPr>
          <p:cNvPr id="6" name="Rectangle 8"/>
          <p:cNvSpPr>
            <a:spLocks noGrp="1" noChangeArrowheads="1"/>
          </p:cNvSpPr>
          <p:nvPr>
            <p:ph type="ftr" sz="quarter" idx="11"/>
          </p:nvPr>
        </p:nvSpPr>
        <p:spPr/>
        <p:txBody>
          <a:bodyPr/>
          <a:lstStyle>
            <a:lvl1pPr>
              <a:defRPr/>
            </a:lvl1pPr>
          </a:lstStyle>
          <a:p>
            <a:pPr>
              <a:defRPr/>
            </a:pPr>
            <a:endParaRPr lang="en-US" altLang="zh-CN"/>
          </a:p>
        </p:txBody>
      </p:sp>
      <p:sp>
        <p:nvSpPr>
          <p:cNvPr id="7" name="Rectangle 11"/>
          <p:cNvSpPr>
            <a:spLocks noGrp="1" noChangeArrowheads="1"/>
          </p:cNvSpPr>
          <p:nvPr>
            <p:ph type="sldNum" sz="quarter" idx="12"/>
          </p:nvPr>
        </p:nvSpPr>
        <p:spPr/>
        <p:txBody>
          <a:bodyPr/>
          <a:lstStyle>
            <a:lvl1pPr>
              <a:defRPr/>
            </a:lvl1pPr>
          </a:lstStyle>
          <a:p>
            <a:pPr>
              <a:defRPr/>
            </a:pPr>
            <a:fld id="{A750F7FF-E410-42A7-B904-A03E483E2863}" type="slidenum">
              <a:rPr lang="zh-CN" altLang="en-US"/>
            </a:fld>
            <a:endParaRPr lang="en-US" altLang="zh-CN" sz="140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7"/>
          <p:cNvSpPr>
            <a:spLocks noGrp="1" noChangeArrowheads="1"/>
          </p:cNvSpPr>
          <p:nvPr>
            <p:ph type="dt" sz="half" idx="10"/>
          </p:nvPr>
        </p:nvSpPr>
        <p:spPr/>
        <p:txBody>
          <a:bodyPr/>
          <a:lstStyle>
            <a:lvl1pPr>
              <a:defRPr/>
            </a:lvl1pPr>
          </a:lstStyle>
          <a:p>
            <a:pPr>
              <a:defRPr/>
            </a:pPr>
            <a:endParaRPr lang="en-US" altLang="zh-CN"/>
          </a:p>
        </p:txBody>
      </p:sp>
      <p:sp>
        <p:nvSpPr>
          <p:cNvPr id="8" name="Rectangle 8"/>
          <p:cNvSpPr>
            <a:spLocks noGrp="1" noChangeArrowheads="1"/>
          </p:cNvSpPr>
          <p:nvPr>
            <p:ph type="ftr" sz="quarter" idx="11"/>
          </p:nvPr>
        </p:nvSpPr>
        <p:spPr/>
        <p:txBody>
          <a:bodyPr/>
          <a:lstStyle>
            <a:lvl1pPr>
              <a:defRPr/>
            </a:lvl1pPr>
          </a:lstStyle>
          <a:p>
            <a:pPr>
              <a:defRPr/>
            </a:pPr>
            <a:endParaRPr lang="en-US" altLang="zh-CN"/>
          </a:p>
        </p:txBody>
      </p:sp>
      <p:sp>
        <p:nvSpPr>
          <p:cNvPr id="9" name="Rectangle 11"/>
          <p:cNvSpPr>
            <a:spLocks noGrp="1" noChangeArrowheads="1"/>
          </p:cNvSpPr>
          <p:nvPr>
            <p:ph type="sldNum" sz="quarter" idx="12"/>
          </p:nvPr>
        </p:nvSpPr>
        <p:spPr/>
        <p:txBody>
          <a:bodyPr/>
          <a:lstStyle>
            <a:lvl1pPr>
              <a:defRPr/>
            </a:lvl1pPr>
          </a:lstStyle>
          <a:p>
            <a:pPr>
              <a:defRPr/>
            </a:pPr>
            <a:fld id="{832BEFD0-8952-463E-8407-FFB04251355B}" type="slidenum">
              <a:rPr lang="zh-CN" altLang="en-US"/>
            </a:fld>
            <a:endParaRPr lang="en-US" altLang="zh-CN" sz="1400"/>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7"/>
          <p:cNvSpPr>
            <a:spLocks noGrp="1" noChangeArrowheads="1"/>
          </p:cNvSpPr>
          <p:nvPr>
            <p:ph type="dt" sz="half" idx="10"/>
          </p:nvPr>
        </p:nvSpPr>
        <p:spPr/>
        <p:txBody>
          <a:bodyPr/>
          <a:lstStyle>
            <a:lvl1pPr>
              <a:defRPr/>
            </a:lvl1pPr>
          </a:lstStyle>
          <a:p>
            <a:pPr>
              <a:defRPr/>
            </a:pPr>
            <a:endParaRPr lang="en-US" altLang="zh-CN"/>
          </a:p>
        </p:txBody>
      </p:sp>
      <p:sp>
        <p:nvSpPr>
          <p:cNvPr id="4" name="Rectangle 8"/>
          <p:cNvSpPr>
            <a:spLocks noGrp="1" noChangeArrowheads="1"/>
          </p:cNvSpPr>
          <p:nvPr>
            <p:ph type="ftr" sz="quarter" idx="11"/>
          </p:nvPr>
        </p:nvSpPr>
        <p:spPr/>
        <p:txBody>
          <a:bodyPr/>
          <a:lstStyle>
            <a:lvl1pPr>
              <a:defRPr/>
            </a:lvl1pPr>
          </a:lstStyle>
          <a:p>
            <a:pPr>
              <a:defRPr/>
            </a:pPr>
            <a:endParaRPr lang="en-US" altLang="zh-CN"/>
          </a:p>
        </p:txBody>
      </p:sp>
      <p:sp>
        <p:nvSpPr>
          <p:cNvPr id="5" name="Rectangle 11"/>
          <p:cNvSpPr>
            <a:spLocks noGrp="1" noChangeArrowheads="1"/>
          </p:cNvSpPr>
          <p:nvPr>
            <p:ph type="sldNum" sz="quarter" idx="12"/>
          </p:nvPr>
        </p:nvSpPr>
        <p:spPr/>
        <p:txBody>
          <a:bodyPr/>
          <a:lstStyle>
            <a:lvl1pPr>
              <a:defRPr/>
            </a:lvl1pPr>
          </a:lstStyle>
          <a:p>
            <a:pPr>
              <a:defRPr/>
            </a:pPr>
            <a:fld id="{37B2DE81-F0D2-4FC5-9768-63D7B24FC500}" type="slidenum">
              <a:rPr lang="zh-CN" altLang="en-US"/>
            </a:fld>
            <a:endParaRPr lang="en-US" altLang="zh-CN" sz="1400"/>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7"/>
          <p:cNvSpPr>
            <a:spLocks noGrp="1" noChangeArrowheads="1"/>
          </p:cNvSpPr>
          <p:nvPr>
            <p:ph type="dt" sz="half" idx="10"/>
          </p:nvPr>
        </p:nvSpPr>
        <p:spPr/>
        <p:txBody>
          <a:bodyPr/>
          <a:lstStyle>
            <a:lvl1pPr>
              <a:defRPr/>
            </a:lvl1pPr>
          </a:lstStyle>
          <a:p>
            <a:pPr>
              <a:defRPr/>
            </a:pPr>
            <a:endParaRPr lang="en-US" altLang="zh-CN"/>
          </a:p>
        </p:txBody>
      </p:sp>
      <p:sp>
        <p:nvSpPr>
          <p:cNvPr id="3" name="Rectangle 8"/>
          <p:cNvSpPr>
            <a:spLocks noGrp="1" noChangeArrowheads="1"/>
          </p:cNvSpPr>
          <p:nvPr>
            <p:ph type="ftr" sz="quarter" idx="11"/>
          </p:nvPr>
        </p:nvSpPr>
        <p:spPr/>
        <p:txBody>
          <a:bodyPr/>
          <a:lstStyle>
            <a:lvl1pPr>
              <a:defRPr/>
            </a:lvl1pPr>
          </a:lstStyle>
          <a:p>
            <a:pPr>
              <a:defRPr/>
            </a:pPr>
            <a:endParaRPr lang="en-US" altLang="zh-CN"/>
          </a:p>
        </p:txBody>
      </p:sp>
      <p:sp>
        <p:nvSpPr>
          <p:cNvPr id="4" name="Rectangle 11"/>
          <p:cNvSpPr>
            <a:spLocks noGrp="1" noChangeArrowheads="1"/>
          </p:cNvSpPr>
          <p:nvPr>
            <p:ph type="sldNum" sz="quarter" idx="12"/>
          </p:nvPr>
        </p:nvSpPr>
        <p:spPr/>
        <p:txBody>
          <a:bodyPr/>
          <a:lstStyle>
            <a:lvl1pPr>
              <a:defRPr/>
            </a:lvl1pPr>
          </a:lstStyle>
          <a:p>
            <a:pPr>
              <a:defRPr/>
            </a:pPr>
            <a:fld id="{D2CCBA49-FA8F-479B-BFA8-67F26B563DDC}" type="slidenum">
              <a:rPr lang="zh-CN" altLang="en-US"/>
            </a:fld>
            <a:endParaRPr lang="en-US" altLang="zh-CN" sz="1400"/>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7"/>
          <p:cNvSpPr>
            <a:spLocks noGrp="1" noChangeArrowheads="1"/>
          </p:cNvSpPr>
          <p:nvPr>
            <p:ph type="dt" sz="half" idx="10"/>
          </p:nvPr>
        </p:nvSpPr>
        <p:spPr/>
        <p:txBody>
          <a:bodyPr/>
          <a:lstStyle>
            <a:lvl1pPr>
              <a:defRPr/>
            </a:lvl1pPr>
          </a:lstStyle>
          <a:p>
            <a:pPr>
              <a:defRPr/>
            </a:pPr>
            <a:endParaRPr lang="en-US" altLang="zh-CN"/>
          </a:p>
        </p:txBody>
      </p:sp>
      <p:sp>
        <p:nvSpPr>
          <p:cNvPr id="6" name="Rectangle 8"/>
          <p:cNvSpPr>
            <a:spLocks noGrp="1" noChangeArrowheads="1"/>
          </p:cNvSpPr>
          <p:nvPr>
            <p:ph type="ftr" sz="quarter" idx="11"/>
          </p:nvPr>
        </p:nvSpPr>
        <p:spPr/>
        <p:txBody>
          <a:bodyPr/>
          <a:lstStyle>
            <a:lvl1pPr>
              <a:defRPr/>
            </a:lvl1pPr>
          </a:lstStyle>
          <a:p>
            <a:pPr>
              <a:defRPr/>
            </a:pPr>
            <a:endParaRPr lang="en-US" altLang="zh-CN"/>
          </a:p>
        </p:txBody>
      </p:sp>
      <p:sp>
        <p:nvSpPr>
          <p:cNvPr id="7" name="Rectangle 11"/>
          <p:cNvSpPr>
            <a:spLocks noGrp="1" noChangeArrowheads="1"/>
          </p:cNvSpPr>
          <p:nvPr>
            <p:ph type="sldNum" sz="quarter" idx="12"/>
          </p:nvPr>
        </p:nvSpPr>
        <p:spPr/>
        <p:txBody>
          <a:bodyPr/>
          <a:lstStyle>
            <a:lvl1pPr>
              <a:defRPr/>
            </a:lvl1pPr>
          </a:lstStyle>
          <a:p>
            <a:pPr>
              <a:defRPr/>
            </a:pPr>
            <a:fld id="{985A55CD-C744-4B4A-8BFA-D9BE00C60813}" type="slidenum">
              <a:rPr lang="zh-CN" altLang="en-US"/>
            </a:fld>
            <a:endParaRPr lang="en-US" altLang="zh-CN" sz="1400"/>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7"/>
          <p:cNvSpPr>
            <a:spLocks noGrp="1" noChangeArrowheads="1"/>
          </p:cNvSpPr>
          <p:nvPr>
            <p:ph type="dt" sz="half" idx="10"/>
          </p:nvPr>
        </p:nvSpPr>
        <p:spPr/>
        <p:txBody>
          <a:bodyPr/>
          <a:lstStyle>
            <a:lvl1pPr>
              <a:defRPr/>
            </a:lvl1pPr>
          </a:lstStyle>
          <a:p>
            <a:pPr>
              <a:defRPr/>
            </a:pPr>
            <a:endParaRPr lang="en-US" altLang="zh-CN"/>
          </a:p>
        </p:txBody>
      </p:sp>
      <p:sp>
        <p:nvSpPr>
          <p:cNvPr id="6" name="Rectangle 8"/>
          <p:cNvSpPr>
            <a:spLocks noGrp="1" noChangeArrowheads="1"/>
          </p:cNvSpPr>
          <p:nvPr>
            <p:ph type="ftr" sz="quarter" idx="11"/>
          </p:nvPr>
        </p:nvSpPr>
        <p:spPr/>
        <p:txBody>
          <a:bodyPr/>
          <a:lstStyle>
            <a:lvl1pPr>
              <a:defRPr/>
            </a:lvl1pPr>
          </a:lstStyle>
          <a:p>
            <a:pPr>
              <a:defRPr/>
            </a:pPr>
            <a:endParaRPr lang="en-US" altLang="zh-CN"/>
          </a:p>
        </p:txBody>
      </p:sp>
      <p:sp>
        <p:nvSpPr>
          <p:cNvPr id="7" name="Rectangle 11"/>
          <p:cNvSpPr>
            <a:spLocks noGrp="1" noChangeArrowheads="1"/>
          </p:cNvSpPr>
          <p:nvPr>
            <p:ph type="sldNum" sz="quarter" idx="12"/>
          </p:nvPr>
        </p:nvSpPr>
        <p:spPr/>
        <p:txBody>
          <a:bodyPr/>
          <a:lstStyle>
            <a:lvl1pPr>
              <a:defRPr/>
            </a:lvl1pPr>
          </a:lstStyle>
          <a:p>
            <a:pPr>
              <a:defRPr/>
            </a:pPr>
            <a:fld id="{D3C99CF1-18EF-4C85-A7FF-F9FBFC19853C}" type="slidenum">
              <a:rPr lang="zh-CN" altLang="en-US"/>
            </a:fld>
            <a:endParaRPr lang="en-US" altLang="zh-CN" sz="1400"/>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7"/>
          <p:cNvSpPr>
            <a:spLocks noGrp="1" noChangeArrowheads="1"/>
          </p:cNvSpPr>
          <p:nvPr>
            <p:ph type="dt" sz="half" idx="10"/>
          </p:nvPr>
        </p:nvSpPr>
        <p:spPr/>
        <p:txBody>
          <a:bodyPr/>
          <a:lstStyle>
            <a:lvl1pPr>
              <a:defRPr/>
            </a:lvl1pPr>
          </a:lstStyle>
          <a:p>
            <a:pPr>
              <a:defRPr/>
            </a:pPr>
            <a:endParaRPr lang="en-US" altLang="zh-CN"/>
          </a:p>
        </p:txBody>
      </p:sp>
      <p:sp>
        <p:nvSpPr>
          <p:cNvPr id="5" name="Rectangle 8"/>
          <p:cNvSpPr>
            <a:spLocks noGrp="1" noChangeArrowheads="1"/>
          </p:cNvSpPr>
          <p:nvPr>
            <p:ph type="ftr" sz="quarter" idx="11"/>
          </p:nvPr>
        </p:nvSpPr>
        <p:spPr/>
        <p:txBody>
          <a:bodyPr/>
          <a:lstStyle>
            <a:lvl1pPr>
              <a:defRPr/>
            </a:lvl1pPr>
          </a:lstStyle>
          <a:p>
            <a:pPr>
              <a:defRPr/>
            </a:pPr>
            <a:endParaRPr lang="en-US" altLang="zh-CN"/>
          </a:p>
        </p:txBody>
      </p:sp>
      <p:sp>
        <p:nvSpPr>
          <p:cNvPr id="6" name="Rectangle 11"/>
          <p:cNvSpPr>
            <a:spLocks noGrp="1" noChangeArrowheads="1"/>
          </p:cNvSpPr>
          <p:nvPr>
            <p:ph type="sldNum" sz="quarter" idx="12"/>
          </p:nvPr>
        </p:nvSpPr>
        <p:spPr/>
        <p:txBody>
          <a:bodyPr/>
          <a:lstStyle>
            <a:lvl1pPr>
              <a:defRPr/>
            </a:lvl1pPr>
          </a:lstStyle>
          <a:p>
            <a:pPr>
              <a:defRPr/>
            </a:pPr>
            <a:fld id="{EAD68AE8-F3D7-4354-B127-D0F7A058BF38}" type="slidenum">
              <a:rPr lang="zh-CN" altLang="en-US"/>
            </a:fld>
            <a:endParaRPr lang="en-US" altLang="zh-CN" sz="1400"/>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94800" y="838200"/>
            <a:ext cx="2590800" cy="537845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1422400" y="838200"/>
            <a:ext cx="7569200" cy="537845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7"/>
          <p:cNvSpPr>
            <a:spLocks noGrp="1" noChangeArrowheads="1"/>
          </p:cNvSpPr>
          <p:nvPr>
            <p:ph type="dt" sz="half" idx="10"/>
          </p:nvPr>
        </p:nvSpPr>
        <p:spPr/>
        <p:txBody>
          <a:bodyPr/>
          <a:lstStyle>
            <a:lvl1pPr>
              <a:defRPr/>
            </a:lvl1pPr>
          </a:lstStyle>
          <a:p>
            <a:pPr>
              <a:defRPr/>
            </a:pPr>
            <a:endParaRPr lang="en-US" altLang="zh-CN"/>
          </a:p>
        </p:txBody>
      </p:sp>
      <p:sp>
        <p:nvSpPr>
          <p:cNvPr id="5" name="Rectangle 8"/>
          <p:cNvSpPr>
            <a:spLocks noGrp="1" noChangeArrowheads="1"/>
          </p:cNvSpPr>
          <p:nvPr>
            <p:ph type="ftr" sz="quarter" idx="11"/>
          </p:nvPr>
        </p:nvSpPr>
        <p:spPr/>
        <p:txBody>
          <a:bodyPr/>
          <a:lstStyle>
            <a:lvl1pPr>
              <a:defRPr/>
            </a:lvl1pPr>
          </a:lstStyle>
          <a:p>
            <a:pPr>
              <a:defRPr/>
            </a:pPr>
            <a:endParaRPr lang="en-US" altLang="zh-CN"/>
          </a:p>
        </p:txBody>
      </p:sp>
      <p:sp>
        <p:nvSpPr>
          <p:cNvPr id="6" name="Rectangle 11"/>
          <p:cNvSpPr>
            <a:spLocks noGrp="1" noChangeArrowheads="1"/>
          </p:cNvSpPr>
          <p:nvPr>
            <p:ph type="sldNum" sz="quarter" idx="12"/>
          </p:nvPr>
        </p:nvSpPr>
        <p:spPr/>
        <p:txBody>
          <a:bodyPr/>
          <a:lstStyle>
            <a:lvl1pPr>
              <a:defRPr/>
            </a:lvl1pPr>
          </a:lstStyle>
          <a:p>
            <a:pPr>
              <a:defRPr/>
            </a:pPr>
            <a:fld id="{E6008576-AC25-421B-B6FB-384FA59E6017}" type="slidenum">
              <a:rPr lang="zh-CN" altLang="en-US"/>
            </a:fld>
            <a:endParaRPr lang="en-US" altLang="zh-CN" sz="140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6"/>
          <p:cNvSpPr>
            <a:spLocks noGrp="1" noChangeArrowheads="1"/>
          </p:cNvSpPr>
          <p:nvPr>
            <p:ph type="dt" sz="half" idx="10"/>
          </p:nvPr>
        </p:nvSpPr>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1422400" y="838200"/>
            <a:ext cx="10363200" cy="537845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Rectangle 7"/>
          <p:cNvSpPr>
            <a:spLocks noGrp="1" noChangeArrowheads="1"/>
          </p:cNvSpPr>
          <p:nvPr>
            <p:ph type="dt" sz="half" idx="10"/>
          </p:nvPr>
        </p:nvSpPr>
        <p:spPr/>
        <p:txBody>
          <a:bodyPr/>
          <a:lstStyle>
            <a:lvl1pPr>
              <a:defRPr/>
            </a:lvl1pPr>
          </a:lstStyle>
          <a:p>
            <a:pPr>
              <a:defRPr/>
            </a:pPr>
            <a:endParaRPr lang="en-US" altLang="zh-CN"/>
          </a:p>
        </p:txBody>
      </p:sp>
      <p:sp>
        <p:nvSpPr>
          <p:cNvPr id="4" name="Rectangle 8"/>
          <p:cNvSpPr>
            <a:spLocks noGrp="1" noChangeArrowheads="1"/>
          </p:cNvSpPr>
          <p:nvPr>
            <p:ph type="ftr" sz="quarter" idx="11"/>
          </p:nvPr>
        </p:nvSpPr>
        <p:spPr/>
        <p:txBody>
          <a:bodyPr/>
          <a:lstStyle>
            <a:lvl1pPr>
              <a:defRPr/>
            </a:lvl1pPr>
          </a:lstStyle>
          <a:p>
            <a:pPr>
              <a:defRPr/>
            </a:pPr>
            <a:endParaRPr lang="en-US" altLang="zh-CN"/>
          </a:p>
        </p:txBody>
      </p:sp>
      <p:sp>
        <p:nvSpPr>
          <p:cNvPr id="5" name="Rectangle 11"/>
          <p:cNvSpPr>
            <a:spLocks noGrp="1" noChangeArrowheads="1"/>
          </p:cNvSpPr>
          <p:nvPr>
            <p:ph type="sldNum" sz="quarter" idx="12"/>
          </p:nvPr>
        </p:nvSpPr>
        <p:spPr/>
        <p:txBody>
          <a:bodyPr/>
          <a:lstStyle>
            <a:lvl1pPr>
              <a:defRPr/>
            </a:lvl1pPr>
          </a:lstStyle>
          <a:p>
            <a:pPr>
              <a:defRPr/>
            </a:pPr>
            <a:fld id="{B8943E9B-E1CC-42C4-A2E9-7BD5E551BE7E}" type="slidenum">
              <a:rPr lang="zh-CN" altLang="en-US"/>
            </a:fld>
            <a:endParaRPr lang="en-US" altLang="zh-CN" sz="140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304928"/>
            <a:ext cx="5384800" cy="4943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304928"/>
            <a:ext cx="5384800" cy="4943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6"/>
          <p:cNvSpPr>
            <a:spLocks noGrp="1" noChangeArrowheads="1"/>
          </p:cNvSpPr>
          <p:nvPr>
            <p:ph type="dt" sz="half" idx="10"/>
          </p:nvPr>
        </p:nvSpPr>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6"/>
          <p:cNvSpPr>
            <a:spLocks noGrp="1" noChangeArrowheads="1"/>
          </p:cNvSpPr>
          <p:nvPr>
            <p:ph type="dt" sz="half" idx="10"/>
          </p:nvPr>
        </p:nvSpPr>
        <p:spPr/>
        <p:txBody>
          <a:bodyPr/>
          <a:lstStyle>
            <a:lvl1pPr>
              <a:defRPr/>
            </a:lvl1pPr>
          </a:lstStyle>
          <a:p>
            <a:pPr>
              <a:defRPr/>
            </a:pPr>
            <a:endParaRPr lang="en-US" altLang="zh-CN"/>
          </a:p>
        </p:txBody>
      </p:sp>
      <p:sp>
        <p:nvSpPr>
          <p:cNvPr id="8" name="Rectangle 7"/>
          <p:cNvSpPr>
            <a:spLocks noGrp="1" noChangeArrowheads="1"/>
          </p:cNvSpPr>
          <p:nvPr>
            <p:ph type="ftr" sz="quarter" idx="11"/>
          </p:nvPr>
        </p:nvSpPr>
        <p:spPr/>
        <p:txBody>
          <a:bodyPr/>
          <a:lstStyle>
            <a:lvl1pPr>
              <a:defRPr/>
            </a:lvl1pPr>
          </a:lstStyle>
          <a:p>
            <a:pPr>
              <a:defRPr/>
            </a:pPr>
            <a:endParaRPr lang="en-US" altLang="zh-CN"/>
          </a:p>
        </p:txBody>
      </p:sp>
      <p:sp>
        <p:nvSpPr>
          <p:cNvPr id="9"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6"/>
          <p:cNvSpPr>
            <a:spLocks noGrp="1" noChangeArrowheads="1"/>
          </p:cNvSpPr>
          <p:nvPr>
            <p:ph type="dt" sz="half" idx="10"/>
          </p:nvPr>
        </p:nvSpPr>
        <p:spPr/>
        <p:txBody>
          <a:bodyPr/>
          <a:lstStyle>
            <a:lvl1pPr>
              <a:defRPr/>
            </a:lvl1pPr>
          </a:lstStyle>
          <a:p>
            <a:pPr>
              <a:defRPr/>
            </a:pPr>
            <a:endParaRPr lang="en-US" altLang="zh-CN"/>
          </a:p>
        </p:txBody>
      </p:sp>
      <p:sp>
        <p:nvSpPr>
          <p:cNvPr id="4" name="Rectangle 7"/>
          <p:cNvSpPr>
            <a:spLocks noGrp="1" noChangeArrowheads="1"/>
          </p:cNvSpPr>
          <p:nvPr>
            <p:ph type="ftr" sz="quarter" idx="11"/>
          </p:nvPr>
        </p:nvSpPr>
        <p:spPr/>
        <p:txBody>
          <a:bodyPr/>
          <a:lstStyle>
            <a:lvl1pPr>
              <a:defRPr/>
            </a:lvl1pPr>
          </a:lstStyle>
          <a:p>
            <a:pPr>
              <a:defRPr/>
            </a:pPr>
            <a:endParaRPr lang="en-US" altLang="zh-CN"/>
          </a:p>
        </p:txBody>
      </p:sp>
      <p:sp>
        <p:nvSpPr>
          <p:cNvPr id="5"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p:txBody>
          <a:bodyPr/>
          <a:lstStyle>
            <a:lvl1pPr>
              <a:defRPr/>
            </a:lvl1pPr>
          </a:lstStyle>
          <a:p>
            <a:pPr>
              <a:defRPr/>
            </a:pPr>
            <a:endParaRPr lang="en-US" altLang="zh-CN"/>
          </a:p>
        </p:txBody>
      </p:sp>
      <p:sp>
        <p:nvSpPr>
          <p:cNvPr id="3" name="Rectangle 7"/>
          <p:cNvSpPr>
            <a:spLocks noGrp="1" noChangeArrowheads="1"/>
          </p:cNvSpPr>
          <p:nvPr>
            <p:ph type="ftr" sz="quarter" idx="11"/>
          </p:nvPr>
        </p:nvSpPr>
        <p:spPr/>
        <p:txBody>
          <a:bodyPr/>
          <a:lstStyle>
            <a:lvl1pPr>
              <a:defRPr/>
            </a:lvl1pPr>
          </a:lstStyle>
          <a:p>
            <a:pPr>
              <a:defRPr/>
            </a:pPr>
            <a:endParaRPr lang="en-US" altLang="zh-CN"/>
          </a:p>
        </p:txBody>
      </p:sp>
      <p:sp>
        <p:nvSpPr>
          <p:cNvPr id="4"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6"/>
          <p:cNvSpPr>
            <a:spLocks noGrp="1" noChangeArrowheads="1"/>
          </p:cNvSpPr>
          <p:nvPr>
            <p:ph type="dt" sz="half" idx="10"/>
          </p:nvPr>
        </p:nvSpPr>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6"/>
          <p:cNvSpPr>
            <a:spLocks noGrp="1" noChangeArrowheads="1"/>
          </p:cNvSpPr>
          <p:nvPr>
            <p:ph type="dt" sz="half" idx="10"/>
          </p:nvPr>
        </p:nvSpPr>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6"/>
          <p:cNvSpPr>
            <a:spLocks noGrp="1" noChangeArrowheads="1"/>
          </p:cNvSpPr>
          <p:nvPr>
            <p:ph type="dt" sz="half" idx="10"/>
          </p:nvPr>
        </p:nvSpPr>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319088"/>
            <a:ext cx="2743200" cy="592931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319088"/>
            <a:ext cx="8026400" cy="592931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p:txBody>
          <a:bodyPr/>
          <a:lstStyle>
            <a:lvl1pPr>
              <a:defRPr/>
            </a:lvl1pPr>
          </a:lstStyle>
          <a:p>
            <a:pPr>
              <a:defRPr/>
            </a:pPr>
            <a:r>
              <a:rPr lang="en-US" altLang="zh-CN"/>
              <a:t>www.themegallery.com</a:t>
            </a:r>
            <a:endParaRPr lang="en-US" altLang="zh-CN"/>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7"/>
          <p:cNvSpPr>
            <a:spLocks noGrp="1" noChangeArrowheads="1"/>
          </p:cNvSpPr>
          <p:nvPr>
            <p:ph type="dt" sz="half" idx="10"/>
          </p:nvPr>
        </p:nvSpPr>
        <p:spPr/>
        <p:txBody>
          <a:bodyPr/>
          <a:lstStyle>
            <a:lvl1pPr>
              <a:defRPr/>
            </a:lvl1pPr>
          </a:lstStyle>
          <a:p>
            <a:pPr>
              <a:defRPr/>
            </a:pPr>
            <a:endParaRPr lang="en-US" altLang="zh-CN"/>
          </a:p>
        </p:txBody>
      </p:sp>
      <p:sp>
        <p:nvSpPr>
          <p:cNvPr id="5" name="Rectangle 8"/>
          <p:cNvSpPr>
            <a:spLocks noGrp="1" noChangeArrowheads="1"/>
          </p:cNvSpPr>
          <p:nvPr>
            <p:ph type="ftr" sz="quarter" idx="11"/>
          </p:nvPr>
        </p:nvSpPr>
        <p:spPr/>
        <p:txBody>
          <a:bodyPr/>
          <a:lstStyle>
            <a:lvl1pPr>
              <a:defRPr/>
            </a:lvl1pPr>
          </a:lstStyle>
          <a:p>
            <a:pPr>
              <a:defRPr/>
            </a:pPr>
            <a:endParaRPr lang="en-US" altLang="zh-CN"/>
          </a:p>
        </p:txBody>
      </p:sp>
      <p:sp>
        <p:nvSpPr>
          <p:cNvPr id="6" name="Rectangle 11"/>
          <p:cNvSpPr>
            <a:spLocks noGrp="1" noChangeArrowheads="1"/>
          </p:cNvSpPr>
          <p:nvPr>
            <p:ph type="sldNum" sz="quarter" idx="12"/>
          </p:nvPr>
        </p:nvSpPr>
        <p:spPr/>
        <p:txBody>
          <a:bodyPr/>
          <a:lstStyle>
            <a:lvl1pPr>
              <a:defRPr/>
            </a:lvl1pPr>
          </a:lstStyle>
          <a:p>
            <a:pPr>
              <a:defRPr/>
            </a:pPr>
            <a:fld id="{2FD67B14-1E68-4F88-B750-E347129EC217}" type="slidenum">
              <a:rPr lang="zh-CN" altLang="en-US"/>
            </a:fld>
            <a:endParaRPr lang="en-US" altLang="zh-CN" sz="1400"/>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7"/>
          <p:cNvSpPr>
            <a:spLocks noGrp="1" noChangeArrowheads="1"/>
          </p:cNvSpPr>
          <p:nvPr>
            <p:ph type="dt" sz="half" idx="10"/>
          </p:nvPr>
        </p:nvSpPr>
        <p:spPr/>
        <p:txBody>
          <a:bodyPr/>
          <a:lstStyle>
            <a:lvl1pPr>
              <a:defRPr/>
            </a:lvl1pPr>
          </a:lstStyle>
          <a:p>
            <a:pPr>
              <a:defRPr/>
            </a:pPr>
            <a:endParaRPr lang="en-US" altLang="zh-CN"/>
          </a:p>
        </p:txBody>
      </p:sp>
      <p:sp>
        <p:nvSpPr>
          <p:cNvPr id="5" name="Rectangle 8"/>
          <p:cNvSpPr>
            <a:spLocks noGrp="1" noChangeArrowheads="1"/>
          </p:cNvSpPr>
          <p:nvPr>
            <p:ph type="ftr" sz="quarter" idx="11"/>
          </p:nvPr>
        </p:nvSpPr>
        <p:spPr/>
        <p:txBody>
          <a:bodyPr/>
          <a:lstStyle>
            <a:lvl1pPr>
              <a:defRPr/>
            </a:lvl1pPr>
          </a:lstStyle>
          <a:p>
            <a:pPr>
              <a:defRPr/>
            </a:pPr>
            <a:endParaRPr lang="en-US" altLang="zh-CN"/>
          </a:p>
        </p:txBody>
      </p:sp>
      <p:sp>
        <p:nvSpPr>
          <p:cNvPr id="6" name="Rectangle 11"/>
          <p:cNvSpPr>
            <a:spLocks noGrp="1" noChangeArrowheads="1"/>
          </p:cNvSpPr>
          <p:nvPr>
            <p:ph type="sldNum" sz="quarter" idx="12"/>
          </p:nvPr>
        </p:nvSpPr>
        <p:spPr/>
        <p:txBody>
          <a:bodyPr/>
          <a:lstStyle>
            <a:lvl1pPr>
              <a:defRPr/>
            </a:lvl1pPr>
          </a:lstStyle>
          <a:p>
            <a:pPr>
              <a:defRPr/>
            </a:pPr>
            <a:fld id="{A7227005-2F97-4CCF-A0A1-714DF8D0646A}" type="slidenum">
              <a:rPr lang="zh-CN" altLang="en-US"/>
            </a:fld>
            <a:endParaRPr lang="en-US" altLang="zh-CN" sz="1400"/>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7"/>
          <p:cNvSpPr>
            <a:spLocks noGrp="1" noChangeArrowheads="1"/>
          </p:cNvSpPr>
          <p:nvPr>
            <p:ph type="dt" sz="half" idx="10"/>
          </p:nvPr>
        </p:nvSpPr>
        <p:spPr/>
        <p:txBody>
          <a:bodyPr/>
          <a:lstStyle>
            <a:lvl1pPr>
              <a:defRPr/>
            </a:lvl1pPr>
          </a:lstStyle>
          <a:p>
            <a:pPr>
              <a:defRPr/>
            </a:pPr>
            <a:endParaRPr lang="en-US" altLang="zh-CN"/>
          </a:p>
        </p:txBody>
      </p:sp>
      <p:sp>
        <p:nvSpPr>
          <p:cNvPr id="5" name="Rectangle 8"/>
          <p:cNvSpPr>
            <a:spLocks noGrp="1" noChangeArrowheads="1"/>
          </p:cNvSpPr>
          <p:nvPr>
            <p:ph type="ftr" sz="quarter" idx="11"/>
          </p:nvPr>
        </p:nvSpPr>
        <p:spPr/>
        <p:txBody>
          <a:bodyPr/>
          <a:lstStyle>
            <a:lvl1pPr>
              <a:defRPr/>
            </a:lvl1pPr>
          </a:lstStyle>
          <a:p>
            <a:pPr>
              <a:defRPr/>
            </a:pPr>
            <a:endParaRPr lang="en-US" altLang="zh-CN"/>
          </a:p>
        </p:txBody>
      </p:sp>
      <p:sp>
        <p:nvSpPr>
          <p:cNvPr id="6" name="Rectangle 11"/>
          <p:cNvSpPr>
            <a:spLocks noGrp="1" noChangeArrowheads="1"/>
          </p:cNvSpPr>
          <p:nvPr>
            <p:ph type="sldNum" sz="quarter" idx="12"/>
          </p:nvPr>
        </p:nvSpPr>
        <p:spPr/>
        <p:txBody>
          <a:bodyPr/>
          <a:lstStyle>
            <a:lvl1pPr>
              <a:defRPr/>
            </a:lvl1pPr>
          </a:lstStyle>
          <a:p>
            <a:pPr>
              <a:defRPr/>
            </a:pPr>
            <a:fld id="{C069C8DB-6B37-454F-9E64-ABA4A00CC115}" type="slidenum">
              <a:rPr lang="zh-CN" altLang="en-US"/>
            </a:fld>
            <a:endParaRPr lang="en-US" altLang="zh-CN" sz="1400"/>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1422400" y="210185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705600" y="210185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7"/>
          <p:cNvSpPr>
            <a:spLocks noGrp="1" noChangeArrowheads="1"/>
          </p:cNvSpPr>
          <p:nvPr>
            <p:ph type="dt" sz="half" idx="10"/>
          </p:nvPr>
        </p:nvSpPr>
        <p:spPr/>
        <p:txBody>
          <a:bodyPr/>
          <a:lstStyle>
            <a:lvl1pPr>
              <a:defRPr/>
            </a:lvl1pPr>
          </a:lstStyle>
          <a:p>
            <a:pPr>
              <a:defRPr/>
            </a:pPr>
            <a:endParaRPr lang="en-US" altLang="zh-CN"/>
          </a:p>
        </p:txBody>
      </p:sp>
      <p:sp>
        <p:nvSpPr>
          <p:cNvPr id="6" name="Rectangle 8"/>
          <p:cNvSpPr>
            <a:spLocks noGrp="1" noChangeArrowheads="1"/>
          </p:cNvSpPr>
          <p:nvPr>
            <p:ph type="ftr" sz="quarter" idx="11"/>
          </p:nvPr>
        </p:nvSpPr>
        <p:spPr/>
        <p:txBody>
          <a:bodyPr/>
          <a:lstStyle>
            <a:lvl1pPr>
              <a:defRPr/>
            </a:lvl1pPr>
          </a:lstStyle>
          <a:p>
            <a:pPr>
              <a:defRPr/>
            </a:pPr>
            <a:endParaRPr lang="en-US" altLang="zh-CN"/>
          </a:p>
        </p:txBody>
      </p:sp>
      <p:sp>
        <p:nvSpPr>
          <p:cNvPr id="7" name="Rectangle 11"/>
          <p:cNvSpPr>
            <a:spLocks noGrp="1" noChangeArrowheads="1"/>
          </p:cNvSpPr>
          <p:nvPr>
            <p:ph type="sldNum" sz="quarter" idx="12"/>
          </p:nvPr>
        </p:nvSpPr>
        <p:spPr/>
        <p:txBody>
          <a:bodyPr/>
          <a:lstStyle>
            <a:lvl1pPr>
              <a:defRPr/>
            </a:lvl1pPr>
          </a:lstStyle>
          <a:p>
            <a:pPr>
              <a:defRPr/>
            </a:pPr>
            <a:fld id="{E523CB97-3D5D-4156-B882-C5C0460989D6}" type="slidenum">
              <a:rPr lang="zh-CN" altLang="en-US"/>
            </a:fld>
            <a:endParaRPr lang="en-US" altLang="zh-CN" sz="1400"/>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7"/>
          <p:cNvSpPr>
            <a:spLocks noGrp="1" noChangeArrowheads="1"/>
          </p:cNvSpPr>
          <p:nvPr>
            <p:ph type="dt" sz="half" idx="10"/>
          </p:nvPr>
        </p:nvSpPr>
        <p:spPr/>
        <p:txBody>
          <a:bodyPr/>
          <a:lstStyle>
            <a:lvl1pPr>
              <a:defRPr/>
            </a:lvl1pPr>
          </a:lstStyle>
          <a:p>
            <a:pPr>
              <a:defRPr/>
            </a:pPr>
            <a:endParaRPr lang="en-US" altLang="zh-CN"/>
          </a:p>
        </p:txBody>
      </p:sp>
      <p:sp>
        <p:nvSpPr>
          <p:cNvPr id="8" name="Rectangle 8"/>
          <p:cNvSpPr>
            <a:spLocks noGrp="1" noChangeArrowheads="1"/>
          </p:cNvSpPr>
          <p:nvPr>
            <p:ph type="ftr" sz="quarter" idx="11"/>
          </p:nvPr>
        </p:nvSpPr>
        <p:spPr/>
        <p:txBody>
          <a:bodyPr/>
          <a:lstStyle>
            <a:lvl1pPr>
              <a:defRPr/>
            </a:lvl1pPr>
          </a:lstStyle>
          <a:p>
            <a:pPr>
              <a:defRPr/>
            </a:pPr>
            <a:endParaRPr lang="en-US" altLang="zh-CN"/>
          </a:p>
        </p:txBody>
      </p:sp>
      <p:sp>
        <p:nvSpPr>
          <p:cNvPr id="9" name="Rectangle 11"/>
          <p:cNvSpPr>
            <a:spLocks noGrp="1" noChangeArrowheads="1"/>
          </p:cNvSpPr>
          <p:nvPr>
            <p:ph type="sldNum" sz="quarter" idx="12"/>
          </p:nvPr>
        </p:nvSpPr>
        <p:spPr/>
        <p:txBody>
          <a:bodyPr/>
          <a:lstStyle>
            <a:lvl1pPr>
              <a:defRPr/>
            </a:lvl1pPr>
          </a:lstStyle>
          <a:p>
            <a:pPr>
              <a:defRPr/>
            </a:pPr>
            <a:fld id="{A832C0C2-488A-430F-AC70-06B03224DDDA}" type="slidenum">
              <a:rPr lang="zh-CN" altLang="en-US"/>
            </a:fld>
            <a:endParaRPr lang="en-US" altLang="zh-CN" sz="1400"/>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7"/>
          <p:cNvSpPr>
            <a:spLocks noGrp="1" noChangeArrowheads="1"/>
          </p:cNvSpPr>
          <p:nvPr>
            <p:ph type="dt" sz="half" idx="10"/>
          </p:nvPr>
        </p:nvSpPr>
        <p:spPr/>
        <p:txBody>
          <a:bodyPr/>
          <a:lstStyle>
            <a:lvl1pPr>
              <a:defRPr/>
            </a:lvl1pPr>
          </a:lstStyle>
          <a:p>
            <a:pPr>
              <a:defRPr/>
            </a:pPr>
            <a:endParaRPr lang="en-US" altLang="zh-CN"/>
          </a:p>
        </p:txBody>
      </p:sp>
      <p:sp>
        <p:nvSpPr>
          <p:cNvPr id="4" name="Rectangle 8"/>
          <p:cNvSpPr>
            <a:spLocks noGrp="1" noChangeArrowheads="1"/>
          </p:cNvSpPr>
          <p:nvPr>
            <p:ph type="ftr" sz="quarter" idx="11"/>
          </p:nvPr>
        </p:nvSpPr>
        <p:spPr/>
        <p:txBody>
          <a:bodyPr/>
          <a:lstStyle>
            <a:lvl1pPr>
              <a:defRPr/>
            </a:lvl1pPr>
          </a:lstStyle>
          <a:p>
            <a:pPr>
              <a:defRPr/>
            </a:pPr>
            <a:endParaRPr lang="en-US" altLang="zh-CN"/>
          </a:p>
        </p:txBody>
      </p:sp>
      <p:sp>
        <p:nvSpPr>
          <p:cNvPr id="5" name="Rectangle 11"/>
          <p:cNvSpPr>
            <a:spLocks noGrp="1" noChangeArrowheads="1"/>
          </p:cNvSpPr>
          <p:nvPr>
            <p:ph type="sldNum" sz="quarter" idx="12"/>
          </p:nvPr>
        </p:nvSpPr>
        <p:spPr/>
        <p:txBody>
          <a:bodyPr/>
          <a:lstStyle>
            <a:lvl1pPr>
              <a:defRPr/>
            </a:lvl1pPr>
          </a:lstStyle>
          <a:p>
            <a:pPr>
              <a:defRPr/>
            </a:pPr>
            <a:fld id="{F8483E62-CD25-4E38-9F8B-6A61A4896B75}" type="slidenum">
              <a:rPr lang="zh-CN" altLang="en-US"/>
            </a:fld>
            <a:endParaRPr lang="en-US" altLang="zh-CN" sz="1400"/>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7"/>
          <p:cNvSpPr>
            <a:spLocks noGrp="1" noChangeArrowheads="1"/>
          </p:cNvSpPr>
          <p:nvPr>
            <p:ph type="dt" sz="half" idx="10"/>
          </p:nvPr>
        </p:nvSpPr>
        <p:spPr/>
        <p:txBody>
          <a:bodyPr/>
          <a:lstStyle>
            <a:lvl1pPr>
              <a:defRPr/>
            </a:lvl1pPr>
          </a:lstStyle>
          <a:p>
            <a:pPr>
              <a:defRPr/>
            </a:pPr>
            <a:endParaRPr lang="en-US" altLang="zh-CN"/>
          </a:p>
        </p:txBody>
      </p:sp>
      <p:sp>
        <p:nvSpPr>
          <p:cNvPr id="3" name="Rectangle 8"/>
          <p:cNvSpPr>
            <a:spLocks noGrp="1" noChangeArrowheads="1"/>
          </p:cNvSpPr>
          <p:nvPr>
            <p:ph type="ftr" sz="quarter" idx="11"/>
          </p:nvPr>
        </p:nvSpPr>
        <p:spPr/>
        <p:txBody>
          <a:bodyPr/>
          <a:lstStyle>
            <a:lvl1pPr>
              <a:defRPr/>
            </a:lvl1pPr>
          </a:lstStyle>
          <a:p>
            <a:pPr>
              <a:defRPr/>
            </a:pPr>
            <a:endParaRPr lang="en-US" altLang="zh-CN"/>
          </a:p>
        </p:txBody>
      </p:sp>
      <p:sp>
        <p:nvSpPr>
          <p:cNvPr id="4" name="Rectangle 11"/>
          <p:cNvSpPr>
            <a:spLocks noGrp="1" noChangeArrowheads="1"/>
          </p:cNvSpPr>
          <p:nvPr>
            <p:ph type="sldNum" sz="quarter" idx="12"/>
          </p:nvPr>
        </p:nvSpPr>
        <p:spPr/>
        <p:txBody>
          <a:bodyPr/>
          <a:lstStyle>
            <a:lvl1pPr>
              <a:defRPr/>
            </a:lvl1pPr>
          </a:lstStyle>
          <a:p>
            <a:pPr>
              <a:defRPr/>
            </a:pPr>
            <a:fld id="{EA008794-2911-4685-9340-D6EC438AF942}" type="slidenum">
              <a:rPr lang="zh-CN" altLang="en-US"/>
            </a:fld>
            <a:endParaRPr lang="en-US" altLang="zh-CN" sz="1400"/>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7"/>
          <p:cNvSpPr>
            <a:spLocks noGrp="1" noChangeArrowheads="1"/>
          </p:cNvSpPr>
          <p:nvPr>
            <p:ph type="dt" sz="half" idx="10"/>
          </p:nvPr>
        </p:nvSpPr>
        <p:spPr/>
        <p:txBody>
          <a:bodyPr/>
          <a:lstStyle>
            <a:lvl1pPr>
              <a:defRPr/>
            </a:lvl1pPr>
          </a:lstStyle>
          <a:p>
            <a:pPr>
              <a:defRPr/>
            </a:pPr>
            <a:endParaRPr lang="en-US" altLang="zh-CN"/>
          </a:p>
        </p:txBody>
      </p:sp>
      <p:sp>
        <p:nvSpPr>
          <p:cNvPr id="6" name="Rectangle 8"/>
          <p:cNvSpPr>
            <a:spLocks noGrp="1" noChangeArrowheads="1"/>
          </p:cNvSpPr>
          <p:nvPr>
            <p:ph type="ftr" sz="quarter" idx="11"/>
          </p:nvPr>
        </p:nvSpPr>
        <p:spPr/>
        <p:txBody>
          <a:bodyPr/>
          <a:lstStyle>
            <a:lvl1pPr>
              <a:defRPr/>
            </a:lvl1pPr>
          </a:lstStyle>
          <a:p>
            <a:pPr>
              <a:defRPr/>
            </a:pPr>
            <a:endParaRPr lang="en-US" altLang="zh-CN"/>
          </a:p>
        </p:txBody>
      </p:sp>
      <p:sp>
        <p:nvSpPr>
          <p:cNvPr id="7" name="Rectangle 11"/>
          <p:cNvSpPr>
            <a:spLocks noGrp="1" noChangeArrowheads="1"/>
          </p:cNvSpPr>
          <p:nvPr>
            <p:ph type="sldNum" sz="quarter" idx="12"/>
          </p:nvPr>
        </p:nvSpPr>
        <p:spPr/>
        <p:txBody>
          <a:bodyPr/>
          <a:lstStyle>
            <a:lvl1pPr>
              <a:defRPr/>
            </a:lvl1pPr>
          </a:lstStyle>
          <a:p>
            <a:pPr>
              <a:defRPr/>
            </a:pPr>
            <a:fld id="{FF01B70D-91C7-4602-A5DF-255A75F92B08}" type="slidenum">
              <a:rPr lang="zh-CN" altLang="en-US"/>
            </a:fld>
            <a:endParaRPr lang="en-US" altLang="zh-CN" sz="140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vmlDrawing" Target="../drawings/vmlDrawing1.vml"/><Relationship Id="rId13" Type="http://schemas.openxmlformats.org/officeDocument/2006/relationships/image" Target="../media/image1.png"/><Relationship Id="rId12" Type="http://schemas.openxmlformats.org/officeDocument/2006/relationships/oleObject" Target="../embeddings/oleObject1.bin"/><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00.xml"/><Relationship Id="rId8" Type="http://schemas.openxmlformats.org/officeDocument/2006/relationships/slideLayout" Target="../slideLayouts/slideLayout99.xml"/><Relationship Id="rId7" Type="http://schemas.openxmlformats.org/officeDocument/2006/relationships/slideLayout" Target="../slideLayouts/slideLayout98.xml"/><Relationship Id="rId6" Type="http://schemas.openxmlformats.org/officeDocument/2006/relationships/slideLayout" Target="../slideLayouts/slideLayout97.xml"/><Relationship Id="rId5" Type="http://schemas.openxmlformats.org/officeDocument/2006/relationships/slideLayout" Target="../slideLayouts/slideLayout96.xml"/><Relationship Id="rId4" Type="http://schemas.openxmlformats.org/officeDocument/2006/relationships/slideLayout" Target="../slideLayouts/slideLayout95.xml"/><Relationship Id="rId3" Type="http://schemas.openxmlformats.org/officeDocument/2006/relationships/slideLayout" Target="../slideLayouts/slideLayout94.xml"/><Relationship Id="rId2" Type="http://schemas.openxmlformats.org/officeDocument/2006/relationships/slideLayout" Target="../slideLayouts/slideLayout93.xml"/><Relationship Id="rId15" Type="http://schemas.openxmlformats.org/officeDocument/2006/relationships/theme" Target="../theme/theme10.xml"/><Relationship Id="rId14" Type="http://schemas.openxmlformats.org/officeDocument/2006/relationships/image" Target="../media/image3.png"/><Relationship Id="rId13" Type="http://schemas.openxmlformats.org/officeDocument/2006/relationships/image" Target="../media/image2.jpeg"/><Relationship Id="rId12" Type="http://schemas.openxmlformats.org/officeDocument/2006/relationships/slideLayout" Target="../slideLayouts/slideLayout103.xml"/><Relationship Id="rId11" Type="http://schemas.openxmlformats.org/officeDocument/2006/relationships/slideLayout" Target="../slideLayouts/slideLayout102.xml"/><Relationship Id="rId10" Type="http://schemas.openxmlformats.org/officeDocument/2006/relationships/slideLayout" Target="../slideLayouts/slideLayout101.xml"/><Relationship Id="rId1" Type="http://schemas.openxmlformats.org/officeDocument/2006/relationships/slideLayout" Target="../slideLayouts/slideLayout92.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12.xml"/><Relationship Id="rId8" Type="http://schemas.openxmlformats.org/officeDocument/2006/relationships/slideLayout" Target="../slideLayouts/slideLayout111.xml"/><Relationship Id="rId7" Type="http://schemas.openxmlformats.org/officeDocument/2006/relationships/slideLayout" Target="../slideLayouts/slideLayout110.xml"/><Relationship Id="rId6" Type="http://schemas.openxmlformats.org/officeDocument/2006/relationships/slideLayout" Target="../slideLayouts/slideLayout109.xml"/><Relationship Id="rId5" Type="http://schemas.openxmlformats.org/officeDocument/2006/relationships/slideLayout" Target="../slideLayouts/slideLayout108.xml"/><Relationship Id="rId4" Type="http://schemas.openxmlformats.org/officeDocument/2006/relationships/slideLayout" Target="../slideLayouts/slideLayout107.xml"/><Relationship Id="rId3" Type="http://schemas.openxmlformats.org/officeDocument/2006/relationships/slideLayout" Target="../slideLayouts/slideLayout106.xml"/><Relationship Id="rId2" Type="http://schemas.openxmlformats.org/officeDocument/2006/relationships/slideLayout" Target="../slideLayouts/slideLayout105.xml"/><Relationship Id="rId15" Type="http://schemas.openxmlformats.org/officeDocument/2006/relationships/theme" Target="../theme/theme11.xml"/><Relationship Id="rId14" Type="http://schemas.openxmlformats.org/officeDocument/2006/relationships/vmlDrawing" Target="../drawings/vmlDrawing6.vml"/><Relationship Id="rId13" Type="http://schemas.openxmlformats.org/officeDocument/2006/relationships/image" Target="../media/image1.png"/><Relationship Id="rId12" Type="http://schemas.openxmlformats.org/officeDocument/2006/relationships/oleObject" Target="../embeddings/oleObject6.bin"/><Relationship Id="rId11" Type="http://schemas.openxmlformats.org/officeDocument/2006/relationships/slideLayout" Target="../slideLayouts/slideLayout114.xml"/><Relationship Id="rId10" Type="http://schemas.openxmlformats.org/officeDocument/2006/relationships/slideLayout" Target="../slideLayouts/slideLayout113.xml"/><Relationship Id="rId1" Type="http://schemas.openxmlformats.org/officeDocument/2006/relationships/slideLayout" Target="../slideLayouts/slideLayout104.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23.xml"/><Relationship Id="rId8" Type="http://schemas.openxmlformats.org/officeDocument/2006/relationships/slideLayout" Target="../slideLayouts/slideLayout122.xml"/><Relationship Id="rId7" Type="http://schemas.openxmlformats.org/officeDocument/2006/relationships/slideLayout" Target="../slideLayouts/slideLayout121.xml"/><Relationship Id="rId6" Type="http://schemas.openxmlformats.org/officeDocument/2006/relationships/slideLayout" Target="../slideLayouts/slideLayout120.xml"/><Relationship Id="rId5" Type="http://schemas.openxmlformats.org/officeDocument/2006/relationships/slideLayout" Target="../slideLayouts/slideLayout119.xml"/><Relationship Id="rId4" Type="http://schemas.openxmlformats.org/officeDocument/2006/relationships/slideLayout" Target="../slideLayouts/slideLayout118.xml"/><Relationship Id="rId3" Type="http://schemas.openxmlformats.org/officeDocument/2006/relationships/slideLayout" Target="../slideLayouts/slideLayout117.xml"/><Relationship Id="rId2" Type="http://schemas.openxmlformats.org/officeDocument/2006/relationships/slideLayout" Target="../slideLayouts/slideLayout116.xml"/><Relationship Id="rId15" Type="http://schemas.openxmlformats.org/officeDocument/2006/relationships/theme" Target="../theme/theme12.xml"/><Relationship Id="rId14" Type="http://schemas.openxmlformats.org/officeDocument/2006/relationships/vmlDrawing" Target="../drawings/vmlDrawing7.vml"/><Relationship Id="rId13" Type="http://schemas.openxmlformats.org/officeDocument/2006/relationships/image" Target="../media/image1.png"/><Relationship Id="rId12" Type="http://schemas.openxmlformats.org/officeDocument/2006/relationships/oleObject" Target="../embeddings/oleObject7.bin"/><Relationship Id="rId11" Type="http://schemas.openxmlformats.org/officeDocument/2006/relationships/slideLayout" Target="../slideLayouts/slideLayout125.xml"/><Relationship Id="rId10" Type="http://schemas.openxmlformats.org/officeDocument/2006/relationships/slideLayout" Target="../slideLayouts/slideLayout124.xml"/><Relationship Id="rId1" Type="http://schemas.openxmlformats.org/officeDocument/2006/relationships/slideLayout" Target="../slideLayouts/slideLayout115.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34.xml"/><Relationship Id="rId8" Type="http://schemas.openxmlformats.org/officeDocument/2006/relationships/slideLayout" Target="../slideLayouts/slideLayout133.xml"/><Relationship Id="rId7" Type="http://schemas.openxmlformats.org/officeDocument/2006/relationships/slideLayout" Target="../slideLayouts/slideLayout132.xml"/><Relationship Id="rId6" Type="http://schemas.openxmlformats.org/officeDocument/2006/relationships/slideLayout" Target="../slideLayouts/slideLayout131.xml"/><Relationship Id="rId5" Type="http://schemas.openxmlformats.org/officeDocument/2006/relationships/slideLayout" Target="../slideLayouts/slideLayout130.xml"/><Relationship Id="rId4" Type="http://schemas.openxmlformats.org/officeDocument/2006/relationships/slideLayout" Target="../slideLayouts/slideLayout129.xml"/><Relationship Id="rId3" Type="http://schemas.openxmlformats.org/officeDocument/2006/relationships/slideLayout" Target="../slideLayouts/slideLayout128.xml"/><Relationship Id="rId2" Type="http://schemas.openxmlformats.org/officeDocument/2006/relationships/slideLayout" Target="../slideLayouts/slideLayout127.xml"/><Relationship Id="rId15" Type="http://schemas.openxmlformats.org/officeDocument/2006/relationships/theme" Target="../theme/theme13.xml"/><Relationship Id="rId14" Type="http://schemas.openxmlformats.org/officeDocument/2006/relationships/vmlDrawing" Target="../drawings/vmlDrawing8.vml"/><Relationship Id="rId13" Type="http://schemas.openxmlformats.org/officeDocument/2006/relationships/image" Target="../media/image1.png"/><Relationship Id="rId12" Type="http://schemas.openxmlformats.org/officeDocument/2006/relationships/oleObject" Target="../embeddings/oleObject8.bin"/><Relationship Id="rId11" Type="http://schemas.openxmlformats.org/officeDocument/2006/relationships/slideLayout" Target="../slideLayouts/slideLayout136.xml"/><Relationship Id="rId10" Type="http://schemas.openxmlformats.org/officeDocument/2006/relationships/slideLayout" Target="../slideLayouts/slideLayout135.xml"/><Relationship Id="rId1" Type="http://schemas.openxmlformats.org/officeDocument/2006/relationships/slideLayout" Target="../slideLayouts/slideLayout126.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5" Type="http://schemas.openxmlformats.org/officeDocument/2006/relationships/theme" Target="../theme/theme2.xml"/><Relationship Id="rId14" Type="http://schemas.openxmlformats.org/officeDocument/2006/relationships/image" Target="../media/image3.png"/><Relationship Id="rId13" Type="http://schemas.openxmlformats.org/officeDocument/2006/relationships/image" Target="../media/image2.jpeg"/><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5" Type="http://schemas.openxmlformats.org/officeDocument/2006/relationships/theme" Target="../theme/theme4.xml"/><Relationship Id="rId14" Type="http://schemas.openxmlformats.org/officeDocument/2006/relationships/vmlDrawing" Target="../drawings/vmlDrawing2.vml"/><Relationship Id="rId13" Type="http://schemas.openxmlformats.org/officeDocument/2006/relationships/image" Target="../media/image5.png"/><Relationship Id="rId12" Type="http://schemas.openxmlformats.org/officeDocument/2006/relationships/oleObject" Target="../embeddings/oleObject2.bin"/><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44.xml"/><Relationship Id="rId8" Type="http://schemas.openxmlformats.org/officeDocument/2006/relationships/slideLayout" Target="../slideLayouts/slideLayout43.xml"/><Relationship Id="rId7" Type="http://schemas.openxmlformats.org/officeDocument/2006/relationships/slideLayout" Target="../slideLayouts/slideLayout42.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 Id="rId3" Type="http://schemas.openxmlformats.org/officeDocument/2006/relationships/slideLayout" Target="../slideLayouts/slideLayout38.xml"/><Relationship Id="rId2" Type="http://schemas.openxmlformats.org/officeDocument/2006/relationships/slideLayout" Target="../slideLayouts/slideLayout37.xml"/><Relationship Id="rId12" Type="http://schemas.openxmlformats.org/officeDocument/2006/relationships/theme" Target="../theme/theme5.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 Type="http://schemas.openxmlformats.org/officeDocument/2006/relationships/slideLayout" Target="../slideLayouts/slideLayout36.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55.xml"/><Relationship Id="rId8" Type="http://schemas.openxmlformats.org/officeDocument/2006/relationships/slideLayout" Target="../slideLayouts/slideLayout54.xml"/><Relationship Id="rId7" Type="http://schemas.openxmlformats.org/officeDocument/2006/relationships/slideLayout" Target="../slideLayouts/slideLayout53.xml"/><Relationship Id="rId6" Type="http://schemas.openxmlformats.org/officeDocument/2006/relationships/slideLayout" Target="../slideLayouts/slideLayout52.xml"/><Relationship Id="rId5" Type="http://schemas.openxmlformats.org/officeDocument/2006/relationships/slideLayout" Target="../slideLayouts/slideLayout51.xml"/><Relationship Id="rId4" Type="http://schemas.openxmlformats.org/officeDocument/2006/relationships/slideLayout" Target="../slideLayouts/slideLayout50.xml"/><Relationship Id="rId3" Type="http://schemas.openxmlformats.org/officeDocument/2006/relationships/slideLayout" Target="../slideLayouts/slideLayout49.xml"/><Relationship Id="rId2" Type="http://schemas.openxmlformats.org/officeDocument/2006/relationships/slideLayout" Target="../slideLayouts/slideLayout48.xml"/><Relationship Id="rId15" Type="http://schemas.openxmlformats.org/officeDocument/2006/relationships/theme" Target="../theme/theme6.xml"/><Relationship Id="rId14" Type="http://schemas.openxmlformats.org/officeDocument/2006/relationships/vmlDrawing" Target="../drawings/vmlDrawing3.vml"/><Relationship Id="rId13" Type="http://schemas.openxmlformats.org/officeDocument/2006/relationships/image" Target="../media/image1.png"/><Relationship Id="rId12" Type="http://schemas.openxmlformats.org/officeDocument/2006/relationships/oleObject" Target="../embeddings/oleObject3.bin"/><Relationship Id="rId11" Type="http://schemas.openxmlformats.org/officeDocument/2006/relationships/slideLayout" Target="../slideLayouts/slideLayout57.xml"/><Relationship Id="rId10" Type="http://schemas.openxmlformats.org/officeDocument/2006/relationships/slideLayout" Target="../slideLayouts/slideLayout56.xml"/><Relationship Id="rId1" Type="http://schemas.openxmlformats.org/officeDocument/2006/relationships/slideLayout" Target="../slideLayouts/slideLayout47.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66.xml"/><Relationship Id="rId8" Type="http://schemas.openxmlformats.org/officeDocument/2006/relationships/slideLayout" Target="../slideLayouts/slideLayout65.xml"/><Relationship Id="rId7" Type="http://schemas.openxmlformats.org/officeDocument/2006/relationships/slideLayout" Target="../slideLayouts/slideLayout64.xml"/><Relationship Id="rId6" Type="http://schemas.openxmlformats.org/officeDocument/2006/relationships/slideLayout" Target="../slideLayouts/slideLayout63.xml"/><Relationship Id="rId5" Type="http://schemas.openxmlformats.org/officeDocument/2006/relationships/slideLayout" Target="../slideLayouts/slideLayout62.xml"/><Relationship Id="rId4" Type="http://schemas.openxmlformats.org/officeDocument/2006/relationships/slideLayout" Target="../slideLayouts/slideLayout61.xml"/><Relationship Id="rId3" Type="http://schemas.openxmlformats.org/officeDocument/2006/relationships/slideLayout" Target="../slideLayouts/slideLayout60.xml"/><Relationship Id="rId2" Type="http://schemas.openxmlformats.org/officeDocument/2006/relationships/slideLayout" Target="../slideLayouts/slideLayout59.xml"/><Relationship Id="rId15" Type="http://schemas.openxmlformats.org/officeDocument/2006/relationships/theme" Target="../theme/theme7.xml"/><Relationship Id="rId14" Type="http://schemas.openxmlformats.org/officeDocument/2006/relationships/vmlDrawing" Target="../drawings/vmlDrawing4.vml"/><Relationship Id="rId13" Type="http://schemas.openxmlformats.org/officeDocument/2006/relationships/image" Target="../media/image1.png"/><Relationship Id="rId12" Type="http://schemas.openxmlformats.org/officeDocument/2006/relationships/oleObject" Target="../embeddings/oleObject4.bin"/><Relationship Id="rId11" Type="http://schemas.openxmlformats.org/officeDocument/2006/relationships/slideLayout" Target="../slideLayouts/slideLayout68.xml"/><Relationship Id="rId10" Type="http://schemas.openxmlformats.org/officeDocument/2006/relationships/slideLayout" Target="../slideLayouts/slideLayout67.xml"/><Relationship Id="rId1" Type="http://schemas.openxmlformats.org/officeDocument/2006/relationships/slideLayout" Target="../slideLayouts/slideLayout58.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77.xml"/><Relationship Id="rId8" Type="http://schemas.openxmlformats.org/officeDocument/2006/relationships/slideLayout" Target="../slideLayouts/slideLayout76.xml"/><Relationship Id="rId7" Type="http://schemas.openxmlformats.org/officeDocument/2006/relationships/slideLayout" Target="../slideLayouts/slideLayout75.xml"/><Relationship Id="rId6" Type="http://schemas.openxmlformats.org/officeDocument/2006/relationships/slideLayout" Target="../slideLayouts/slideLayout74.xml"/><Relationship Id="rId5" Type="http://schemas.openxmlformats.org/officeDocument/2006/relationships/slideLayout" Target="../slideLayouts/slideLayout73.xml"/><Relationship Id="rId4" Type="http://schemas.openxmlformats.org/officeDocument/2006/relationships/slideLayout" Target="../slideLayouts/slideLayout72.xml"/><Relationship Id="rId3" Type="http://schemas.openxmlformats.org/officeDocument/2006/relationships/slideLayout" Target="../slideLayouts/slideLayout71.xml"/><Relationship Id="rId2" Type="http://schemas.openxmlformats.org/officeDocument/2006/relationships/slideLayout" Target="../slideLayouts/slideLayout70.xml"/><Relationship Id="rId15" Type="http://schemas.openxmlformats.org/officeDocument/2006/relationships/theme" Target="../theme/theme8.xml"/><Relationship Id="rId14" Type="http://schemas.openxmlformats.org/officeDocument/2006/relationships/image" Target="../media/image3.png"/><Relationship Id="rId13" Type="http://schemas.openxmlformats.org/officeDocument/2006/relationships/image" Target="../media/image2.jpeg"/><Relationship Id="rId12" Type="http://schemas.openxmlformats.org/officeDocument/2006/relationships/slideLayout" Target="../slideLayouts/slideLayout80.xml"/><Relationship Id="rId11" Type="http://schemas.openxmlformats.org/officeDocument/2006/relationships/slideLayout" Target="../slideLayouts/slideLayout79.xml"/><Relationship Id="rId10" Type="http://schemas.openxmlformats.org/officeDocument/2006/relationships/slideLayout" Target="../slideLayouts/slideLayout78.xml"/><Relationship Id="rId1" Type="http://schemas.openxmlformats.org/officeDocument/2006/relationships/slideLayout" Target="../slideLayouts/slideLayout69.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89.xml"/><Relationship Id="rId8" Type="http://schemas.openxmlformats.org/officeDocument/2006/relationships/slideLayout" Target="../slideLayouts/slideLayout88.xml"/><Relationship Id="rId7" Type="http://schemas.openxmlformats.org/officeDocument/2006/relationships/slideLayout" Target="../slideLayouts/slideLayout87.xml"/><Relationship Id="rId6" Type="http://schemas.openxmlformats.org/officeDocument/2006/relationships/slideLayout" Target="../slideLayouts/slideLayout86.xml"/><Relationship Id="rId5" Type="http://schemas.openxmlformats.org/officeDocument/2006/relationships/slideLayout" Target="../slideLayouts/slideLayout85.xml"/><Relationship Id="rId4" Type="http://schemas.openxmlformats.org/officeDocument/2006/relationships/slideLayout" Target="../slideLayouts/slideLayout84.xml"/><Relationship Id="rId3" Type="http://schemas.openxmlformats.org/officeDocument/2006/relationships/slideLayout" Target="../slideLayouts/slideLayout83.xml"/><Relationship Id="rId2" Type="http://schemas.openxmlformats.org/officeDocument/2006/relationships/slideLayout" Target="../slideLayouts/slideLayout82.xml"/><Relationship Id="rId15" Type="http://schemas.openxmlformats.org/officeDocument/2006/relationships/theme" Target="../theme/theme9.xml"/><Relationship Id="rId14" Type="http://schemas.openxmlformats.org/officeDocument/2006/relationships/vmlDrawing" Target="../drawings/vmlDrawing5.vml"/><Relationship Id="rId13" Type="http://schemas.openxmlformats.org/officeDocument/2006/relationships/image" Target="../media/image1.png"/><Relationship Id="rId12" Type="http://schemas.openxmlformats.org/officeDocument/2006/relationships/oleObject" Target="../embeddings/oleObject5.bin"/><Relationship Id="rId11" Type="http://schemas.openxmlformats.org/officeDocument/2006/relationships/slideLayout" Target="../slideLayouts/slideLayout91.xml"/><Relationship Id="rId10" Type="http://schemas.openxmlformats.org/officeDocument/2006/relationships/slideLayout" Target="../slideLayouts/slideLayout90.xml"/><Relationship Id="rId1"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nvGraphicFramePr>
        <p:xfrm>
          <a:off x="96838" y="61913"/>
          <a:ext cx="12023725" cy="1031875"/>
        </p:xfrm>
        <a:graphic>
          <a:graphicData uri="http://schemas.openxmlformats.org/presentationml/2006/ole">
            <mc:AlternateContent xmlns:mc="http://schemas.openxmlformats.org/markup-compatibility/2006">
              <mc:Choice xmlns:v="urn:schemas-microsoft-com:vml" Requires="v">
                <p:oleObj spid="_x0000_s1077" name="Image" r:id="rId12" imgW="8610600" imgH="1308100" progId="Photoshop.Image.6">
                  <p:embed/>
                </p:oleObj>
              </mc:Choice>
              <mc:Fallback>
                <p:oleObj name="Image" r:id="rId12" imgW="8610600" imgH="1308100" progId="Photoshop.Image.6">
                  <p:embed/>
                  <p:pic>
                    <p:nvPicPr>
                      <p:cNvPr id="0" name="Object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6838" y="61913"/>
                        <a:ext cx="12023725"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1" name="Rectangle 3"/>
          <p:cNvSpPr>
            <a:spLocks noChangeArrowheads="1"/>
          </p:cNvSpPr>
          <p:nvPr/>
        </p:nvSpPr>
        <p:spPr bwMode="invGray">
          <a:xfrm>
            <a:off x="84138" y="6453188"/>
            <a:ext cx="11987212" cy="37306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b="1">
                <a:solidFill>
                  <a:schemeClr val="tx1"/>
                </a:solidFill>
                <a:latin typeface="Times New Roman" panose="02020603050405020304" pitchFamily="18" charset="0"/>
                <a:ea typeface="黑体" panose="02010609060101010101" pitchFamily="49" charset="-122"/>
              </a:defRPr>
            </a:lvl1pPr>
            <a:lvl2pPr marL="742950" indent="-285750">
              <a:defRPr kumimoji="1" sz="2400" b="1">
                <a:solidFill>
                  <a:schemeClr val="tx1"/>
                </a:solidFill>
                <a:latin typeface="Times New Roman" panose="02020603050405020304" pitchFamily="18" charset="0"/>
                <a:ea typeface="黑体" panose="02010609060101010101" pitchFamily="49" charset="-122"/>
              </a:defRPr>
            </a:lvl2pPr>
            <a:lvl3pPr marL="1143000" indent="-228600">
              <a:defRPr kumimoji="1" sz="2400" b="1">
                <a:solidFill>
                  <a:schemeClr val="tx1"/>
                </a:solidFill>
                <a:latin typeface="Times New Roman" panose="02020603050405020304" pitchFamily="18" charset="0"/>
                <a:ea typeface="黑体" panose="02010609060101010101" pitchFamily="49" charset="-122"/>
              </a:defRPr>
            </a:lvl3pPr>
            <a:lvl4pPr marL="1600200" indent="-228600">
              <a:defRPr kumimoji="1" sz="2400" b="1">
                <a:solidFill>
                  <a:schemeClr val="tx1"/>
                </a:solidFill>
                <a:latin typeface="Times New Roman" panose="02020603050405020304" pitchFamily="18" charset="0"/>
                <a:ea typeface="黑体" panose="02010609060101010101" pitchFamily="49" charset="-122"/>
              </a:defRPr>
            </a:lvl4pPr>
            <a:lvl5pPr marL="2057400" indent="-22860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pPr algn="ctr">
              <a:defRPr/>
            </a:pPr>
            <a:endParaRPr kumimoji="0" lang="zh-CN" altLang="en-US" sz="2000">
              <a:solidFill>
                <a:srgbClr val="FFFFFF"/>
              </a:solidFill>
              <a:latin typeface="Arial" panose="020B0604020202020204" pitchFamily="34" charset="0"/>
              <a:ea typeface="宋体" pitchFamily="2" charset="-122"/>
            </a:endParaRPr>
          </a:p>
        </p:txBody>
      </p:sp>
      <p:sp>
        <p:nvSpPr>
          <p:cNvPr id="2052" name="Rectangle 4"/>
          <p:cNvSpPr>
            <a:spLocks noChangeArrowheads="1"/>
          </p:cNvSpPr>
          <p:nvPr/>
        </p:nvSpPr>
        <p:spPr bwMode="ltGray">
          <a:xfrm>
            <a:off x="119063" y="1135063"/>
            <a:ext cx="11939587" cy="5265737"/>
          </a:xfrm>
          <a:prstGeom prst="rect">
            <a:avLst/>
          </a:prstGeom>
          <a:noFill/>
          <a:ln w="28575">
            <a:solidFill>
              <a:schemeClr val="bg2"/>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kumimoji="1" sz="2400" b="1">
                <a:solidFill>
                  <a:schemeClr val="tx1"/>
                </a:solidFill>
                <a:latin typeface="Times New Roman" panose="02020603050405020304" pitchFamily="18" charset="0"/>
                <a:ea typeface="黑体" panose="02010609060101010101" pitchFamily="49" charset="-122"/>
              </a:defRPr>
            </a:lvl1pPr>
            <a:lvl2pPr marL="742950" indent="-285750">
              <a:defRPr kumimoji="1" sz="2400" b="1">
                <a:solidFill>
                  <a:schemeClr val="tx1"/>
                </a:solidFill>
                <a:latin typeface="Times New Roman" panose="02020603050405020304" pitchFamily="18" charset="0"/>
                <a:ea typeface="黑体" panose="02010609060101010101" pitchFamily="49" charset="-122"/>
              </a:defRPr>
            </a:lvl2pPr>
            <a:lvl3pPr marL="1143000" indent="-228600">
              <a:defRPr kumimoji="1" sz="2400" b="1">
                <a:solidFill>
                  <a:schemeClr val="tx1"/>
                </a:solidFill>
                <a:latin typeface="Times New Roman" panose="02020603050405020304" pitchFamily="18" charset="0"/>
                <a:ea typeface="黑体" panose="02010609060101010101" pitchFamily="49" charset="-122"/>
              </a:defRPr>
            </a:lvl3pPr>
            <a:lvl4pPr marL="1600200" indent="-228600">
              <a:defRPr kumimoji="1" sz="2400" b="1">
                <a:solidFill>
                  <a:schemeClr val="tx1"/>
                </a:solidFill>
                <a:latin typeface="Times New Roman" panose="02020603050405020304" pitchFamily="18" charset="0"/>
                <a:ea typeface="黑体" panose="02010609060101010101" pitchFamily="49" charset="-122"/>
              </a:defRPr>
            </a:lvl4pPr>
            <a:lvl5pPr marL="2057400" indent="-22860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pPr algn="ctr">
              <a:defRPr/>
            </a:pPr>
            <a:endParaRPr kumimoji="0" lang="zh-CN" altLang="en-US" sz="2000">
              <a:solidFill>
                <a:srgbClr val="FFFFFF"/>
              </a:solidFill>
              <a:latin typeface="Arial" panose="020B0604020202020204" pitchFamily="34" charset="0"/>
              <a:ea typeface="宋体" pitchFamily="2" charset="-122"/>
            </a:endParaRPr>
          </a:p>
        </p:txBody>
      </p:sp>
      <p:sp>
        <p:nvSpPr>
          <p:cNvPr id="1029" name="Rectangle 5"/>
          <p:cNvSpPr>
            <a:spLocks noGrp="1" noChangeArrowheads="1"/>
          </p:cNvSpPr>
          <p:nvPr>
            <p:ph type="body" idx="1"/>
          </p:nvPr>
        </p:nvSpPr>
        <p:spPr bwMode="auto">
          <a:xfrm>
            <a:off x="609600" y="1304925"/>
            <a:ext cx="10972800" cy="494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9574" name="Rectangle 6"/>
          <p:cNvSpPr>
            <a:spLocks noGrp="1" noChangeArrowheads="1"/>
          </p:cNvSpPr>
          <p:nvPr>
            <p:ph type="dt" sz="half" idx="2"/>
          </p:nvPr>
        </p:nvSpPr>
        <p:spPr bwMode="auto">
          <a:xfrm>
            <a:off x="609600" y="6400800"/>
            <a:ext cx="2844800" cy="320675"/>
          </a:xfrm>
          <a:prstGeom prst="rect">
            <a:avLst/>
          </a:prstGeom>
          <a:noFill/>
          <a:ln w="9525">
            <a:noFill/>
            <a:miter lim="800000"/>
          </a:ln>
          <a:effectLst/>
        </p:spPr>
        <p:txBody>
          <a:bodyPr vert="horz" wrap="square" lIns="91440" tIns="45720" rIns="91440" bIns="45720" numCol="1" anchor="t" anchorCtr="0" compatLnSpc="1"/>
          <a:lstStyle>
            <a:lvl1pPr algn="l" eaLnBrk="1" hangingPunct="1">
              <a:spcBef>
                <a:spcPct val="0"/>
              </a:spcBef>
              <a:buFontTx/>
              <a:buNone/>
              <a:defRPr kumimoji="0" sz="1400" b="0">
                <a:solidFill>
                  <a:srgbClr val="002A00"/>
                </a:solidFill>
                <a:latin typeface="+mj-lt"/>
                <a:ea typeface="+mn-ea"/>
              </a:defRPr>
            </a:lvl1pPr>
          </a:lstStyle>
          <a:p>
            <a:pPr>
              <a:defRPr/>
            </a:pPr>
            <a:endParaRPr lang="en-US" altLang="zh-CN"/>
          </a:p>
        </p:txBody>
      </p:sp>
      <p:sp>
        <p:nvSpPr>
          <p:cNvPr id="109575" name="Rectangle 7"/>
          <p:cNvSpPr>
            <a:spLocks noGrp="1" noChangeArrowheads="1"/>
          </p:cNvSpPr>
          <p:nvPr>
            <p:ph type="ftr" sz="quarter" idx="3"/>
          </p:nvPr>
        </p:nvSpPr>
        <p:spPr bwMode="auto">
          <a:xfrm>
            <a:off x="4165600" y="6400800"/>
            <a:ext cx="3860800" cy="320675"/>
          </a:xfrm>
          <a:prstGeom prst="rect">
            <a:avLst/>
          </a:prstGeom>
          <a:noFill/>
          <a:ln w="9525">
            <a:noFill/>
            <a:miter lim="800000"/>
          </a:ln>
          <a:effectLst/>
        </p:spPr>
        <p:txBody>
          <a:bodyPr vert="horz" wrap="square" lIns="91440" tIns="45720" rIns="91440" bIns="45720" numCol="1" anchor="t" anchorCtr="0" compatLnSpc="1"/>
          <a:lstStyle>
            <a:lvl1pPr algn="ctr" eaLnBrk="1" hangingPunct="1">
              <a:spcBef>
                <a:spcPct val="0"/>
              </a:spcBef>
              <a:buFontTx/>
              <a:buNone/>
              <a:defRPr kumimoji="0" sz="1400" b="0">
                <a:solidFill>
                  <a:srgbClr val="002A00"/>
                </a:solidFill>
                <a:latin typeface="+mj-lt"/>
                <a:ea typeface="+mn-ea"/>
              </a:defRPr>
            </a:lvl1pPr>
          </a:lstStyle>
          <a:p>
            <a:pPr>
              <a:defRPr/>
            </a:pPr>
            <a:endParaRPr lang="en-US" altLang="zh-CN"/>
          </a:p>
        </p:txBody>
      </p:sp>
      <p:sp>
        <p:nvSpPr>
          <p:cNvPr id="109576" name="Rectangle 8"/>
          <p:cNvSpPr>
            <a:spLocks noGrp="1" noChangeArrowheads="1"/>
          </p:cNvSpPr>
          <p:nvPr>
            <p:ph type="sldNum" sz="quarter" idx="4"/>
          </p:nvPr>
        </p:nvSpPr>
        <p:spPr bwMode="auto">
          <a:xfrm>
            <a:off x="8737600" y="6524625"/>
            <a:ext cx="2844800" cy="152400"/>
          </a:xfrm>
          <a:prstGeom prst="rect">
            <a:avLst/>
          </a:prstGeom>
          <a:noFill/>
          <a:ln w="9525">
            <a:noFill/>
            <a:miter lim="800000"/>
          </a:ln>
          <a:effectLst/>
        </p:spPr>
        <p:txBody>
          <a:bodyPr vert="horz" wrap="square" lIns="91440" tIns="45720" rIns="91440" bIns="45720" numCol="1" anchor="t" anchorCtr="0" compatLnSpc="1"/>
          <a:lstStyle>
            <a:lvl1pPr algn="r" eaLnBrk="1" hangingPunct="1">
              <a:spcBef>
                <a:spcPct val="0"/>
              </a:spcBef>
              <a:buFontTx/>
              <a:buNone/>
              <a:defRPr kumimoji="0" sz="1000" b="1">
                <a:solidFill>
                  <a:srgbClr val="FFFFFF"/>
                </a:solidFill>
                <a:latin typeface="+mn-lt"/>
                <a:ea typeface="+mn-ea"/>
              </a:defRPr>
            </a:lvl1pPr>
          </a:lstStyle>
          <a:p>
            <a:pPr>
              <a:defRPr/>
            </a:pPr>
            <a:r>
              <a:rPr lang="en-US" altLang="zh-CN"/>
              <a:t>www.themegallery.com</a:t>
            </a:r>
            <a:endParaRPr lang="en-US" altLang="zh-CN"/>
          </a:p>
        </p:txBody>
      </p:sp>
      <p:sp>
        <p:nvSpPr>
          <p:cNvPr id="1033" name="Rectangle 9"/>
          <p:cNvSpPr>
            <a:spLocks noGrp="1" noChangeArrowheads="1"/>
          </p:cNvSpPr>
          <p:nvPr>
            <p:ph type="title"/>
          </p:nvPr>
        </p:nvSpPr>
        <p:spPr bwMode="white">
          <a:xfrm>
            <a:off x="609600" y="319088"/>
            <a:ext cx="108712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grpSp>
        <p:nvGrpSpPr>
          <p:cNvPr id="1034" name="Group 12"/>
          <p:cNvGrpSpPr/>
          <p:nvPr/>
        </p:nvGrpSpPr>
        <p:grpSpPr bwMode="auto">
          <a:xfrm>
            <a:off x="-7938" y="0"/>
            <a:ext cx="12206288" cy="6859588"/>
            <a:chOff x="0" y="0"/>
            <a:chExt cx="5764" cy="4321"/>
          </a:xfrm>
        </p:grpSpPr>
        <p:sp>
          <p:nvSpPr>
            <p:cNvPr id="2059" name="AutoShape 13"/>
            <p:cNvSpPr>
              <a:spLocks noChangeArrowheads="1"/>
            </p:cNvSpPr>
            <p:nvPr/>
          </p:nvSpPr>
          <p:spPr bwMode="white">
            <a:xfrm>
              <a:off x="27" y="24"/>
              <a:ext cx="5712" cy="4274"/>
            </a:xfrm>
            <a:prstGeom prst="roundRect">
              <a:avLst>
                <a:gd name="adj" fmla="val 6227"/>
              </a:avLst>
            </a:prstGeom>
            <a:noFill/>
            <a:ln w="7620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lvl1pPr>
                <a:defRPr kumimoji="1" sz="2400" b="1">
                  <a:solidFill>
                    <a:schemeClr val="tx1"/>
                  </a:solidFill>
                  <a:latin typeface="Times New Roman" panose="02020603050405020304" pitchFamily="18" charset="0"/>
                  <a:ea typeface="黑体" panose="02010609060101010101" pitchFamily="49" charset="-122"/>
                </a:defRPr>
              </a:lvl1pPr>
              <a:lvl2pPr marL="742950" indent="-285750">
                <a:defRPr kumimoji="1" sz="2400" b="1">
                  <a:solidFill>
                    <a:schemeClr val="tx1"/>
                  </a:solidFill>
                  <a:latin typeface="Times New Roman" panose="02020603050405020304" pitchFamily="18" charset="0"/>
                  <a:ea typeface="黑体" panose="02010609060101010101" pitchFamily="49" charset="-122"/>
                </a:defRPr>
              </a:lvl2pPr>
              <a:lvl3pPr marL="1143000" indent="-228600">
                <a:defRPr kumimoji="1" sz="2400" b="1">
                  <a:solidFill>
                    <a:schemeClr val="tx1"/>
                  </a:solidFill>
                  <a:latin typeface="Times New Roman" panose="02020603050405020304" pitchFamily="18" charset="0"/>
                  <a:ea typeface="黑体" panose="02010609060101010101" pitchFamily="49" charset="-122"/>
                </a:defRPr>
              </a:lvl3pPr>
              <a:lvl4pPr marL="1600200" indent="-228600">
                <a:defRPr kumimoji="1" sz="2400" b="1">
                  <a:solidFill>
                    <a:schemeClr val="tx1"/>
                  </a:solidFill>
                  <a:latin typeface="Times New Roman" panose="02020603050405020304" pitchFamily="18" charset="0"/>
                  <a:ea typeface="黑体" panose="02010609060101010101" pitchFamily="49" charset="-122"/>
                </a:defRPr>
              </a:lvl4pPr>
              <a:lvl5pPr marL="2057400" indent="-22860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pPr algn="ctr">
                <a:defRPr/>
              </a:pPr>
              <a:endParaRPr kumimoji="0" lang="zh-CN" altLang="en-US" sz="2000">
                <a:solidFill>
                  <a:srgbClr val="FFFFFF"/>
                </a:solidFill>
                <a:latin typeface="Arial" panose="020B0604020202020204" pitchFamily="34" charset="0"/>
                <a:ea typeface="宋体" pitchFamily="2" charset="-122"/>
              </a:endParaRPr>
            </a:p>
          </p:txBody>
        </p:sp>
        <p:sp>
          <p:nvSpPr>
            <p:cNvPr id="1036" name="Freeform 14"/>
            <p:cNvSpPr/>
            <p:nvPr/>
          </p:nvSpPr>
          <p:spPr bwMode="white">
            <a:xfrm>
              <a:off x="0" y="0"/>
              <a:ext cx="288" cy="282"/>
            </a:xfrm>
            <a:custGeom>
              <a:avLst/>
              <a:gdLst>
                <a:gd name="T0" fmla="*/ 2 w 288"/>
                <a:gd name="T1" fmla="*/ 282 h 282"/>
                <a:gd name="T2" fmla="*/ 82 w 288"/>
                <a:gd name="T3" fmla="*/ 144 h 282"/>
                <a:gd name="T4" fmla="*/ 165 w 288"/>
                <a:gd name="T5" fmla="*/ 36 h 282"/>
                <a:gd name="T6" fmla="*/ 288 w 288"/>
                <a:gd name="T7" fmla="*/ 0 h 282"/>
                <a:gd name="T8" fmla="*/ 0 w 288"/>
                <a:gd name="T9" fmla="*/ 0 h 2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8" h="282">
                  <a:moveTo>
                    <a:pt x="2" y="282"/>
                  </a:moveTo>
                  <a:lnTo>
                    <a:pt x="82" y="144"/>
                  </a:lnTo>
                  <a:lnTo>
                    <a:pt x="165" y="36"/>
                  </a:lnTo>
                  <a:lnTo>
                    <a:pt x="288" y="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37" name="Freeform 15"/>
            <p:cNvSpPr/>
            <p:nvPr/>
          </p:nvSpPr>
          <p:spPr bwMode="white">
            <a:xfrm>
              <a:off x="5" y="3985"/>
              <a:ext cx="244" cy="336"/>
            </a:xfrm>
            <a:custGeom>
              <a:avLst/>
              <a:gdLst>
                <a:gd name="T0" fmla="*/ 276 w 243"/>
                <a:gd name="T1" fmla="*/ 335 h 336"/>
                <a:gd name="T2" fmla="*/ 155 w 243"/>
                <a:gd name="T3" fmla="*/ 239 h 336"/>
                <a:gd name="T4" fmla="*/ 30 w 243"/>
                <a:gd name="T5" fmla="*/ 144 h 336"/>
                <a:gd name="T6" fmla="*/ 0 w 243"/>
                <a:gd name="T7" fmla="*/ 0 h 336"/>
                <a:gd name="T8" fmla="*/ 1 w 243"/>
                <a:gd name="T9" fmla="*/ 336 h 3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3" h="336">
                  <a:moveTo>
                    <a:pt x="243" y="335"/>
                  </a:moveTo>
                  <a:lnTo>
                    <a:pt x="122" y="239"/>
                  </a:lnTo>
                  <a:lnTo>
                    <a:pt x="30" y="144"/>
                  </a:lnTo>
                  <a:lnTo>
                    <a:pt x="0" y="0"/>
                  </a:lnTo>
                  <a:lnTo>
                    <a:pt x="1" y="33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38" name="Freeform 16"/>
            <p:cNvSpPr/>
            <p:nvPr/>
          </p:nvSpPr>
          <p:spPr bwMode="white">
            <a:xfrm>
              <a:off x="5511" y="4029"/>
              <a:ext cx="253" cy="290"/>
            </a:xfrm>
            <a:custGeom>
              <a:avLst/>
              <a:gdLst>
                <a:gd name="T0" fmla="*/ 4009 w 232"/>
                <a:gd name="T1" fmla="*/ 0 h 290"/>
                <a:gd name="T2" fmla="*/ 2863 w 232"/>
                <a:gd name="T3" fmla="*/ 144 h 290"/>
                <a:gd name="T4" fmla="*/ 1730 w 232"/>
                <a:gd name="T5" fmla="*/ 253 h 290"/>
                <a:gd name="T6" fmla="*/ 0 w 232"/>
                <a:gd name="T7" fmla="*/ 290 h 290"/>
                <a:gd name="T8" fmla="*/ 4049 w 232"/>
                <a:gd name="T9" fmla="*/ 287 h 2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 h="290">
                  <a:moveTo>
                    <a:pt x="229" y="0"/>
                  </a:moveTo>
                  <a:lnTo>
                    <a:pt x="164" y="144"/>
                  </a:lnTo>
                  <a:lnTo>
                    <a:pt x="98" y="253"/>
                  </a:lnTo>
                  <a:lnTo>
                    <a:pt x="0" y="290"/>
                  </a:lnTo>
                  <a:lnTo>
                    <a:pt x="232" y="287"/>
                  </a:lnTo>
                </a:path>
              </a:pathLst>
            </a:custGeom>
            <a:solidFill>
              <a:schemeClr val="bg1"/>
            </a:solidFill>
            <a:ln w="9525">
              <a:solidFill>
                <a:schemeClr val="bg1"/>
              </a:solidFill>
              <a:round/>
            </a:ln>
          </p:spPr>
          <p:txBody>
            <a:bodyPr/>
            <a:lstStyle/>
            <a:p>
              <a:endParaRPr lang="zh-CN" altLang="en-US"/>
            </a:p>
          </p:txBody>
        </p:sp>
        <p:sp>
          <p:nvSpPr>
            <p:cNvPr id="1039" name="Freeform 17"/>
            <p:cNvSpPr/>
            <p:nvPr/>
          </p:nvSpPr>
          <p:spPr bwMode="white">
            <a:xfrm>
              <a:off x="5472" y="0"/>
              <a:ext cx="288" cy="288"/>
            </a:xfrm>
            <a:custGeom>
              <a:avLst/>
              <a:gdLst>
                <a:gd name="T0" fmla="*/ 0 w 288"/>
                <a:gd name="T1" fmla="*/ 0 h 288"/>
                <a:gd name="T2" fmla="*/ 144 w 288"/>
                <a:gd name="T3" fmla="*/ 82 h 288"/>
                <a:gd name="T4" fmla="*/ 252 w 288"/>
                <a:gd name="T5" fmla="*/ 165 h 288"/>
                <a:gd name="T6" fmla="*/ 288 w 288"/>
                <a:gd name="T7" fmla="*/ 288 h 288"/>
                <a:gd name="T8" fmla="*/ 288 w 288"/>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8" h="288">
                  <a:moveTo>
                    <a:pt x="0" y="0"/>
                  </a:moveTo>
                  <a:lnTo>
                    <a:pt x="144" y="82"/>
                  </a:lnTo>
                  <a:lnTo>
                    <a:pt x="252" y="165"/>
                  </a:lnTo>
                  <a:lnTo>
                    <a:pt x="288" y="288"/>
                  </a:lnTo>
                  <a:lnTo>
                    <a:pt x="288"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spcBef>
          <a:spcPct val="0"/>
        </a:spcBef>
        <a:spcAft>
          <a:spcPct val="0"/>
        </a:spcAft>
        <a:defRPr sz="3600" b="1">
          <a:solidFill>
            <a:schemeClr val="bg1"/>
          </a:solidFill>
          <a:latin typeface="+mj-lt"/>
          <a:ea typeface="+mj-ea"/>
          <a:cs typeface="+mj-cs"/>
        </a:defRPr>
      </a:lvl1pPr>
      <a:lvl2pPr algn="l"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2pPr>
      <a:lvl3pPr algn="l"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3pPr>
      <a:lvl4pPr algn="l"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4pPr>
      <a:lvl5pPr algn="l"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5pPr>
      <a:lvl6pPr marL="457200" algn="l" rtl="0" fontAlgn="base">
        <a:spcBef>
          <a:spcPct val="0"/>
        </a:spcBef>
        <a:spcAft>
          <a:spcPct val="0"/>
        </a:spcAft>
        <a:defRPr sz="3600" b="1">
          <a:solidFill>
            <a:schemeClr val="bg1"/>
          </a:solidFill>
          <a:latin typeface="Arial" panose="020B0604020202020204" pitchFamily="34" charset="0"/>
          <a:ea typeface="宋体" pitchFamily="2" charset="-122"/>
        </a:defRPr>
      </a:lvl6pPr>
      <a:lvl7pPr marL="914400" algn="l" rtl="0" fontAlgn="base">
        <a:spcBef>
          <a:spcPct val="0"/>
        </a:spcBef>
        <a:spcAft>
          <a:spcPct val="0"/>
        </a:spcAft>
        <a:defRPr sz="3600" b="1">
          <a:solidFill>
            <a:schemeClr val="bg1"/>
          </a:solidFill>
          <a:latin typeface="Arial" panose="020B0604020202020204" pitchFamily="34" charset="0"/>
          <a:ea typeface="宋体" pitchFamily="2" charset="-122"/>
        </a:defRPr>
      </a:lvl7pPr>
      <a:lvl8pPr marL="1371600" algn="l" rtl="0" fontAlgn="base">
        <a:spcBef>
          <a:spcPct val="0"/>
        </a:spcBef>
        <a:spcAft>
          <a:spcPct val="0"/>
        </a:spcAft>
        <a:defRPr sz="3600" b="1">
          <a:solidFill>
            <a:schemeClr val="bg1"/>
          </a:solidFill>
          <a:latin typeface="Arial" panose="020B0604020202020204" pitchFamily="34" charset="0"/>
          <a:ea typeface="宋体" pitchFamily="2" charset="-122"/>
        </a:defRPr>
      </a:lvl8pPr>
      <a:lvl9pPr marL="1828800" algn="l" rtl="0" fontAlgn="base">
        <a:spcBef>
          <a:spcPct val="0"/>
        </a:spcBef>
        <a:spcAft>
          <a:spcPct val="0"/>
        </a:spcAft>
        <a:defRPr sz="3600" b="1">
          <a:solidFill>
            <a:schemeClr val="bg1"/>
          </a:solidFill>
          <a:latin typeface="Arial" panose="020B0604020202020204" pitchFamily="34" charset="0"/>
          <a:ea typeface="宋体" pitchFamily="2" charset="-122"/>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j-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ea typeface="+mn-ea"/>
        </a:defRPr>
      </a:lvl3pPr>
      <a:lvl4pPr marL="1600200" indent="-228600" algn="l" rtl="0" eaLnBrk="0" fontAlgn="base" hangingPunct="0">
        <a:spcBef>
          <a:spcPct val="20000"/>
        </a:spcBef>
        <a:spcAft>
          <a:spcPct val="0"/>
        </a:spcAft>
        <a:buChar char="–"/>
        <a:defRPr sz="2000">
          <a:solidFill>
            <a:schemeClr val="tx1"/>
          </a:solidFill>
          <a:latin typeface="+mj-lt"/>
          <a:ea typeface="+mn-ea"/>
        </a:defRPr>
      </a:lvl4pPr>
      <a:lvl5pPr marL="2057400" indent="-228600" algn="l" rtl="0" eaLnBrk="0" fontAlgn="base" hangingPunct="0">
        <a:spcBef>
          <a:spcPct val="20000"/>
        </a:spcBef>
        <a:spcAft>
          <a:spcPct val="0"/>
        </a:spcAft>
        <a:buChar char="»"/>
        <a:defRPr sz="2000">
          <a:solidFill>
            <a:schemeClr val="tx1"/>
          </a:solidFill>
          <a:latin typeface="+mj-lt"/>
          <a:ea typeface="+mn-ea"/>
        </a:defRPr>
      </a:lvl5pPr>
      <a:lvl6pPr marL="2514600" indent="-228600" algn="l" rtl="0" fontAlgn="base">
        <a:spcBef>
          <a:spcPct val="20000"/>
        </a:spcBef>
        <a:spcAft>
          <a:spcPct val="0"/>
        </a:spcAft>
        <a:buChar char="»"/>
        <a:defRPr sz="2000">
          <a:solidFill>
            <a:schemeClr val="tx1"/>
          </a:solidFill>
          <a:latin typeface="+mj-lt"/>
          <a:ea typeface="+mn-ea"/>
        </a:defRPr>
      </a:lvl6pPr>
      <a:lvl7pPr marL="2971800" indent="-228600" algn="l" rtl="0" fontAlgn="base">
        <a:spcBef>
          <a:spcPct val="20000"/>
        </a:spcBef>
        <a:spcAft>
          <a:spcPct val="0"/>
        </a:spcAft>
        <a:buChar char="»"/>
        <a:defRPr sz="2000">
          <a:solidFill>
            <a:schemeClr val="tx1"/>
          </a:solidFill>
          <a:latin typeface="+mj-lt"/>
          <a:ea typeface="+mn-ea"/>
        </a:defRPr>
      </a:lvl7pPr>
      <a:lvl8pPr marL="3429000" indent="-228600" algn="l" rtl="0" fontAlgn="base">
        <a:spcBef>
          <a:spcPct val="20000"/>
        </a:spcBef>
        <a:spcAft>
          <a:spcPct val="0"/>
        </a:spcAft>
        <a:buChar char="»"/>
        <a:defRPr sz="2000">
          <a:solidFill>
            <a:schemeClr val="tx1"/>
          </a:solidFill>
          <a:latin typeface="+mj-lt"/>
          <a:ea typeface="+mn-ea"/>
        </a:defRPr>
      </a:lvl8pPr>
      <a:lvl9pPr marL="3886200" indent="-228600" algn="l" rtl="0" fontAlgn="base">
        <a:spcBef>
          <a:spcPct val="20000"/>
        </a:spcBef>
        <a:spcAft>
          <a:spcPct val="0"/>
        </a:spcAft>
        <a:buChar char="»"/>
        <a:defRPr sz="20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ChangeArrowheads="1"/>
          </p:cNvSpPr>
          <p:nvPr/>
        </p:nvSpPr>
        <p:spPr bwMode="hidden">
          <a:xfrm>
            <a:off x="203200" y="0"/>
            <a:ext cx="1930400" cy="685800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b="1">
                <a:solidFill>
                  <a:schemeClr val="tx1"/>
                </a:solidFill>
                <a:latin typeface="Times New Roman" panose="02020603050405020304" pitchFamily="18" charset="0"/>
                <a:ea typeface="黑体" panose="02010609060101010101" pitchFamily="49" charset="-122"/>
              </a:defRPr>
            </a:lvl1pPr>
            <a:lvl2pPr marL="742950" indent="-285750">
              <a:defRPr kumimoji="1" sz="2400" b="1">
                <a:solidFill>
                  <a:schemeClr val="tx1"/>
                </a:solidFill>
                <a:latin typeface="Times New Roman" panose="02020603050405020304" pitchFamily="18" charset="0"/>
                <a:ea typeface="黑体" panose="02010609060101010101" pitchFamily="49" charset="-122"/>
              </a:defRPr>
            </a:lvl2pPr>
            <a:lvl3pPr marL="1143000" indent="-228600">
              <a:defRPr kumimoji="1" sz="2400" b="1">
                <a:solidFill>
                  <a:schemeClr val="tx1"/>
                </a:solidFill>
                <a:latin typeface="Times New Roman" panose="02020603050405020304" pitchFamily="18" charset="0"/>
                <a:ea typeface="黑体" panose="02010609060101010101" pitchFamily="49" charset="-122"/>
              </a:defRPr>
            </a:lvl3pPr>
            <a:lvl4pPr marL="1600200" indent="-228600">
              <a:defRPr kumimoji="1" sz="2400" b="1">
                <a:solidFill>
                  <a:schemeClr val="tx1"/>
                </a:solidFill>
                <a:latin typeface="Times New Roman" panose="02020603050405020304" pitchFamily="18" charset="0"/>
                <a:ea typeface="黑体" panose="02010609060101010101" pitchFamily="49" charset="-122"/>
              </a:defRPr>
            </a:lvl4pPr>
            <a:lvl5pPr marL="2057400" indent="-22860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pPr algn="ctr" eaLnBrk="1" hangingPunct="1">
              <a:defRPr/>
            </a:pPr>
            <a:endParaRPr lang="zh-CN" altLang="en-US" b="0">
              <a:solidFill>
                <a:srgbClr val="5B5249"/>
              </a:solidFill>
              <a:ea typeface="宋体" pitchFamily="2" charset="-122"/>
            </a:endParaRPr>
          </a:p>
        </p:txBody>
      </p:sp>
      <p:sp>
        <p:nvSpPr>
          <p:cNvPr id="4099" name="Rectangle 3"/>
          <p:cNvSpPr>
            <a:spLocks noChangeArrowheads="1"/>
          </p:cNvSpPr>
          <p:nvPr/>
        </p:nvSpPr>
        <p:spPr bwMode="hidden">
          <a:xfrm>
            <a:off x="2235200" y="0"/>
            <a:ext cx="9956800" cy="1219200"/>
          </a:xfrm>
          <a:prstGeom prst="rect">
            <a:avLst/>
          </a:prstGeom>
          <a:gradFill rotWithShape="0">
            <a:gsLst>
              <a:gs pos="0">
                <a:schemeClr val="bg2"/>
              </a:gs>
              <a:gs pos="100000">
                <a:schemeClr val="bg1"/>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b="1">
                <a:solidFill>
                  <a:schemeClr val="tx1"/>
                </a:solidFill>
                <a:latin typeface="Times New Roman" panose="02020603050405020304" pitchFamily="18" charset="0"/>
                <a:ea typeface="黑体" panose="02010609060101010101" pitchFamily="49" charset="-122"/>
              </a:defRPr>
            </a:lvl1pPr>
            <a:lvl2pPr marL="742950" indent="-285750">
              <a:defRPr kumimoji="1" sz="2400" b="1">
                <a:solidFill>
                  <a:schemeClr val="tx1"/>
                </a:solidFill>
                <a:latin typeface="Times New Roman" panose="02020603050405020304" pitchFamily="18" charset="0"/>
                <a:ea typeface="黑体" panose="02010609060101010101" pitchFamily="49" charset="-122"/>
              </a:defRPr>
            </a:lvl2pPr>
            <a:lvl3pPr marL="1143000" indent="-228600">
              <a:defRPr kumimoji="1" sz="2400" b="1">
                <a:solidFill>
                  <a:schemeClr val="tx1"/>
                </a:solidFill>
                <a:latin typeface="Times New Roman" panose="02020603050405020304" pitchFamily="18" charset="0"/>
                <a:ea typeface="黑体" panose="02010609060101010101" pitchFamily="49" charset="-122"/>
              </a:defRPr>
            </a:lvl3pPr>
            <a:lvl4pPr marL="1600200" indent="-228600">
              <a:defRPr kumimoji="1" sz="2400" b="1">
                <a:solidFill>
                  <a:schemeClr val="tx1"/>
                </a:solidFill>
                <a:latin typeface="Times New Roman" panose="02020603050405020304" pitchFamily="18" charset="0"/>
                <a:ea typeface="黑体" panose="02010609060101010101" pitchFamily="49" charset="-122"/>
              </a:defRPr>
            </a:lvl4pPr>
            <a:lvl5pPr marL="2057400" indent="-22860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pPr algn="ctr" eaLnBrk="1" hangingPunct="1">
              <a:defRPr/>
            </a:pPr>
            <a:endParaRPr lang="zh-CN" altLang="en-US" b="0">
              <a:solidFill>
                <a:srgbClr val="5B5249"/>
              </a:solidFill>
              <a:ea typeface="宋体" pitchFamily="2" charset="-122"/>
            </a:endParaRPr>
          </a:p>
        </p:txBody>
      </p:sp>
      <p:sp>
        <p:nvSpPr>
          <p:cNvPr id="4100" name="Rectangle 4" descr="Stationery"/>
          <p:cNvSpPr>
            <a:spLocks noChangeArrowheads="1"/>
          </p:cNvSpPr>
          <p:nvPr/>
        </p:nvSpPr>
        <p:spPr bwMode="auto">
          <a:xfrm>
            <a:off x="609600" y="0"/>
            <a:ext cx="1625600" cy="762000"/>
          </a:xfrm>
          <a:prstGeom prst="rect">
            <a:avLst/>
          </a:prstGeom>
          <a:blipFill dpi="0" rotWithShape="0">
            <a:blip r:embed="rId1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b="1">
                <a:solidFill>
                  <a:schemeClr val="tx1"/>
                </a:solidFill>
                <a:latin typeface="Times New Roman" panose="02020603050405020304" pitchFamily="18" charset="0"/>
                <a:ea typeface="黑体" panose="02010609060101010101" pitchFamily="49" charset="-122"/>
              </a:defRPr>
            </a:lvl1pPr>
            <a:lvl2pPr marL="742950" indent="-285750">
              <a:defRPr kumimoji="1" sz="2400" b="1">
                <a:solidFill>
                  <a:schemeClr val="tx1"/>
                </a:solidFill>
                <a:latin typeface="Times New Roman" panose="02020603050405020304" pitchFamily="18" charset="0"/>
                <a:ea typeface="黑体" panose="02010609060101010101" pitchFamily="49" charset="-122"/>
              </a:defRPr>
            </a:lvl2pPr>
            <a:lvl3pPr marL="1143000" indent="-228600">
              <a:defRPr kumimoji="1" sz="2400" b="1">
                <a:solidFill>
                  <a:schemeClr val="tx1"/>
                </a:solidFill>
                <a:latin typeface="Times New Roman" panose="02020603050405020304" pitchFamily="18" charset="0"/>
                <a:ea typeface="黑体" panose="02010609060101010101" pitchFamily="49" charset="-122"/>
              </a:defRPr>
            </a:lvl3pPr>
            <a:lvl4pPr marL="1600200" indent="-228600">
              <a:defRPr kumimoji="1" sz="2400" b="1">
                <a:solidFill>
                  <a:schemeClr val="tx1"/>
                </a:solidFill>
                <a:latin typeface="Times New Roman" panose="02020603050405020304" pitchFamily="18" charset="0"/>
                <a:ea typeface="黑体" panose="02010609060101010101" pitchFamily="49" charset="-122"/>
              </a:defRPr>
            </a:lvl4pPr>
            <a:lvl5pPr marL="2057400" indent="-22860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pPr algn="ctr" eaLnBrk="1" hangingPunct="1">
              <a:defRPr/>
            </a:pPr>
            <a:endParaRPr lang="zh-CN" altLang="en-US" b="0">
              <a:solidFill>
                <a:srgbClr val="5B5249"/>
              </a:solidFill>
              <a:ea typeface="宋体" pitchFamily="2" charset="-122"/>
            </a:endParaRPr>
          </a:p>
        </p:txBody>
      </p:sp>
      <p:sp>
        <p:nvSpPr>
          <p:cNvPr id="4101" name="Rectangle 5" descr="Stationery"/>
          <p:cNvSpPr>
            <a:spLocks noChangeArrowheads="1"/>
          </p:cNvSpPr>
          <p:nvPr/>
        </p:nvSpPr>
        <p:spPr bwMode="auto">
          <a:xfrm>
            <a:off x="0" y="0"/>
            <a:ext cx="609600" cy="6858000"/>
          </a:xfrm>
          <a:prstGeom prst="rect">
            <a:avLst/>
          </a:prstGeom>
          <a:blipFill dpi="0" rotWithShape="0">
            <a:blip r:embed="rId1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b="1">
                <a:solidFill>
                  <a:schemeClr val="tx1"/>
                </a:solidFill>
                <a:latin typeface="Times New Roman" panose="02020603050405020304" pitchFamily="18" charset="0"/>
                <a:ea typeface="黑体" panose="02010609060101010101" pitchFamily="49" charset="-122"/>
              </a:defRPr>
            </a:lvl1pPr>
            <a:lvl2pPr marL="742950" indent="-285750">
              <a:defRPr kumimoji="1" sz="2400" b="1">
                <a:solidFill>
                  <a:schemeClr val="tx1"/>
                </a:solidFill>
                <a:latin typeface="Times New Roman" panose="02020603050405020304" pitchFamily="18" charset="0"/>
                <a:ea typeface="黑体" panose="02010609060101010101" pitchFamily="49" charset="-122"/>
              </a:defRPr>
            </a:lvl2pPr>
            <a:lvl3pPr marL="1143000" indent="-228600">
              <a:defRPr kumimoji="1" sz="2400" b="1">
                <a:solidFill>
                  <a:schemeClr val="tx1"/>
                </a:solidFill>
                <a:latin typeface="Times New Roman" panose="02020603050405020304" pitchFamily="18" charset="0"/>
                <a:ea typeface="黑体" panose="02010609060101010101" pitchFamily="49" charset="-122"/>
              </a:defRPr>
            </a:lvl3pPr>
            <a:lvl4pPr marL="1600200" indent="-228600">
              <a:defRPr kumimoji="1" sz="2400" b="1">
                <a:solidFill>
                  <a:schemeClr val="tx1"/>
                </a:solidFill>
                <a:latin typeface="Times New Roman" panose="02020603050405020304" pitchFamily="18" charset="0"/>
                <a:ea typeface="黑体" panose="02010609060101010101" pitchFamily="49" charset="-122"/>
              </a:defRPr>
            </a:lvl4pPr>
            <a:lvl5pPr marL="2057400" indent="-22860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pPr algn="ctr" eaLnBrk="1" hangingPunct="1">
              <a:defRPr/>
            </a:pPr>
            <a:endParaRPr lang="zh-CN" altLang="en-US" b="0">
              <a:solidFill>
                <a:srgbClr val="5B5249"/>
              </a:solidFill>
              <a:ea typeface="宋体" pitchFamily="2" charset="-122"/>
            </a:endParaRPr>
          </a:p>
        </p:txBody>
      </p:sp>
      <p:sp>
        <p:nvSpPr>
          <p:cNvPr id="10246" name="Rectangle 6"/>
          <p:cNvSpPr>
            <a:spLocks noGrp="1" noChangeArrowheads="1"/>
          </p:cNvSpPr>
          <p:nvPr>
            <p:ph type="title"/>
          </p:nvPr>
        </p:nvSpPr>
        <p:spPr bwMode="auto">
          <a:xfrm>
            <a:off x="1422400" y="8382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zh-CN" altLang="en-US"/>
              <a:t>单击此处编辑母版标题样式</a:t>
            </a:r>
            <a:endParaRPr lang="zh-CN" altLang="en-US"/>
          </a:p>
        </p:txBody>
      </p:sp>
      <p:sp>
        <p:nvSpPr>
          <p:cNvPr id="250887" name="Rectangle 7"/>
          <p:cNvSpPr>
            <a:spLocks noGrp="1" noChangeArrowheads="1"/>
          </p:cNvSpPr>
          <p:nvPr>
            <p:ph type="dt" sz="half" idx="2"/>
          </p:nvPr>
        </p:nvSpPr>
        <p:spPr bwMode="auto">
          <a:xfrm>
            <a:off x="1422400" y="6413500"/>
            <a:ext cx="25400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kumimoji="0" sz="1400" b="0">
                <a:solidFill>
                  <a:srgbClr val="2A3D7A"/>
                </a:solidFill>
                <a:ea typeface="+mn-ea"/>
              </a:defRPr>
            </a:lvl1pPr>
          </a:lstStyle>
          <a:p>
            <a:pPr>
              <a:defRPr/>
            </a:pPr>
            <a:endParaRPr lang="en-US" altLang="zh-CN"/>
          </a:p>
        </p:txBody>
      </p:sp>
      <p:sp>
        <p:nvSpPr>
          <p:cNvPr id="250888" name="Rectangle 8"/>
          <p:cNvSpPr>
            <a:spLocks noGrp="1" noChangeArrowheads="1"/>
          </p:cNvSpPr>
          <p:nvPr>
            <p:ph type="ftr" sz="quarter" idx="3"/>
          </p:nvPr>
        </p:nvSpPr>
        <p:spPr bwMode="auto">
          <a:xfrm>
            <a:off x="4572000" y="6413500"/>
            <a:ext cx="38608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defRPr kumimoji="0" sz="1400" b="0">
                <a:solidFill>
                  <a:srgbClr val="2A3D7A"/>
                </a:solidFill>
                <a:ea typeface="+mn-ea"/>
              </a:defRPr>
            </a:lvl1pPr>
          </a:lstStyle>
          <a:p>
            <a:pPr>
              <a:defRPr/>
            </a:pPr>
            <a:endParaRPr lang="en-US" altLang="zh-CN"/>
          </a:p>
        </p:txBody>
      </p:sp>
      <p:pic>
        <p:nvPicPr>
          <p:cNvPr id="10249" name="Picture 9" descr="anabnr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38300" y="0"/>
            <a:ext cx="10553700"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6" name="Rectangle 10"/>
          <p:cNvSpPr>
            <a:spLocks noChangeArrowheads="1"/>
          </p:cNvSpPr>
          <p:nvPr/>
        </p:nvSpPr>
        <p:spPr bwMode="auto">
          <a:xfrm>
            <a:off x="406400" y="457200"/>
            <a:ext cx="3352800" cy="304800"/>
          </a:xfrm>
          <a:prstGeom prst="rect">
            <a:avLst/>
          </a:prstGeom>
          <a:solidFill>
            <a:schemeClr val="accent2">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b="1">
                <a:solidFill>
                  <a:schemeClr val="tx1"/>
                </a:solidFill>
                <a:latin typeface="Times New Roman" panose="02020603050405020304" pitchFamily="18" charset="0"/>
                <a:ea typeface="黑体" panose="02010609060101010101" pitchFamily="49" charset="-122"/>
              </a:defRPr>
            </a:lvl1pPr>
            <a:lvl2pPr marL="742950" indent="-285750">
              <a:defRPr kumimoji="1" sz="2400" b="1">
                <a:solidFill>
                  <a:schemeClr val="tx1"/>
                </a:solidFill>
                <a:latin typeface="Times New Roman" panose="02020603050405020304" pitchFamily="18" charset="0"/>
                <a:ea typeface="黑体" panose="02010609060101010101" pitchFamily="49" charset="-122"/>
              </a:defRPr>
            </a:lvl2pPr>
            <a:lvl3pPr marL="1143000" indent="-228600">
              <a:defRPr kumimoji="1" sz="2400" b="1">
                <a:solidFill>
                  <a:schemeClr val="tx1"/>
                </a:solidFill>
                <a:latin typeface="Times New Roman" panose="02020603050405020304" pitchFamily="18" charset="0"/>
                <a:ea typeface="黑体" panose="02010609060101010101" pitchFamily="49" charset="-122"/>
              </a:defRPr>
            </a:lvl3pPr>
            <a:lvl4pPr marL="1600200" indent="-228600">
              <a:defRPr kumimoji="1" sz="2400" b="1">
                <a:solidFill>
                  <a:schemeClr val="tx1"/>
                </a:solidFill>
                <a:latin typeface="Times New Roman" panose="02020603050405020304" pitchFamily="18" charset="0"/>
                <a:ea typeface="黑体" panose="02010609060101010101" pitchFamily="49" charset="-122"/>
              </a:defRPr>
            </a:lvl4pPr>
            <a:lvl5pPr marL="2057400" indent="-22860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pPr algn="ctr" eaLnBrk="1" hangingPunct="1">
              <a:defRPr/>
            </a:pPr>
            <a:endParaRPr lang="zh-CN" altLang="en-US" b="0">
              <a:solidFill>
                <a:srgbClr val="5B5249"/>
              </a:solidFill>
              <a:ea typeface="宋体" pitchFamily="2" charset="-122"/>
            </a:endParaRPr>
          </a:p>
        </p:txBody>
      </p:sp>
      <p:sp>
        <p:nvSpPr>
          <p:cNvPr id="250891" name="Rectangle 11"/>
          <p:cNvSpPr>
            <a:spLocks noGrp="1" noChangeArrowheads="1"/>
          </p:cNvSpPr>
          <p:nvPr>
            <p:ph type="sldNum" sz="quarter" idx="4"/>
          </p:nvPr>
        </p:nvSpPr>
        <p:spPr bwMode="auto">
          <a:xfrm>
            <a:off x="10972800" y="6413500"/>
            <a:ext cx="12192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kumimoji="0" b="0" smtClean="0">
                <a:solidFill>
                  <a:srgbClr val="2A3D7A"/>
                </a:solidFill>
                <a:ea typeface="宋体" pitchFamily="2" charset="-122"/>
              </a:defRPr>
            </a:lvl1pPr>
          </a:lstStyle>
          <a:p>
            <a:pPr>
              <a:defRPr/>
            </a:pPr>
            <a:fld id="{605ED08C-8685-4422-836E-E6A4EDE04007}" type="slidenum">
              <a:rPr lang="zh-CN" altLang="en-US"/>
            </a:fld>
            <a:endParaRPr lang="en-US" altLang="zh-CN" sz="1400"/>
          </a:p>
        </p:txBody>
      </p:sp>
      <p:sp>
        <p:nvSpPr>
          <p:cNvPr id="10252" name="Rectangle 12"/>
          <p:cNvSpPr>
            <a:spLocks noGrp="1" noChangeArrowheads="1"/>
          </p:cNvSpPr>
          <p:nvPr>
            <p:ph type="body" idx="1"/>
          </p:nvPr>
        </p:nvSpPr>
        <p:spPr bwMode="auto">
          <a:xfrm>
            <a:off x="1422400" y="210185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Lst>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anose="02020603050405020304" pitchFamily="18" charset="0"/>
          <a:ea typeface="宋体" pitchFamily="2" charset="-122"/>
        </a:defRPr>
      </a:lvl2pPr>
      <a:lvl3pPr algn="l" rtl="0" eaLnBrk="0" fontAlgn="base" hangingPunct="0">
        <a:spcBef>
          <a:spcPct val="0"/>
        </a:spcBef>
        <a:spcAft>
          <a:spcPct val="0"/>
        </a:spcAft>
        <a:defRPr sz="4400">
          <a:solidFill>
            <a:schemeClr val="tx2"/>
          </a:solidFill>
          <a:latin typeface="Times New Roman" panose="02020603050405020304" pitchFamily="18" charset="0"/>
          <a:ea typeface="宋体" pitchFamily="2" charset="-122"/>
        </a:defRPr>
      </a:lvl3pPr>
      <a:lvl4pPr algn="l" rtl="0" eaLnBrk="0" fontAlgn="base" hangingPunct="0">
        <a:spcBef>
          <a:spcPct val="0"/>
        </a:spcBef>
        <a:spcAft>
          <a:spcPct val="0"/>
        </a:spcAft>
        <a:defRPr sz="4400">
          <a:solidFill>
            <a:schemeClr val="tx2"/>
          </a:solidFill>
          <a:latin typeface="Times New Roman" panose="02020603050405020304" pitchFamily="18" charset="0"/>
          <a:ea typeface="宋体" pitchFamily="2" charset="-122"/>
        </a:defRPr>
      </a:lvl4pPr>
      <a:lvl5pPr algn="l" rtl="0" eaLnBrk="0" fontAlgn="base" hangingPunct="0">
        <a:spcBef>
          <a:spcPct val="0"/>
        </a:spcBef>
        <a:spcAft>
          <a:spcPct val="0"/>
        </a:spcAft>
        <a:defRPr sz="4400">
          <a:solidFill>
            <a:schemeClr val="tx2"/>
          </a:solidFill>
          <a:latin typeface="Times New Roman" panose="02020603050405020304" pitchFamily="18" charset="0"/>
          <a:ea typeface="宋体" pitchFamily="2" charset="-122"/>
        </a:defRPr>
      </a:lvl5pPr>
      <a:lvl6pPr marL="457200" algn="l" rtl="0" fontAlgn="base">
        <a:spcBef>
          <a:spcPct val="0"/>
        </a:spcBef>
        <a:spcAft>
          <a:spcPct val="0"/>
        </a:spcAft>
        <a:defRPr sz="4400">
          <a:solidFill>
            <a:schemeClr val="tx2"/>
          </a:solidFill>
          <a:latin typeface="Times New Roman" panose="02020603050405020304" pitchFamily="18" charset="0"/>
          <a:ea typeface="宋体" pitchFamily="2" charset="-122"/>
        </a:defRPr>
      </a:lvl6pPr>
      <a:lvl7pPr marL="914400" algn="l" rtl="0" fontAlgn="base">
        <a:spcBef>
          <a:spcPct val="0"/>
        </a:spcBef>
        <a:spcAft>
          <a:spcPct val="0"/>
        </a:spcAft>
        <a:defRPr sz="4400">
          <a:solidFill>
            <a:schemeClr val="tx2"/>
          </a:solidFill>
          <a:latin typeface="Times New Roman" panose="02020603050405020304" pitchFamily="18" charset="0"/>
          <a:ea typeface="宋体" pitchFamily="2" charset="-122"/>
        </a:defRPr>
      </a:lvl7pPr>
      <a:lvl8pPr marL="1371600" algn="l" rtl="0" fontAlgn="base">
        <a:spcBef>
          <a:spcPct val="0"/>
        </a:spcBef>
        <a:spcAft>
          <a:spcPct val="0"/>
        </a:spcAft>
        <a:defRPr sz="4400">
          <a:solidFill>
            <a:schemeClr val="tx2"/>
          </a:solidFill>
          <a:latin typeface="Times New Roman" panose="02020603050405020304" pitchFamily="18" charset="0"/>
          <a:ea typeface="宋体" pitchFamily="2" charset="-122"/>
        </a:defRPr>
      </a:lvl8pPr>
      <a:lvl9pPr marL="1828800" algn="l" rtl="0" fontAlgn="base">
        <a:spcBef>
          <a:spcPct val="0"/>
        </a:spcBef>
        <a:spcAft>
          <a:spcPct val="0"/>
        </a:spcAft>
        <a:defRPr sz="4400">
          <a:solidFill>
            <a:schemeClr val="tx2"/>
          </a:solidFill>
          <a:latin typeface="Times New Roman" panose="02020603050405020304" pitchFamily="18" charset="0"/>
          <a:ea typeface="宋体" pitchFamily="2" charset="-122"/>
        </a:defRPr>
      </a:lvl9pPr>
    </p:titleStyle>
    <p:bodyStyle>
      <a:lvl1pPr marL="457200" indent="-457200" algn="l" rtl="0" eaLnBrk="0" fontAlgn="base" hangingPunct="0">
        <a:spcBef>
          <a:spcPct val="20000"/>
        </a:spcBef>
        <a:spcAft>
          <a:spcPct val="0"/>
        </a:spcAft>
        <a:buClr>
          <a:srgbClr val="A50021"/>
        </a:buClr>
        <a:buSzPct val="75000"/>
        <a:buFont typeface="Wingdings" panose="05000000000000000000" pitchFamily="2" charset="2"/>
        <a:buChar char="n"/>
        <a:defRPr sz="3200">
          <a:solidFill>
            <a:schemeClr val="tx1"/>
          </a:solidFill>
          <a:latin typeface="+mn-lt"/>
          <a:ea typeface="+mn-ea"/>
          <a:cs typeface="+mn-cs"/>
        </a:defRPr>
      </a:lvl1pPr>
      <a:lvl2pPr marL="1027430" indent="-455930" algn="l" rtl="0" eaLnBrk="0" fontAlgn="base" hangingPunct="0">
        <a:spcBef>
          <a:spcPct val="20000"/>
        </a:spcBef>
        <a:spcAft>
          <a:spcPct val="0"/>
        </a:spcAft>
        <a:buClr>
          <a:schemeClr val="accent2"/>
        </a:buClr>
        <a:buSzPct val="75000"/>
        <a:buFont typeface="Wingdings" panose="05000000000000000000" pitchFamily="2" charset="2"/>
        <a:buChar char="n"/>
        <a:defRPr sz="2800">
          <a:solidFill>
            <a:schemeClr val="tx1"/>
          </a:solidFill>
          <a:latin typeface="+mn-lt"/>
          <a:ea typeface="+mn-ea"/>
        </a:defRPr>
      </a:lvl2pPr>
      <a:lvl3pPr marL="1370330" indent="-228600" algn="l" rtl="0" eaLnBrk="0" fontAlgn="base" hangingPunct="0">
        <a:spcBef>
          <a:spcPct val="20000"/>
        </a:spcBef>
        <a:spcAft>
          <a:spcPct val="0"/>
        </a:spcAft>
        <a:buClr>
          <a:srgbClr val="666699"/>
        </a:buClr>
        <a:buSzPct val="70000"/>
        <a:buFont typeface="Wingdings" panose="05000000000000000000" pitchFamily="2" charset="2"/>
        <a:buChar char="n"/>
        <a:defRPr sz="2400">
          <a:solidFill>
            <a:schemeClr val="tx1"/>
          </a:solidFill>
          <a:latin typeface="+mn-lt"/>
          <a:ea typeface="+mn-ea"/>
        </a:defRPr>
      </a:lvl3pPr>
      <a:lvl4pPr marL="1713230" indent="-228600" algn="l" rtl="0" eaLnBrk="0" fontAlgn="base" hangingPunct="0">
        <a:spcBef>
          <a:spcPct val="20000"/>
        </a:spcBef>
        <a:spcAft>
          <a:spcPct val="0"/>
        </a:spcAft>
        <a:buSzPct val="60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55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55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55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55000"/>
        <a:buFont typeface="Wingdings" panose="05000000000000000000"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nvGraphicFramePr>
        <p:xfrm>
          <a:off x="96838" y="61913"/>
          <a:ext cx="12023725" cy="1031875"/>
        </p:xfrm>
        <a:graphic>
          <a:graphicData uri="http://schemas.openxmlformats.org/presentationml/2006/ole">
            <mc:AlternateContent xmlns:mc="http://schemas.openxmlformats.org/markup-compatibility/2006">
              <mc:Choice xmlns:v="urn:schemas-microsoft-com:vml" Requires="v">
                <p:oleObj spid="_x0000_s72710" name="Image" r:id="rId12" imgW="8610600" imgH="1308100" progId="Photoshop.Image.6">
                  <p:embed/>
                </p:oleObj>
              </mc:Choice>
              <mc:Fallback>
                <p:oleObj name="Image" r:id="rId12" imgW="8610600" imgH="1308100" progId="Photoshop.Image.6">
                  <p:embed/>
                  <p:pic>
                    <p:nvPicPr>
                      <p:cNvPr id="0" name="Object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6838" y="61913"/>
                        <a:ext cx="12023725"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1" name="Rectangle 3"/>
          <p:cNvSpPr>
            <a:spLocks noChangeArrowheads="1"/>
          </p:cNvSpPr>
          <p:nvPr/>
        </p:nvSpPr>
        <p:spPr bwMode="invGray">
          <a:xfrm>
            <a:off x="84138" y="6453188"/>
            <a:ext cx="11987212" cy="37306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b="1">
                <a:solidFill>
                  <a:schemeClr val="tx1"/>
                </a:solidFill>
                <a:latin typeface="Times New Roman" panose="02020603050405020304" pitchFamily="18" charset="0"/>
                <a:ea typeface="黑体" panose="02010609060101010101" pitchFamily="49" charset="-122"/>
              </a:defRPr>
            </a:lvl1pPr>
            <a:lvl2pPr marL="742950" indent="-285750">
              <a:defRPr kumimoji="1" sz="2400" b="1">
                <a:solidFill>
                  <a:schemeClr val="tx1"/>
                </a:solidFill>
                <a:latin typeface="Times New Roman" panose="02020603050405020304" pitchFamily="18" charset="0"/>
                <a:ea typeface="黑体" panose="02010609060101010101" pitchFamily="49" charset="-122"/>
              </a:defRPr>
            </a:lvl2pPr>
            <a:lvl3pPr marL="1143000" indent="-228600">
              <a:defRPr kumimoji="1" sz="2400" b="1">
                <a:solidFill>
                  <a:schemeClr val="tx1"/>
                </a:solidFill>
                <a:latin typeface="Times New Roman" panose="02020603050405020304" pitchFamily="18" charset="0"/>
                <a:ea typeface="黑体" panose="02010609060101010101" pitchFamily="49" charset="-122"/>
              </a:defRPr>
            </a:lvl3pPr>
            <a:lvl4pPr marL="1600200" indent="-228600">
              <a:defRPr kumimoji="1" sz="2400" b="1">
                <a:solidFill>
                  <a:schemeClr val="tx1"/>
                </a:solidFill>
                <a:latin typeface="Times New Roman" panose="02020603050405020304" pitchFamily="18" charset="0"/>
                <a:ea typeface="黑体" panose="02010609060101010101" pitchFamily="49" charset="-122"/>
              </a:defRPr>
            </a:lvl4pPr>
            <a:lvl5pPr marL="2057400" indent="-22860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pPr algn="ctr">
              <a:defRPr/>
            </a:pPr>
            <a:endParaRPr kumimoji="0" lang="zh-CN" altLang="en-US" sz="2000">
              <a:solidFill>
                <a:srgbClr val="FFFFFF"/>
              </a:solidFill>
              <a:latin typeface="Arial" panose="020B0604020202020204" pitchFamily="34" charset="0"/>
              <a:ea typeface="宋体" pitchFamily="2" charset="-122"/>
            </a:endParaRPr>
          </a:p>
        </p:txBody>
      </p:sp>
      <p:sp>
        <p:nvSpPr>
          <p:cNvPr id="2052" name="Rectangle 4"/>
          <p:cNvSpPr>
            <a:spLocks noChangeArrowheads="1"/>
          </p:cNvSpPr>
          <p:nvPr/>
        </p:nvSpPr>
        <p:spPr bwMode="ltGray">
          <a:xfrm>
            <a:off x="119063" y="1135063"/>
            <a:ext cx="11939587" cy="5265737"/>
          </a:xfrm>
          <a:prstGeom prst="rect">
            <a:avLst/>
          </a:prstGeom>
          <a:noFill/>
          <a:ln w="28575">
            <a:solidFill>
              <a:schemeClr val="bg2"/>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kumimoji="1" sz="2400" b="1">
                <a:solidFill>
                  <a:schemeClr val="tx1"/>
                </a:solidFill>
                <a:latin typeface="Times New Roman" panose="02020603050405020304" pitchFamily="18" charset="0"/>
                <a:ea typeface="黑体" panose="02010609060101010101" pitchFamily="49" charset="-122"/>
              </a:defRPr>
            </a:lvl1pPr>
            <a:lvl2pPr marL="742950" indent="-285750">
              <a:defRPr kumimoji="1" sz="2400" b="1">
                <a:solidFill>
                  <a:schemeClr val="tx1"/>
                </a:solidFill>
                <a:latin typeface="Times New Roman" panose="02020603050405020304" pitchFamily="18" charset="0"/>
                <a:ea typeface="黑体" panose="02010609060101010101" pitchFamily="49" charset="-122"/>
              </a:defRPr>
            </a:lvl2pPr>
            <a:lvl3pPr marL="1143000" indent="-228600">
              <a:defRPr kumimoji="1" sz="2400" b="1">
                <a:solidFill>
                  <a:schemeClr val="tx1"/>
                </a:solidFill>
                <a:latin typeface="Times New Roman" panose="02020603050405020304" pitchFamily="18" charset="0"/>
                <a:ea typeface="黑体" panose="02010609060101010101" pitchFamily="49" charset="-122"/>
              </a:defRPr>
            </a:lvl3pPr>
            <a:lvl4pPr marL="1600200" indent="-228600">
              <a:defRPr kumimoji="1" sz="2400" b="1">
                <a:solidFill>
                  <a:schemeClr val="tx1"/>
                </a:solidFill>
                <a:latin typeface="Times New Roman" panose="02020603050405020304" pitchFamily="18" charset="0"/>
                <a:ea typeface="黑体" panose="02010609060101010101" pitchFamily="49" charset="-122"/>
              </a:defRPr>
            </a:lvl4pPr>
            <a:lvl5pPr marL="2057400" indent="-22860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pPr algn="ctr">
              <a:defRPr/>
            </a:pPr>
            <a:endParaRPr kumimoji="0" lang="zh-CN" altLang="en-US" sz="2000">
              <a:solidFill>
                <a:srgbClr val="FFFFFF"/>
              </a:solidFill>
              <a:latin typeface="Arial" panose="020B0604020202020204" pitchFamily="34" charset="0"/>
              <a:ea typeface="宋体" pitchFamily="2" charset="-122"/>
            </a:endParaRPr>
          </a:p>
        </p:txBody>
      </p:sp>
      <p:sp>
        <p:nvSpPr>
          <p:cNvPr id="1029" name="Rectangle 5"/>
          <p:cNvSpPr>
            <a:spLocks noGrp="1" noChangeArrowheads="1"/>
          </p:cNvSpPr>
          <p:nvPr>
            <p:ph type="body" idx="1"/>
          </p:nvPr>
        </p:nvSpPr>
        <p:spPr bwMode="auto">
          <a:xfrm>
            <a:off x="609600" y="1304925"/>
            <a:ext cx="10972800" cy="494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9574" name="Rectangle 6"/>
          <p:cNvSpPr>
            <a:spLocks noGrp="1" noChangeArrowheads="1"/>
          </p:cNvSpPr>
          <p:nvPr>
            <p:ph type="dt" sz="half" idx="2"/>
          </p:nvPr>
        </p:nvSpPr>
        <p:spPr bwMode="auto">
          <a:xfrm>
            <a:off x="609600" y="6400800"/>
            <a:ext cx="2844800" cy="320675"/>
          </a:xfrm>
          <a:prstGeom prst="rect">
            <a:avLst/>
          </a:prstGeom>
          <a:noFill/>
          <a:ln w="9525">
            <a:noFill/>
            <a:miter lim="800000"/>
          </a:ln>
          <a:effectLst/>
        </p:spPr>
        <p:txBody>
          <a:bodyPr vert="horz" wrap="square" lIns="91440" tIns="45720" rIns="91440" bIns="45720" numCol="1" anchor="t" anchorCtr="0" compatLnSpc="1"/>
          <a:lstStyle>
            <a:lvl1pPr algn="l" eaLnBrk="1" hangingPunct="1">
              <a:spcBef>
                <a:spcPct val="0"/>
              </a:spcBef>
              <a:buFontTx/>
              <a:buNone/>
              <a:defRPr kumimoji="0" sz="1400" b="0">
                <a:solidFill>
                  <a:srgbClr val="002A00"/>
                </a:solidFill>
                <a:latin typeface="+mj-lt"/>
                <a:ea typeface="+mn-ea"/>
              </a:defRPr>
            </a:lvl1pPr>
          </a:lstStyle>
          <a:p>
            <a:pPr>
              <a:defRPr/>
            </a:pPr>
            <a:endParaRPr lang="en-US" altLang="zh-CN"/>
          </a:p>
        </p:txBody>
      </p:sp>
      <p:sp>
        <p:nvSpPr>
          <p:cNvPr id="109575" name="Rectangle 7"/>
          <p:cNvSpPr>
            <a:spLocks noGrp="1" noChangeArrowheads="1"/>
          </p:cNvSpPr>
          <p:nvPr>
            <p:ph type="ftr" sz="quarter" idx="3"/>
          </p:nvPr>
        </p:nvSpPr>
        <p:spPr bwMode="auto">
          <a:xfrm>
            <a:off x="4165600" y="6400800"/>
            <a:ext cx="3860800" cy="320675"/>
          </a:xfrm>
          <a:prstGeom prst="rect">
            <a:avLst/>
          </a:prstGeom>
          <a:noFill/>
          <a:ln w="9525">
            <a:noFill/>
            <a:miter lim="800000"/>
          </a:ln>
          <a:effectLst/>
        </p:spPr>
        <p:txBody>
          <a:bodyPr vert="horz" wrap="square" lIns="91440" tIns="45720" rIns="91440" bIns="45720" numCol="1" anchor="t" anchorCtr="0" compatLnSpc="1"/>
          <a:lstStyle>
            <a:lvl1pPr algn="ctr" eaLnBrk="1" hangingPunct="1">
              <a:spcBef>
                <a:spcPct val="0"/>
              </a:spcBef>
              <a:buFontTx/>
              <a:buNone/>
              <a:defRPr kumimoji="0" sz="1400" b="0">
                <a:solidFill>
                  <a:srgbClr val="002A00"/>
                </a:solidFill>
                <a:latin typeface="+mj-lt"/>
                <a:ea typeface="+mn-ea"/>
              </a:defRPr>
            </a:lvl1pPr>
          </a:lstStyle>
          <a:p>
            <a:pPr>
              <a:defRPr/>
            </a:pPr>
            <a:endParaRPr lang="en-US" altLang="zh-CN"/>
          </a:p>
        </p:txBody>
      </p:sp>
      <p:sp>
        <p:nvSpPr>
          <p:cNvPr id="109576" name="Rectangle 8"/>
          <p:cNvSpPr>
            <a:spLocks noGrp="1" noChangeArrowheads="1"/>
          </p:cNvSpPr>
          <p:nvPr>
            <p:ph type="sldNum" sz="quarter" idx="4"/>
          </p:nvPr>
        </p:nvSpPr>
        <p:spPr bwMode="auto">
          <a:xfrm>
            <a:off x="8737600" y="6524625"/>
            <a:ext cx="2844800" cy="152400"/>
          </a:xfrm>
          <a:prstGeom prst="rect">
            <a:avLst/>
          </a:prstGeom>
          <a:noFill/>
          <a:ln w="9525">
            <a:noFill/>
            <a:miter lim="800000"/>
          </a:ln>
          <a:effectLst/>
        </p:spPr>
        <p:txBody>
          <a:bodyPr vert="horz" wrap="square" lIns="91440" tIns="45720" rIns="91440" bIns="45720" numCol="1" anchor="t" anchorCtr="0" compatLnSpc="1"/>
          <a:lstStyle>
            <a:lvl1pPr algn="r" eaLnBrk="1" hangingPunct="1">
              <a:spcBef>
                <a:spcPct val="0"/>
              </a:spcBef>
              <a:buFontTx/>
              <a:buNone/>
              <a:defRPr kumimoji="0" sz="1000" b="1">
                <a:solidFill>
                  <a:srgbClr val="FFFFFF"/>
                </a:solidFill>
                <a:latin typeface="+mn-lt"/>
                <a:ea typeface="+mn-ea"/>
              </a:defRPr>
            </a:lvl1pPr>
          </a:lstStyle>
          <a:p>
            <a:pPr>
              <a:defRPr/>
            </a:pPr>
            <a:r>
              <a:rPr lang="en-US" altLang="zh-CN"/>
              <a:t>www.themegallery.com</a:t>
            </a:r>
            <a:endParaRPr lang="en-US" altLang="zh-CN"/>
          </a:p>
        </p:txBody>
      </p:sp>
      <p:sp>
        <p:nvSpPr>
          <p:cNvPr id="1033" name="Rectangle 9"/>
          <p:cNvSpPr>
            <a:spLocks noGrp="1" noChangeArrowheads="1"/>
          </p:cNvSpPr>
          <p:nvPr>
            <p:ph type="title"/>
          </p:nvPr>
        </p:nvSpPr>
        <p:spPr bwMode="white">
          <a:xfrm>
            <a:off x="609600" y="319088"/>
            <a:ext cx="108712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grpSp>
        <p:nvGrpSpPr>
          <p:cNvPr id="1034" name="Group 12"/>
          <p:cNvGrpSpPr/>
          <p:nvPr/>
        </p:nvGrpSpPr>
        <p:grpSpPr bwMode="auto">
          <a:xfrm>
            <a:off x="-7938" y="0"/>
            <a:ext cx="12206288" cy="6859588"/>
            <a:chOff x="0" y="0"/>
            <a:chExt cx="5764" cy="4321"/>
          </a:xfrm>
        </p:grpSpPr>
        <p:sp>
          <p:nvSpPr>
            <p:cNvPr id="2059" name="AutoShape 13"/>
            <p:cNvSpPr>
              <a:spLocks noChangeArrowheads="1"/>
            </p:cNvSpPr>
            <p:nvPr/>
          </p:nvSpPr>
          <p:spPr bwMode="white">
            <a:xfrm>
              <a:off x="27" y="24"/>
              <a:ext cx="5712" cy="4274"/>
            </a:xfrm>
            <a:prstGeom prst="roundRect">
              <a:avLst>
                <a:gd name="adj" fmla="val 6227"/>
              </a:avLst>
            </a:prstGeom>
            <a:noFill/>
            <a:ln w="7620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lvl1pPr>
                <a:defRPr kumimoji="1" sz="2400" b="1">
                  <a:solidFill>
                    <a:schemeClr val="tx1"/>
                  </a:solidFill>
                  <a:latin typeface="Times New Roman" panose="02020603050405020304" pitchFamily="18" charset="0"/>
                  <a:ea typeface="黑体" panose="02010609060101010101" pitchFamily="49" charset="-122"/>
                </a:defRPr>
              </a:lvl1pPr>
              <a:lvl2pPr marL="742950" indent="-285750">
                <a:defRPr kumimoji="1" sz="2400" b="1">
                  <a:solidFill>
                    <a:schemeClr val="tx1"/>
                  </a:solidFill>
                  <a:latin typeface="Times New Roman" panose="02020603050405020304" pitchFamily="18" charset="0"/>
                  <a:ea typeface="黑体" panose="02010609060101010101" pitchFamily="49" charset="-122"/>
                </a:defRPr>
              </a:lvl2pPr>
              <a:lvl3pPr marL="1143000" indent="-228600">
                <a:defRPr kumimoji="1" sz="2400" b="1">
                  <a:solidFill>
                    <a:schemeClr val="tx1"/>
                  </a:solidFill>
                  <a:latin typeface="Times New Roman" panose="02020603050405020304" pitchFamily="18" charset="0"/>
                  <a:ea typeface="黑体" panose="02010609060101010101" pitchFamily="49" charset="-122"/>
                </a:defRPr>
              </a:lvl3pPr>
              <a:lvl4pPr marL="1600200" indent="-228600">
                <a:defRPr kumimoji="1" sz="2400" b="1">
                  <a:solidFill>
                    <a:schemeClr val="tx1"/>
                  </a:solidFill>
                  <a:latin typeface="Times New Roman" panose="02020603050405020304" pitchFamily="18" charset="0"/>
                  <a:ea typeface="黑体" panose="02010609060101010101" pitchFamily="49" charset="-122"/>
                </a:defRPr>
              </a:lvl4pPr>
              <a:lvl5pPr marL="2057400" indent="-22860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pPr algn="ctr">
                <a:defRPr/>
              </a:pPr>
              <a:endParaRPr kumimoji="0" lang="zh-CN" altLang="en-US" sz="2000">
                <a:solidFill>
                  <a:srgbClr val="FFFFFF"/>
                </a:solidFill>
                <a:latin typeface="Arial" panose="020B0604020202020204" pitchFamily="34" charset="0"/>
                <a:ea typeface="宋体" pitchFamily="2" charset="-122"/>
              </a:endParaRPr>
            </a:p>
          </p:txBody>
        </p:sp>
        <p:sp>
          <p:nvSpPr>
            <p:cNvPr id="1036" name="Freeform 14"/>
            <p:cNvSpPr/>
            <p:nvPr/>
          </p:nvSpPr>
          <p:spPr bwMode="white">
            <a:xfrm>
              <a:off x="0" y="0"/>
              <a:ext cx="288" cy="282"/>
            </a:xfrm>
            <a:custGeom>
              <a:avLst/>
              <a:gdLst>
                <a:gd name="T0" fmla="*/ 2 w 288"/>
                <a:gd name="T1" fmla="*/ 282 h 282"/>
                <a:gd name="T2" fmla="*/ 82 w 288"/>
                <a:gd name="T3" fmla="*/ 144 h 282"/>
                <a:gd name="T4" fmla="*/ 165 w 288"/>
                <a:gd name="T5" fmla="*/ 36 h 282"/>
                <a:gd name="T6" fmla="*/ 288 w 288"/>
                <a:gd name="T7" fmla="*/ 0 h 282"/>
                <a:gd name="T8" fmla="*/ 0 w 288"/>
                <a:gd name="T9" fmla="*/ 0 h 2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8" h="282">
                  <a:moveTo>
                    <a:pt x="2" y="282"/>
                  </a:moveTo>
                  <a:lnTo>
                    <a:pt x="82" y="144"/>
                  </a:lnTo>
                  <a:lnTo>
                    <a:pt x="165" y="36"/>
                  </a:lnTo>
                  <a:lnTo>
                    <a:pt x="288" y="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37" name="Freeform 15"/>
            <p:cNvSpPr/>
            <p:nvPr/>
          </p:nvSpPr>
          <p:spPr bwMode="white">
            <a:xfrm>
              <a:off x="5" y="3985"/>
              <a:ext cx="244" cy="336"/>
            </a:xfrm>
            <a:custGeom>
              <a:avLst/>
              <a:gdLst>
                <a:gd name="T0" fmla="*/ 270 w 243"/>
                <a:gd name="T1" fmla="*/ 335 h 336"/>
                <a:gd name="T2" fmla="*/ 149 w 243"/>
                <a:gd name="T3" fmla="*/ 239 h 336"/>
                <a:gd name="T4" fmla="*/ 30 w 243"/>
                <a:gd name="T5" fmla="*/ 144 h 336"/>
                <a:gd name="T6" fmla="*/ 0 w 243"/>
                <a:gd name="T7" fmla="*/ 0 h 336"/>
                <a:gd name="T8" fmla="*/ 1 w 243"/>
                <a:gd name="T9" fmla="*/ 336 h 3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3" h="336">
                  <a:moveTo>
                    <a:pt x="243" y="335"/>
                  </a:moveTo>
                  <a:lnTo>
                    <a:pt x="122" y="239"/>
                  </a:lnTo>
                  <a:lnTo>
                    <a:pt x="30" y="144"/>
                  </a:lnTo>
                  <a:lnTo>
                    <a:pt x="0" y="0"/>
                  </a:lnTo>
                  <a:lnTo>
                    <a:pt x="1" y="33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38" name="Freeform 16"/>
            <p:cNvSpPr/>
            <p:nvPr/>
          </p:nvSpPr>
          <p:spPr bwMode="white">
            <a:xfrm>
              <a:off x="5511" y="4029"/>
              <a:ext cx="253" cy="290"/>
            </a:xfrm>
            <a:custGeom>
              <a:avLst/>
              <a:gdLst>
                <a:gd name="T0" fmla="*/ 2383 w 232"/>
                <a:gd name="T1" fmla="*/ 0 h 290"/>
                <a:gd name="T2" fmla="*/ 1702 w 232"/>
                <a:gd name="T3" fmla="*/ 144 h 290"/>
                <a:gd name="T4" fmla="*/ 1028 w 232"/>
                <a:gd name="T5" fmla="*/ 253 h 290"/>
                <a:gd name="T6" fmla="*/ 0 w 232"/>
                <a:gd name="T7" fmla="*/ 290 h 290"/>
                <a:gd name="T8" fmla="*/ 2407 w 232"/>
                <a:gd name="T9" fmla="*/ 287 h 2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 h="290">
                  <a:moveTo>
                    <a:pt x="229" y="0"/>
                  </a:moveTo>
                  <a:lnTo>
                    <a:pt x="164" y="144"/>
                  </a:lnTo>
                  <a:lnTo>
                    <a:pt x="98" y="253"/>
                  </a:lnTo>
                  <a:lnTo>
                    <a:pt x="0" y="290"/>
                  </a:lnTo>
                  <a:lnTo>
                    <a:pt x="232" y="287"/>
                  </a:lnTo>
                </a:path>
              </a:pathLst>
            </a:custGeom>
            <a:solidFill>
              <a:schemeClr val="bg1"/>
            </a:solidFill>
            <a:ln w="9525">
              <a:solidFill>
                <a:schemeClr val="bg1"/>
              </a:solidFill>
              <a:round/>
            </a:ln>
          </p:spPr>
          <p:txBody>
            <a:bodyPr/>
            <a:lstStyle/>
            <a:p>
              <a:endParaRPr lang="zh-CN" altLang="en-US"/>
            </a:p>
          </p:txBody>
        </p:sp>
        <p:sp>
          <p:nvSpPr>
            <p:cNvPr id="1039" name="Freeform 17"/>
            <p:cNvSpPr/>
            <p:nvPr/>
          </p:nvSpPr>
          <p:spPr bwMode="white">
            <a:xfrm>
              <a:off x="5472" y="0"/>
              <a:ext cx="288" cy="288"/>
            </a:xfrm>
            <a:custGeom>
              <a:avLst/>
              <a:gdLst>
                <a:gd name="T0" fmla="*/ 0 w 288"/>
                <a:gd name="T1" fmla="*/ 0 h 288"/>
                <a:gd name="T2" fmla="*/ 144 w 288"/>
                <a:gd name="T3" fmla="*/ 82 h 288"/>
                <a:gd name="T4" fmla="*/ 252 w 288"/>
                <a:gd name="T5" fmla="*/ 165 h 288"/>
                <a:gd name="T6" fmla="*/ 288 w 288"/>
                <a:gd name="T7" fmla="*/ 288 h 288"/>
                <a:gd name="T8" fmla="*/ 288 w 288"/>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8" h="288">
                  <a:moveTo>
                    <a:pt x="0" y="0"/>
                  </a:moveTo>
                  <a:lnTo>
                    <a:pt x="144" y="82"/>
                  </a:lnTo>
                  <a:lnTo>
                    <a:pt x="252" y="165"/>
                  </a:lnTo>
                  <a:lnTo>
                    <a:pt x="288" y="288"/>
                  </a:lnTo>
                  <a:lnTo>
                    <a:pt x="288"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Tree>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txStyles>
    <p:titleStyle>
      <a:lvl1pPr algn="l" rtl="0" eaLnBrk="0" fontAlgn="base" hangingPunct="0">
        <a:spcBef>
          <a:spcPct val="0"/>
        </a:spcBef>
        <a:spcAft>
          <a:spcPct val="0"/>
        </a:spcAft>
        <a:defRPr sz="3600" b="1">
          <a:solidFill>
            <a:schemeClr val="bg1"/>
          </a:solidFill>
          <a:latin typeface="+mj-lt"/>
          <a:ea typeface="+mj-ea"/>
          <a:cs typeface="+mj-cs"/>
        </a:defRPr>
      </a:lvl1pPr>
      <a:lvl2pPr algn="l"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2pPr>
      <a:lvl3pPr algn="l"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3pPr>
      <a:lvl4pPr algn="l"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4pPr>
      <a:lvl5pPr algn="l"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5pPr>
      <a:lvl6pPr marL="457200" algn="l" rtl="0" fontAlgn="base">
        <a:spcBef>
          <a:spcPct val="0"/>
        </a:spcBef>
        <a:spcAft>
          <a:spcPct val="0"/>
        </a:spcAft>
        <a:defRPr sz="3600" b="1">
          <a:solidFill>
            <a:schemeClr val="bg1"/>
          </a:solidFill>
          <a:latin typeface="Arial" panose="020B0604020202020204" pitchFamily="34" charset="0"/>
          <a:ea typeface="宋体" pitchFamily="2" charset="-122"/>
        </a:defRPr>
      </a:lvl6pPr>
      <a:lvl7pPr marL="914400" algn="l" rtl="0" fontAlgn="base">
        <a:spcBef>
          <a:spcPct val="0"/>
        </a:spcBef>
        <a:spcAft>
          <a:spcPct val="0"/>
        </a:spcAft>
        <a:defRPr sz="3600" b="1">
          <a:solidFill>
            <a:schemeClr val="bg1"/>
          </a:solidFill>
          <a:latin typeface="Arial" panose="020B0604020202020204" pitchFamily="34" charset="0"/>
          <a:ea typeface="宋体" pitchFamily="2" charset="-122"/>
        </a:defRPr>
      </a:lvl7pPr>
      <a:lvl8pPr marL="1371600" algn="l" rtl="0" fontAlgn="base">
        <a:spcBef>
          <a:spcPct val="0"/>
        </a:spcBef>
        <a:spcAft>
          <a:spcPct val="0"/>
        </a:spcAft>
        <a:defRPr sz="3600" b="1">
          <a:solidFill>
            <a:schemeClr val="bg1"/>
          </a:solidFill>
          <a:latin typeface="Arial" panose="020B0604020202020204" pitchFamily="34" charset="0"/>
          <a:ea typeface="宋体" pitchFamily="2" charset="-122"/>
        </a:defRPr>
      </a:lvl8pPr>
      <a:lvl9pPr marL="1828800" algn="l" rtl="0" fontAlgn="base">
        <a:spcBef>
          <a:spcPct val="0"/>
        </a:spcBef>
        <a:spcAft>
          <a:spcPct val="0"/>
        </a:spcAft>
        <a:defRPr sz="3600" b="1">
          <a:solidFill>
            <a:schemeClr val="bg1"/>
          </a:solidFill>
          <a:latin typeface="Arial" panose="020B0604020202020204" pitchFamily="34" charset="0"/>
          <a:ea typeface="宋体" pitchFamily="2" charset="-122"/>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j-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ea typeface="+mn-ea"/>
        </a:defRPr>
      </a:lvl3pPr>
      <a:lvl4pPr marL="1600200" indent="-228600" algn="l" rtl="0" eaLnBrk="0" fontAlgn="base" hangingPunct="0">
        <a:spcBef>
          <a:spcPct val="20000"/>
        </a:spcBef>
        <a:spcAft>
          <a:spcPct val="0"/>
        </a:spcAft>
        <a:buChar char="–"/>
        <a:defRPr sz="2000">
          <a:solidFill>
            <a:schemeClr val="tx1"/>
          </a:solidFill>
          <a:latin typeface="+mj-lt"/>
          <a:ea typeface="+mn-ea"/>
        </a:defRPr>
      </a:lvl4pPr>
      <a:lvl5pPr marL="2057400" indent="-228600" algn="l" rtl="0" eaLnBrk="0" fontAlgn="base" hangingPunct="0">
        <a:spcBef>
          <a:spcPct val="20000"/>
        </a:spcBef>
        <a:spcAft>
          <a:spcPct val="0"/>
        </a:spcAft>
        <a:buChar char="»"/>
        <a:defRPr sz="2000">
          <a:solidFill>
            <a:schemeClr val="tx1"/>
          </a:solidFill>
          <a:latin typeface="+mj-lt"/>
          <a:ea typeface="+mn-ea"/>
        </a:defRPr>
      </a:lvl5pPr>
      <a:lvl6pPr marL="2514600" indent="-228600" algn="l" rtl="0" fontAlgn="base">
        <a:spcBef>
          <a:spcPct val="20000"/>
        </a:spcBef>
        <a:spcAft>
          <a:spcPct val="0"/>
        </a:spcAft>
        <a:buChar char="»"/>
        <a:defRPr sz="2000">
          <a:solidFill>
            <a:schemeClr val="tx1"/>
          </a:solidFill>
          <a:latin typeface="+mj-lt"/>
          <a:ea typeface="+mn-ea"/>
        </a:defRPr>
      </a:lvl6pPr>
      <a:lvl7pPr marL="2971800" indent="-228600" algn="l" rtl="0" fontAlgn="base">
        <a:spcBef>
          <a:spcPct val="20000"/>
        </a:spcBef>
        <a:spcAft>
          <a:spcPct val="0"/>
        </a:spcAft>
        <a:buChar char="»"/>
        <a:defRPr sz="2000">
          <a:solidFill>
            <a:schemeClr val="tx1"/>
          </a:solidFill>
          <a:latin typeface="+mj-lt"/>
          <a:ea typeface="+mn-ea"/>
        </a:defRPr>
      </a:lvl7pPr>
      <a:lvl8pPr marL="3429000" indent="-228600" algn="l" rtl="0" fontAlgn="base">
        <a:spcBef>
          <a:spcPct val="20000"/>
        </a:spcBef>
        <a:spcAft>
          <a:spcPct val="0"/>
        </a:spcAft>
        <a:buChar char="»"/>
        <a:defRPr sz="2000">
          <a:solidFill>
            <a:schemeClr val="tx1"/>
          </a:solidFill>
          <a:latin typeface="+mj-lt"/>
          <a:ea typeface="+mn-ea"/>
        </a:defRPr>
      </a:lvl8pPr>
      <a:lvl9pPr marL="3886200" indent="-228600" algn="l" rtl="0" fontAlgn="base">
        <a:spcBef>
          <a:spcPct val="20000"/>
        </a:spcBef>
        <a:spcAft>
          <a:spcPct val="0"/>
        </a:spcAft>
        <a:buChar char="»"/>
        <a:defRPr sz="20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1266" name="Object 2"/>
          <p:cNvGraphicFramePr>
            <a:graphicFrameLocks noChangeAspect="1"/>
          </p:cNvGraphicFramePr>
          <p:nvPr/>
        </p:nvGraphicFramePr>
        <p:xfrm>
          <a:off x="96838" y="61913"/>
          <a:ext cx="12023725" cy="1031875"/>
        </p:xfrm>
        <a:graphic>
          <a:graphicData uri="http://schemas.openxmlformats.org/presentationml/2006/ole">
            <mc:AlternateContent xmlns:mc="http://schemas.openxmlformats.org/markup-compatibility/2006">
              <mc:Choice xmlns:v="urn:schemas-microsoft-com:vml" Requires="v">
                <p:oleObj spid="_x0000_s73734" name="Image" r:id="rId12" imgW="8610600" imgH="1308100" progId="Photoshop.Image.6">
                  <p:embed/>
                </p:oleObj>
              </mc:Choice>
              <mc:Fallback>
                <p:oleObj name="Image" r:id="rId12" imgW="8610600" imgH="1308100" progId="Photoshop.Image.6">
                  <p:embed/>
                  <p:pic>
                    <p:nvPicPr>
                      <p:cNvPr id="0" name="Object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6838" y="61913"/>
                        <a:ext cx="12023725"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1" name="Rectangle 3"/>
          <p:cNvSpPr>
            <a:spLocks noChangeArrowheads="1"/>
          </p:cNvSpPr>
          <p:nvPr/>
        </p:nvSpPr>
        <p:spPr bwMode="invGray">
          <a:xfrm>
            <a:off x="84138" y="6453188"/>
            <a:ext cx="11987212" cy="37306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b="1">
                <a:solidFill>
                  <a:schemeClr val="tx1"/>
                </a:solidFill>
                <a:latin typeface="Times New Roman" panose="02020603050405020304" pitchFamily="18" charset="0"/>
                <a:ea typeface="黑体" panose="02010609060101010101" pitchFamily="49" charset="-122"/>
              </a:defRPr>
            </a:lvl1pPr>
            <a:lvl2pPr marL="742950" indent="-285750">
              <a:defRPr kumimoji="1" sz="2400" b="1">
                <a:solidFill>
                  <a:schemeClr val="tx1"/>
                </a:solidFill>
                <a:latin typeface="Times New Roman" panose="02020603050405020304" pitchFamily="18" charset="0"/>
                <a:ea typeface="黑体" panose="02010609060101010101" pitchFamily="49" charset="-122"/>
              </a:defRPr>
            </a:lvl2pPr>
            <a:lvl3pPr marL="1143000" indent="-228600">
              <a:defRPr kumimoji="1" sz="2400" b="1">
                <a:solidFill>
                  <a:schemeClr val="tx1"/>
                </a:solidFill>
                <a:latin typeface="Times New Roman" panose="02020603050405020304" pitchFamily="18" charset="0"/>
                <a:ea typeface="黑体" panose="02010609060101010101" pitchFamily="49" charset="-122"/>
              </a:defRPr>
            </a:lvl3pPr>
            <a:lvl4pPr marL="1600200" indent="-228600">
              <a:defRPr kumimoji="1" sz="2400" b="1">
                <a:solidFill>
                  <a:schemeClr val="tx1"/>
                </a:solidFill>
                <a:latin typeface="Times New Roman" panose="02020603050405020304" pitchFamily="18" charset="0"/>
                <a:ea typeface="黑体" panose="02010609060101010101" pitchFamily="49" charset="-122"/>
              </a:defRPr>
            </a:lvl4pPr>
            <a:lvl5pPr marL="2057400" indent="-22860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pPr algn="ctr">
              <a:defRPr/>
            </a:pPr>
            <a:endParaRPr kumimoji="0" lang="zh-CN" altLang="en-US" sz="2000">
              <a:solidFill>
                <a:srgbClr val="FFFFFF"/>
              </a:solidFill>
              <a:latin typeface="Arial" panose="020B0604020202020204" pitchFamily="34" charset="0"/>
              <a:ea typeface="宋体" pitchFamily="2" charset="-122"/>
            </a:endParaRPr>
          </a:p>
        </p:txBody>
      </p:sp>
      <p:sp>
        <p:nvSpPr>
          <p:cNvPr id="2052" name="Rectangle 4"/>
          <p:cNvSpPr>
            <a:spLocks noChangeArrowheads="1"/>
          </p:cNvSpPr>
          <p:nvPr/>
        </p:nvSpPr>
        <p:spPr bwMode="ltGray">
          <a:xfrm>
            <a:off x="119063" y="1135063"/>
            <a:ext cx="11939587" cy="5265737"/>
          </a:xfrm>
          <a:prstGeom prst="rect">
            <a:avLst/>
          </a:prstGeom>
          <a:noFill/>
          <a:ln w="28575">
            <a:solidFill>
              <a:schemeClr val="bg2"/>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kumimoji="1" sz="2400" b="1">
                <a:solidFill>
                  <a:schemeClr val="tx1"/>
                </a:solidFill>
                <a:latin typeface="Times New Roman" panose="02020603050405020304" pitchFamily="18" charset="0"/>
                <a:ea typeface="黑体" panose="02010609060101010101" pitchFamily="49" charset="-122"/>
              </a:defRPr>
            </a:lvl1pPr>
            <a:lvl2pPr marL="742950" indent="-285750">
              <a:defRPr kumimoji="1" sz="2400" b="1">
                <a:solidFill>
                  <a:schemeClr val="tx1"/>
                </a:solidFill>
                <a:latin typeface="Times New Roman" panose="02020603050405020304" pitchFamily="18" charset="0"/>
                <a:ea typeface="黑体" panose="02010609060101010101" pitchFamily="49" charset="-122"/>
              </a:defRPr>
            </a:lvl2pPr>
            <a:lvl3pPr marL="1143000" indent="-228600">
              <a:defRPr kumimoji="1" sz="2400" b="1">
                <a:solidFill>
                  <a:schemeClr val="tx1"/>
                </a:solidFill>
                <a:latin typeface="Times New Roman" panose="02020603050405020304" pitchFamily="18" charset="0"/>
                <a:ea typeface="黑体" panose="02010609060101010101" pitchFamily="49" charset="-122"/>
              </a:defRPr>
            </a:lvl3pPr>
            <a:lvl4pPr marL="1600200" indent="-228600">
              <a:defRPr kumimoji="1" sz="2400" b="1">
                <a:solidFill>
                  <a:schemeClr val="tx1"/>
                </a:solidFill>
                <a:latin typeface="Times New Roman" panose="02020603050405020304" pitchFamily="18" charset="0"/>
                <a:ea typeface="黑体" panose="02010609060101010101" pitchFamily="49" charset="-122"/>
              </a:defRPr>
            </a:lvl4pPr>
            <a:lvl5pPr marL="2057400" indent="-22860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pPr algn="ctr">
              <a:defRPr/>
            </a:pPr>
            <a:endParaRPr kumimoji="0" lang="zh-CN" altLang="en-US" sz="2000">
              <a:solidFill>
                <a:srgbClr val="FFFFFF"/>
              </a:solidFill>
              <a:latin typeface="Arial" panose="020B0604020202020204" pitchFamily="34" charset="0"/>
              <a:ea typeface="宋体" pitchFamily="2" charset="-122"/>
            </a:endParaRPr>
          </a:p>
        </p:txBody>
      </p:sp>
      <p:sp>
        <p:nvSpPr>
          <p:cNvPr id="11269" name="Rectangle 5"/>
          <p:cNvSpPr>
            <a:spLocks noGrp="1" noChangeArrowheads="1"/>
          </p:cNvSpPr>
          <p:nvPr>
            <p:ph type="body" idx="1"/>
          </p:nvPr>
        </p:nvSpPr>
        <p:spPr bwMode="auto">
          <a:xfrm>
            <a:off x="609600" y="1304925"/>
            <a:ext cx="10972800" cy="494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9574" name="Rectangle 6"/>
          <p:cNvSpPr>
            <a:spLocks noGrp="1" noChangeArrowheads="1"/>
          </p:cNvSpPr>
          <p:nvPr>
            <p:ph type="dt" sz="half" idx="2"/>
          </p:nvPr>
        </p:nvSpPr>
        <p:spPr bwMode="auto">
          <a:xfrm>
            <a:off x="609600" y="6400800"/>
            <a:ext cx="2844800" cy="320675"/>
          </a:xfrm>
          <a:prstGeom prst="rect">
            <a:avLst/>
          </a:prstGeom>
          <a:noFill/>
          <a:ln w="9525">
            <a:noFill/>
            <a:miter lim="800000"/>
          </a:ln>
          <a:effectLst/>
        </p:spPr>
        <p:txBody>
          <a:bodyPr vert="horz" wrap="square" lIns="91440" tIns="45720" rIns="91440" bIns="45720" numCol="1" anchor="t" anchorCtr="0" compatLnSpc="1"/>
          <a:lstStyle>
            <a:lvl1pPr algn="l" eaLnBrk="1" hangingPunct="1">
              <a:spcBef>
                <a:spcPct val="0"/>
              </a:spcBef>
              <a:buFontTx/>
              <a:buNone/>
              <a:defRPr kumimoji="0" sz="1400" b="0">
                <a:solidFill>
                  <a:srgbClr val="002A00"/>
                </a:solidFill>
                <a:latin typeface="+mj-lt"/>
                <a:ea typeface="+mn-ea"/>
              </a:defRPr>
            </a:lvl1pPr>
          </a:lstStyle>
          <a:p>
            <a:pPr>
              <a:defRPr/>
            </a:pPr>
            <a:endParaRPr lang="en-US" altLang="zh-CN"/>
          </a:p>
        </p:txBody>
      </p:sp>
      <p:sp>
        <p:nvSpPr>
          <p:cNvPr id="109575" name="Rectangle 7"/>
          <p:cNvSpPr>
            <a:spLocks noGrp="1" noChangeArrowheads="1"/>
          </p:cNvSpPr>
          <p:nvPr>
            <p:ph type="ftr" sz="quarter" idx="3"/>
          </p:nvPr>
        </p:nvSpPr>
        <p:spPr bwMode="auto">
          <a:xfrm>
            <a:off x="4165600" y="6400800"/>
            <a:ext cx="3860800" cy="320675"/>
          </a:xfrm>
          <a:prstGeom prst="rect">
            <a:avLst/>
          </a:prstGeom>
          <a:noFill/>
          <a:ln w="9525">
            <a:noFill/>
            <a:miter lim="800000"/>
          </a:ln>
          <a:effectLst/>
        </p:spPr>
        <p:txBody>
          <a:bodyPr vert="horz" wrap="square" lIns="91440" tIns="45720" rIns="91440" bIns="45720" numCol="1" anchor="t" anchorCtr="0" compatLnSpc="1"/>
          <a:lstStyle>
            <a:lvl1pPr algn="ctr" eaLnBrk="1" hangingPunct="1">
              <a:spcBef>
                <a:spcPct val="0"/>
              </a:spcBef>
              <a:buFontTx/>
              <a:buNone/>
              <a:defRPr kumimoji="0" sz="1400" b="0">
                <a:solidFill>
                  <a:srgbClr val="002A00"/>
                </a:solidFill>
                <a:latin typeface="+mj-lt"/>
                <a:ea typeface="+mn-ea"/>
              </a:defRPr>
            </a:lvl1pPr>
          </a:lstStyle>
          <a:p>
            <a:pPr>
              <a:defRPr/>
            </a:pPr>
            <a:endParaRPr lang="en-US" altLang="zh-CN"/>
          </a:p>
        </p:txBody>
      </p:sp>
      <p:sp>
        <p:nvSpPr>
          <p:cNvPr id="109576" name="Rectangle 8"/>
          <p:cNvSpPr>
            <a:spLocks noGrp="1" noChangeArrowheads="1"/>
          </p:cNvSpPr>
          <p:nvPr>
            <p:ph type="sldNum" sz="quarter" idx="4"/>
          </p:nvPr>
        </p:nvSpPr>
        <p:spPr bwMode="auto">
          <a:xfrm>
            <a:off x="8737600" y="6524625"/>
            <a:ext cx="2844800" cy="152400"/>
          </a:xfrm>
          <a:prstGeom prst="rect">
            <a:avLst/>
          </a:prstGeom>
          <a:noFill/>
          <a:ln w="9525">
            <a:noFill/>
            <a:miter lim="800000"/>
          </a:ln>
          <a:effectLst/>
        </p:spPr>
        <p:txBody>
          <a:bodyPr vert="horz" wrap="square" lIns="91440" tIns="45720" rIns="91440" bIns="45720" numCol="1" anchor="t" anchorCtr="0" compatLnSpc="1"/>
          <a:lstStyle>
            <a:lvl1pPr algn="r" eaLnBrk="1" hangingPunct="1">
              <a:spcBef>
                <a:spcPct val="0"/>
              </a:spcBef>
              <a:buFontTx/>
              <a:buNone/>
              <a:defRPr kumimoji="0" sz="1000" b="1">
                <a:solidFill>
                  <a:srgbClr val="FFFFFF"/>
                </a:solidFill>
                <a:latin typeface="+mn-lt"/>
                <a:ea typeface="+mn-ea"/>
              </a:defRPr>
            </a:lvl1pPr>
          </a:lstStyle>
          <a:p>
            <a:pPr>
              <a:defRPr/>
            </a:pPr>
            <a:r>
              <a:rPr lang="en-US" altLang="zh-CN"/>
              <a:t>www.themegallery.com</a:t>
            </a:r>
            <a:endParaRPr lang="en-US" altLang="zh-CN"/>
          </a:p>
        </p:txBody>
      </p:sp>
      <p:sp>
        <p:nvSpPr>
          <p:cNvPr id="11273" name="Rectangle 9"/>
          <p:cNvSpPr>
            <a:spLocks noGrp="1" noChangeArrowheads="1"/>
          </p:cNvSpPr>
          <p:nvPr>
            <p:ph type="title"/>
          </p:nvPr>
        </p:nvSpPr>
        <p:spPr bwMode="white">
          <a:xfrm>
            <a:off x="609600" y="319088"/>
            <a:ext cx="108712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grpSp>
        <p:nvGrpSpPr>
          <p:cNvPr id="11274" name="Group 12"/>
          <p:cNvGrpSpPr/>
          <p:nvPr/>
        </p:nvGrpSpPr>
        <p:grpSpPr bwMode="auto">
          <a:xfrm>
            <a:off x="-7938" y="0"/>
            <a:ext cx="12206288" cy="6859588"/>
            <a:chOff x="0" y="0"/>
            <a:chExt cx="5764" cy="4321"/>
          </a:xfrm>
        </p:grpSpPr>
        <p:sp>
          <p:nvSpPr>
            <p:cNvPr id="2059" name="AutoShape 13"/>
            <p:cNvSpPr>
              <a:spLocks noChangeArrowheads="1"/>
            </p:cNvSpPr>
            <p:nvPr/>
          </p:nvSpPr>
          <p:spPr bwMode="white">
            <a:xfrm>
              <a:off x="27" y="24"/>
              <a:ext cx="5712" cy="4274"/>
            </a:xfrm>
            <a:prstGeom prst="roundRect">
              <a:avLst>
                <a:gd name="adj" fmla="val 6227"/>
              </a:avLst>
            </a:prstGeom>
            <a:noFill/>
            <a:ln w="7620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lvl1pPr>
                <a:defRPr kumimoji="1" sz="2400" b="1">
                  <a:solidFill>
                    <a:schemeClr val="tx1"/>
                  </a:solidFill>
                  <a:latin typeface="Times New Roman" panose="02020603050405020304" pitchFamily="18" charset="0"/>
                  <a:ea typeface="黑体" panose="02010609060101010101" pitchFamily="49" charset="-122"/>
                </a:defRPr>
              </a:lvl1pPr>
              <a:lvl2pPr marL="742950" indent="-285750">
                <a:defRPr kumimoji="1" sz="2400" b="1">
                  <a:solidFill>
                    <a:schemeClr val="tx1"/>
                  </a:solidFill>
                  <a:latin typeface="Times New Roman" panose="02020603050405020304" pitchFamily="18" charset="0"/>
                  <a:ea typeface="黑体" panose="02010609060101010101" pitchFamily="49" charset="-122"/>
                </a:defRPr>
              </a:lvl2pPr>
              <a:lvl3pPr marL="1143000" indent="-228600">
                <a:defRPr kumimoji="1" sz="2400" b="1">
                  <a:solidFill>
                    <a:schemeClr val="tx1"/>
                  </a:solidFill>
                  <a:latin typeface="Times New Roman" panose="02020603050405020304" pitchFamily="18" charset="0"/>
                  <a:ea typeface="黑体" panose="02010609060101010101" pitchFamily="49" charset="-122"/>
                </a:defRPr>
              </a:lvl3pPr>
              <a:lvl4pPr marL="1600200" indent="-228600">
                <a:defRPr kumimoji="1" sz="2400" b="1">
                  <a:solidFill>
                    <a:schemeClr val="tx1"/>
                  </a:solidFill>
                  <a:latin typeface="Times New Roman" panose="02020603050405020304" pitchFamily="18" charset="0"/>
                  <a:ea typeface="黑体" panose="02010609060101010101" pitchFamily="49" charset="-122"/>
                </a:defRPr>
              </a:lvl4pPr>
              <a:lvl5pPr marL="2057400" indent="-22860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pPr algn="ctr">
                <a:defRPr/>
              </a:pPr>
              <a:endParaRPr kumimoji="0" lang="zh-CN" altLang="en-US" sz="2000">
                <a:solidFill>
                  <a:srgbClr val="FFFFFF"/>
                </a:solidFill>
                <a:latin typeface="Arial" panose="020B0604020202020204" pitchFamily="34" charset="0"/>
                <a:ea typeface="宋体" pitchFamily="2" charset="-122"/>
              </a:endParaRPr>
            </a:p>
          </p:txBody>
        </p:sp>
        <p:sp>
          <p:nvSpPr>
            <p:cNvPr id="11276" name="Freeform 14"/>
            <p:cNvSpPr/>
            <p:nvPr/>
          </p:nvSpPr>
          <p:spPr bwMode="white">
            <a:xfrm>
              <a:off x="0" y="0"/>
              <a:ext cx="288" cy="282"/>
            </a:xfrm>
            <a:custGeom>
              <a:avLst/>
              <a:gdLst>
                <a:gd name="T0" fmla="*/ 2 w 288"/>
                <a:gd name="T1" fmla="*/ 282 h 282"/>
                <a:gd name="T2" fmla="*/ 82 w 288"/>
                <a:gd name="T3" fmla="*/ 144 h 282"/>
                <a:gd name="T4" fmla="*/ 165 w 288"/>
                <a:gd name="T5" fmla="*/ 36 h 282"/>
                <a:gd name="T6" fmla="*/ 288 w 288"/>
                <a:gd name="T7" fmla="*/ 0 h 282"/>
                <a:gd name="T8" fmla="*/ 0 w 288"/>
                <a:gd name="T9" fmla="*/ 0 h 2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8" h="282">
                  <a:moveTo>
                    <a:pt x="2" y="282"/>
                  </a:moveTo>
                  <a:lnTo>
                    <a:pt x="82" y="144"/>
                  </a:lnTo>
                  <a:lnTo>
                    <a:pt x="165" y="36"/>
                  </a:lnTo>
                  <a:lnTo>
                    <a:pt x="288" y="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77" name="Freeform 15"/>
            <p:cNvSpPr/>
            <p:nvPr/>
          </p:nvSpPr>
          <p:spPr bwMode="white">
            <a:xfrm>
              <a:off x="5" y="3985"/>
              <a:ext cx="244" cy="336"/>
            </a:xfrm>
            <a:custGeom>
              <a:avLst/>
              <a:gdLst>
                <a:gd name="T0" fmla="*/ 268 w 243"/>
                <a:gd name="T1" fmla="*/ 335 h 336"/>
                <a:gd name="T2" fmla="*/ 147 w 243"/>
                <a:gd name="T3" fmla="*/ 239 h 336"/>
                <a:gd name="T4" fmla="*/ 30 w 243"/>
                <a:gd name="T5" fmla="*/ 144 h 336"/>
                <a:gd name="T6" fmla="*/ 0 w 243"/>
                <a:gd name="T7" fmla="*/ 0 h 336"/>
                <a:gd name="T8" fmla="*/ 1 w 243"/>
                <a:gd name="T9" fmla="*/ 336 h 3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3" h="336">
                  <a:moveTo>
                    <a:pt x="243" y="335"/>
                  </a:moveTo>
                  <a:lnTo>
                    <a:pt x="122" y="239"/>
                  </a:lnTo>
                  <a:lnTo>
                    <a:pt x="30" y="144"/>
                  </a:lnTo>
                  <a:lnTo>
                    <a:pt x="0" y="0"/>
                  </a:lnTo>
                  <a:lnTo>
                    <a:pt x="1" y="33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78" name="Freeform 16"/>
            <p:cNvSpPr/>
            <p:nvPr/>
          </p:nvSpPr>
          <p:spPr bwMode="white">
            <a:xfrm>
              <a:off x="5511" y="4029"/>
              <a:ext cx="253" cy="290"/>
            </a:xfrm>
            <a:custGeom>
              <a:avLst/>
              <a:gdLst>
                <a:gd name="T0" fmla="*/ 2004 w 232"/>
                <a:gd name="T1" fmla="*/ 0 h 290"/>
                <a:gd name="T2" fmla="*/ 1431 w 232"/>
                <a:gd name="T3" fmla="*/ 144 h 290"/>
                <a:gd name="T4" fmla="*/ 865 w 232"/>
                <a:gd name="T5" fmla="*/ 253 h 290"/>
                <a:gd name="T6" fmla="*/ 0 w 232"/>
                <a:gd name="T7" fmla="*/ 290 h 290"/>
                <a:gd name="T8" fmla="*/ 2024 w 232"/>
                <a:gd name="T9" fmla="*/ 287 h 2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 h="290">
                  <a:moveTo>
                    <a:pt x="229" y="0"/>
                  </a:moveTo>
                  <a:lnTo>
                    <a:pt x="164" y="144"/>
                  </a:lnTo>
                  <a:lnTo>
                    <a:pt x="98" y="253"/>
                  </a:lnTo>
                  <a:lnTo>
                    <a:pt x="0" y="290"/>
                  </a:lnTo>
                  <a:lnTo>
                    <a:pt x="232" y="287"/>
                  </a:lnTo>
                </a:path>
              </a:pathLst>
            </a:custGeom>
            <a:solidFill>
              <a:schemeClr val="bg1"/>
            </a:solidFill>
            <a:ln w="9525">
              <a:solidFill>
                <a:schemeClr val="bg1"/>
              </a:solidFill>
              <a:round/>
            </a:ln>
          </p:spPr>
          <p:txBody>
            <a:bodyPr/>
            <a:lstStyle/>
            <a:p>
              <a:endParaRPr lang="zh-CN" altLang="en-US"/>
            </a:p>
          </p:txBody>
        </p:sp>
        <p:sp>
          <p:nvSpPr>
            <p:cNvPr id="11279" name="Freeform 17"/>
            <p:cNvSpPr/>
            <p:nvPr/>
          </p:nvSpPr>
          <p:spPr bwMode="white">
            <a:xfrm>
              <a:off x="5472" y="0"/>
              <a:ext cx="288" cy="288"/>
            </a:xfrm>
            <a:custGeom>
              <a:avLst/>
              <a:gdLst>
                <a:gd name="T0" fmla="*/ 0 w 288"/>
                <a:gd name="T1" fmla="*/ 0 h 288"/>
                <a:gd name="T2" fmla="*/ 144 w 288"/>
                <a:gd name="T3" fmla="*/ 82 h 288"/>
                <a:gd name="T4" fmla="*/ 252 w 288"/>
                <a:gd name="T5" fmla="*/ 165 h 288"/>
                <a:gd name="T6" fmla="*/ 288 w 288"/>
                <a:gd name="T7" fmla="*/ 288 h 288"/>
                <a:gd name="T8" fmla="*/ 288 w 288"/>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8" h="288">
                  <a:moveTo>
                    <a:pt x="0" y="0"/>
                  </a:moveTo>
                  <a:lnTo>
                    <a:pt x="144" y="82"/>
                  </a:lnTo>
                  <a:lnTo>
                    <a:pt x="252" y="165"/>
                  </a:lnTo>
                  <a:lnTo>
                    <a:pt x="288" y="288"/>
                  </a:lnTo>
                  <a:lnTo>
                    <a:pt x="288"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Tree>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Lst>
  <p:txStyles>
    <p:titleStyle>
      <a:lvl1pPr algn="l" rtl="0" eaLnBrk="0" fontAlgn="base" hangingPunct="0">
        <a:spcBef>
          <a:spcPct val="0"/>
        </a:spcBef>
        <a:spcAft>
          <a:spcPct val="0"/>
        </a:spcAft>
        <a:defRPr sz="3600" b="1">
          <a:solidFill>
            <a:schemeClr val="bg1"/>
          </a:solidFill>
          <a:latin typeface="+mj-lt"/>
          <a:ea typeface="+mj-ea"/>
          <a:cs typeface="+mj-cs"/>
        </a:defRPr>
      </a:lvl1pPr>
      <a:lvl2pPr algn="l"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2pPr>
      <a:lvl3pPr algn="l"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3pPr>
      <a:lvl4pPr algn="l"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4pPr>
      <a:lvl5pPr algn="l"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5pPr>
      <a:lvl6pPr marL="457200" algn="l" rtl="0" fontAlgn="base">
        <a:spcBef>
          <a:spcPct val="0"/>
        </a:spcBef>
        <a:spcAft>
          <a:spcPct val="0"/>
        </a:spcAft>
        <a:defRPr sz="3600" b="1">
          <a:solidFill>
            <a:schemeClr val="bg1"/>
          </a:solidFill>
          <a:latin typeface="Arial" panose="020B0604020202020204" pitchFamily="34" charset="0"/>
          <a:ea typeface="宋体" pitchFamily="2" charset="-122"/>
        </a:defRPr>
      </a:lvl6pPr>
      <a:lvl7pPr marL="914400" algn="l" rtl="0" fontAlgn="base">
        <a:spcBef>
          <a:spcPct val="0"/>
        </a:spcBef>
        <a:spcAft>
          <a:spcPct val="0"/>
        </a:spcAft>
        <a:defRPr sz="3600" b="1">
          <a:solidFill>
            <a:schemeClr val="bg1"/>
          </a:solidFill>
          <a:latin typeface="Arial" panose="020B0604020202020204" pitchFamily="34" charset="0"/>
          <a:ea typeface="宋体" pitchFamily="2" charset="-122"/>
        </a:defRPr>
      </a:lvl7pPr>
      <a:lvl8pPr marL="1371600" algn="l" rtl="0" fontAlgn="base">
        <a:spcBef>
          <a:spcPct val="0"/>
        </a:spcBef>
        <a:spcAft>
          <a:spcPct val="0"/>
        </a:spcAft>
        <a:defRPr sz="3600" b="1">
          <a:solidFill>
            <a:schemeClr val="bg1"/>
          </a:solidFill>
          <a:latin typeface="Arial" panose="020B0604020202020204" pitchFamily="34" charset="0"/>
          <a:ea typeface="宋体" pitchFamily="2" charset="-122"/>
        </a:defRPr>
      </a:lvl8pPr>
      <a:lvl9pPr marL="1828800" algn="l" rtl="0" fontAlgn="base">
        <a:spcBef>
          <a:spcPct val="0"/>
        </a:spcBef>
        <a:spcAft>
          <a:spcPct val="0"/>
        </a:spcAft>
        <a:defRPr sz="3600" b="1">
          <a:solidFill>
            <a:schemeClr val="bg1"/>
          </a:solidFill>
          <a:latin typeface="Arial" panose="020B0604020202020204" pitchFamily="34" charset="0"/>
          <a:ea typeface="宋体" pitchFamily="2" charset="-122"/>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j-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ea typeface="+mn-ea"/>
        </a:defRPr>
      </a:lvl3pPr>
      <a:lvl4pPr marL="1600200" indent="-228600" algn="l" rtl="0" eaLnBrk="0" fontAlgn="base" hangingPunct="0">
        <a:spcBef>
          <a:spcPct val="20000"/>
        </a:spcBef>
        <a:spcAft>
          <a:spcPct val="0"/>
        </a:spcAft>
        <a:buChar char="–"/>
        <a:defRPr sz="2000">
          <a:solidFill>
            <a:schemeClr val="tx1"/>
          </a:solidFill>
          <a:latin typeface="+mj-lt"/>
          <a:ea typeface="+mn-ea"/>
        </a:defRPr>
      </a:lvl4pPr>
      <a:lvl5pPr marL="2057400" indent="-228600" algn="l" rtl="0" eaLnBrk="0" fontAlgn="base" hangingPunct="0">
        <a:spcBef>
          <a:spcPct val="20000"/>
        </a:spcBef>
        <a:spcAft>
          <a:spcPct val="0"/>
        </a:spcAft>
        <a:buChar char="»"/>
        <a:defRPr sz="2000">
          <a:solidFill>
            <a:schemeClr val="tx1"/>
          </a:solidFill>
          <a:latin typeface="+mj-lt"/>
          <a:ea typeface="+mn-ea"/>
        </a:defRPr>
      </a:lvl5pPr>
      <a:lvl6pPr marL="2514600" indent="-228600" algn="l" rtl="0" fontAlgn="base">
        <a:spcBef>
          <a:spcPct val="20000"/>
        </a:spcBef>
        <a:spcAft>
          <a:spcPct val="0"/>
        </a:spcAft>
        <a:buChar char="»"/>
        <a:defRPr sz="2000">
          <a:solidFill>
            <a:schemeClr val="tx1"/>
          </a:solidFill>
          <a:latin typeface="+mj-lt"/>
          <a:ea typeface="+mn-ea"/>
        </a:defRPr>
      </a:lvl6pPr>
      <a:lvl7pPr marL="2971800" indent="-228600" algn="l" rtl="0" fontAlgn="base">
        <a:spcBef>
          <a:spcPct val="20000"/>
        </a:spcBef>
        <a:spcAft>
          <a:spcPct val="0"/>
        </a:spcAft>
        <a:buChar char="»"/>
        <a:defRPr sz="2000">
          <a:solidFill>
            <a:schemeClr val="tx1"/>
          </a:solidFill>
          <a:latin typeface="+mj-lt"/>
          <a:ea typeface="+mn-ea"/>
        </a:defRPr>
      </a:lvl7pPr>
      <a:lvl8pPr marL="3429000" indent="-228600" algn="l" rtl="0" fontAlgn="base">
        <a:spcBef>
          <a:spcPct val="20000"/>
        </a:spcBef>
        <a:spcAft>
          <a:spcPct val="0"/>
        </a:spcAft>
        <a:buChar char="»"/>
        <a:defRPr sz="2000">
          <a:solidFill>
            <a:schemeClr val="tx1"/>
          </a:solidFill>
          <a:latin typeface="+mj-lt"/>
          <a:ea typeface="+mn-ea"/>
        </a:defRPr>
      </a:lvl8pPr>
      <a:lvl9pPr marL="3886200" indent="-228600" algn="l" rtl="0" fontAlgn="base">
        <a:spcBef>
          <a:spcPct val="20000"/>
        </a:spcBef>
        <a:spcAft>
          <a:spcPct val="0"/>
        </a:spcAft>
        <a:buChar char="»"/>
        <a:defRPr sz="20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242" name="Object 2"/>
          <p:cNvGraphicFramePr>
            <a:graphicFrameLocks noChangeAspect="1"/>
          </p:cNvGraphicFramePr>
          <p:nvPr/>
        </p:nvGraphicFramePr>
        <p:xfrm>
          <a:off x="96838" y="61913"/>
          <a:ext cx="12023725" cy="1031875"/>
        </p:xfrm>
        <a:graphic>
          <a:graphicData uri="http://schemas.openxmlformats.org/presentationml/2006/ole">
            <mc:AlternateContent xmlns:mc="http://schemas.openxmlformats.org/markup-compatibility/2006">
              <mc:Choice xmlns:v="urn:schemas-microsoft-com:vml" Requires="v">
                <p:oleObj spid="_x0000_s74758" name="Image" r:id="rId12" imgW="8610600" imgH="1308100" progId="Photoshop.Image.6">
                  <p:embed/>
                </p:oleObj>
              </mc:Choice>
              <mc:Fallback>
                <p:oleObj name="Image" r:id="rId12" imgW="8610600" imgH="1308100" progId="Photoshop.Image.6">
                  <p:embed/>
                  <p:pic>
                    <p:nvPicPr>
                      <p:cNvPr id="0" name="Object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6838" y="61913"/>
                        <a:ext cx="12023725"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1" name="Rectangle 3"/>
          <p:cNvSpPr>
            <a:spLocks noChangeArrowheads="1"/>
          </p:cNvSpPr>
          <p:nvPr/>
        </p:nvSpPr>
        <p:spPr bwMode="invGray">
          <a:xfrm>
            <a:off x="84138" y="6453188"/>
            <a:ext cx="11987212" cy="37306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b="1">
                <a:solidFill>
                  <a:schemeClr val="tx1"/>
                </a:solidFill>
                <a:latin typeface="Times New Roman" panose="02020603050405020304" pitchFamily="18" charset="0"/>
                <a:ea typeface="黑体" panose="02010609060101010101" pitchFamily="49" charset="-122"/>
              </a:defRPr>
            </a:lvl1pPr>
            <a:lvl2pPr marL="742950" indent="-285750">
              <a:defRPr kumimoji="1" sz="2400" b="1">
                <a:solidFill>
                  <a:schemeClr val="tx1"/>
                </a:solidFill>
                <a:latin typeface="Times New Roman" panose="02020603050405020304" pitchFamily="18" charset="0"/>
                <a:ea typeface="黑体" panose="02010609060101010101" pitchFamily="49" charset="-122"/>
              </a:defRPr>
            </a:lvl2pPr>
            <a:lvl3pPr marL="1143000" indent="-228600">
              <a:defRPr kumimoji="1" sz="2400" b="1">
                <a:solidFill>
                  <a:schemeClr val="tx1"/>
                </a:solidFill>
                <a:latin typeface="Times New Roman" panose="02020603050405020304" pitchFamily="18" charset="0"/>
                <a:ea typeface="黑体" panose="02010609060101010101" pitchFamily="49" charset="-122"/>
              </a:defRPr>
            </a:lvl3pPr>
            <a:lvl4pPr marL="1600200" indent="-228600">
              <a:defRPr kumimoji="1" sz="2400" b="1">
                <a:solidFill>
                  <a:schemeClr val="tx1"/>
                </a:solidFill>
                <a:latin typeface="Times New Roman" panose="02020603050405020304" pitchFamily="18" charset="0"/>
                <a:ea typeface="黑体" panose="02010609060101010101" pitchFamily="49" charset="-122"/>
              </a:defRPr>
            </a:lvl4pPr>
            <a:lvl5pPr marL="2057400" indent="-22860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pPr algn="ctr">
              <a:defRPr/>
            </a:pPr>
            <a:endParaRPr kumimoji="0" lang="zh-CN" altLang="en-US" sz="2000">
              <a:solidFill>
                <a:srgbClr val="FFFFFF"/>
              </a:solidFill>
              <a:latin typeface="Arial" panose="020B0604020202020204" pitchFamily="34" charset="0"/>
              <a:ea typeface="宋体" pitchFamily="2" charset="-122"/>
            </a:endParaRPr>
          </a:p>
        </p:txBody>
      </p:sp>
      <p:sp>
        <p:nvSpPr>
          <p:cNvPr id="2052" name="Rectangle 4"/>
          <p:cNvSpPr>
            <a:spLocks noChangeArrowheads="1"/>
          </p:cNvSpPr>
          <p:nvPr/>
        </p:nvSpPr>
        <p:spPr bwMode="ltGray">
          <a:xfrm>
            <a:off x="119063" y="1135063"/>
            <a:ext cx="11939587" cy="5265737"/>
          </a:xfrm>
          <a:prstGeom prst="rect">
            <a:avLst/>
          </a:prstGeom>
          <a:noFill/>
          <a:ln w="28575">
            <a:solidFill>
              <a:schemeClr val="bg2"/>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kumimoji="1" sz="2400" b="1">
                <a:solidFill>
                  <a:schemeClr val="tx1"/>
                </a:solidFill>
                <a:latin typeface="Times New Roman" panose="02020603050405020304" pitchFamily="18" charset="0"/>
                <a:ea typeface="黑体" panose="02010609060101010101" pitchFamily="49" charset="-122"/>
              </a:defRPr>
            </a:lvl1pPr>
            <a:lvl2pPr marL="742950" indent="-285750">
              <a:defRPr kumimoji="1" sz="2400" b="1">
                <a:solidFill>
                  <a:schemeClr val="tx1"/>
                </a:solidFill>
                <a:latin typeface="Times New Roman" panose="02020603050405020304" pitchFamily="18" charset="0"/>
                <a:ea typeface="黑体" panose="02010609060101010101" pitchFamily="49" charset="-122"/>
              </a:defRPr>
            </a:lvl2pPr>
            <a:lvl3pPr marL="1143000" indent="-228600">
              <a:defRPr kumimoji="1" sz="2400" b="1">
                <a:solidFill>
                  <a:schemeClr val="tx1"/>
                </a:solidFill>
                <a:latin typeface="Times New Roman" panose="02020603050405020304" pitchFamily="18" charset="0"/>
                <a:ea typeface="黑体" panose="02010609060101010101" pitchFamily="49" charset="-122"/>
              </a:defRPr>
            </a:lvl3pPr>
            <a:lvl4pPr marL="1600200" indent="-228600">
              <a:defRPr kumimoji="1" sz="2400" b="1">
                <a:solidFill>
                  <a:schemeClr val="tx1"/>
                </a:solidFill>
                <a:latin typeface="Times New Roman" panose="02020603050405020304" pitchFamily="18" charset="0"/>
                <a:ea typeface="黑体" panose="02010609060101010101" pitchFamily="49" charset="-122"/>
              </a:defRPr>
            </a:lvl4pPr>
            <a:lvl5pPr marL="2057400" indent="-22860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pPr algn="ctr">
              <a:defRPr/>
            </a:pPr>
            <a:endParaRPr kumimoji="0" lang="zh-CN" altLang="en-US" sz="2000">
              <a:solidFill>
                <a:srgbClr val="FFFFFF"/>
              </a:solidFill>
              <a:latin typeface="Arial" panose="020B0604020202020204" pitchFamily="34" charset="0"/>
              <a:ea typeface="宋体" pitchFamily="2" charset="-122"/>
            </a:endParaRPr>
          </a:p>
        </p:txBody>
      </p:sp>
      <p:sp>
        <p:nvSpPr>
          <p:cNvPr id="10245" name="Rectangle 5"/>
          <p:cNvSpPr>
            <a:spLocks noGrp="1" noChangeArrowheads="1"/>
          </p:cNvSpPr>
          <p:nvPr>
            <p:ph type="body" idx="1"/>
          </p:nvPr>
        </p:nvSpPr>
        <p:spPr bwMode="auto">
          <a:xfrm>
            <a:off x="609600" y="1304925"/>
            <a:ext cx="10972800" cy="494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9574" name="Rectangle 6"/>
          <p:cNvSpPr>
            <a:spLocks noGrp="1" noChangeArrowheads="1"/>
          </p:cNvSpPr>
          <p:nvPr>
            <p:ph type="dt" sz="half" idx="2"/>
          </p:nvPr>
        </p:nvSpPr>
        <p:spPr bwMode="auto">
          <a:xfrm>
            <a:off x="609600" y="6400800"/>
            <a:ext cx="2844800" cy="320675"/>
          </a:xfrm>
          <a:prstGeom prst="rect">
            <a:avLst/>
          </a:prstGeom>
          <a:noFill/>
          <a:ln w="9525">
            <a:noFill/>
            <a:miter lim="800000"/>
          </a:ln>
          <a:effectLst/>
        </p:spPr>
        <p:txBody>
          <a:bodyPr vert="horz" wrap="square" lIns="91440" tIns="45720" rIns="91440" bIns="45720" numCol="1" anchor="t" anchorCtr="0" compatLnSpc="1"/>
          <a:lstStyle>
            <a:lvl1pPr algn="l" eaLnBrk="1" hangingPunct="1">
              <a:spcBef>
                <a:spcPct val="0"/>
              </a:spcBef>
              <a:buFontTx/>
              <a:buNone/>
              <a:defRPr kumimoji="0" sz="1400" b="0">
                <a:solidFill>
                  <a:srgbClr val="002A00"/>
                </a:solidFill>
                <a:latin typeface="+mj-lt"/>
                <a:ea typeface="+mn-ea"/>
              </a:defRPr>
            </a:lvl1pPr>
          </a:lstStyle>
          <a:p>
            <a:pPr>
              <a:defRPr/>
            </a:pPr>
            <a:endParaRPr lang="en-US" altLang="zh-CN"/>
          </a:p>
        </p:txBody>
      </p:sp>
      <p:sp>
        <p:nvSpPr>
          <p:cNvPr id="109575" name="Rectangle 7"/>
          <p:cNvSpPr>
            <a:spLocks noGrp="1" noChangeArrowheads="1"/>
          </p:cNvSpPr>
          <p:nvPr>
            <p:ph type="ftr" sz="quarter" idx="3"/>
          </p:nvPr>
        </p:nvSpPr>
        <p:spPr bwMode="auto">
          <a:xfrm>
            <a:off x="4165600" y="6400800"/>
            <a:ext cx="3860800" cy="320675"/>
          </a:xfrm>
          <a:prstGeom prst="rect">
            <a:avLst/>
          </a:prstGeom>
          <a:noFill/>
          <a:ln w="9525">
            <a:noFill/>
            <a:miter lim="800000"/>
          </a:ln>
          <a:effectLst/>
        </p:spPr>
        <p:txBody>
          <a:bodyPr vert="horz" wrap="square" lIns="91440" tIns="45720" rIns="91440" bIns="45720" numCol="1" anchor="t" anchorCtr="0" compatLnSpc="1"/>
          <a:lstStyle>
            <a:lvl1pPr algn="ctr" eaLnBrk="1" hangingPunct="1">
              <a:spcBef>
                <a:spcPct val="0"/>
              </a:spcBef>
              <a:buFontTx/>
              <a:buNone/>
              <a:defRPr kumimoji="0" sz="1400" b="0">
                <a:solidFill>
                  <a:srgbClr val="002A00"/>
                </a:solidFill>
                <a:latin typeface="+mj-lt"/>
                <a:ea typeface="+mn-ea"/>
              </a:defRPr>
            </a:lvl1pPr>
          </a:lstStyle>
          <a:p>
            <a:pPr>
              <a:defRPr/>
            </a:pPr>
            <a:endParaRPr lang="en-US" altLang="zh-CN"/>
          </a:p>
        </p:txBody>
      </p:sp>
      <p:sp>
        <p:nvSpPr>
          <p:cNvPr id="109576" name="Rectangle 8"/>
          <p:cNvSpPr>
            <a:spLocks noGrp="1" noChangeArrowheads="1"/>
          </p:cNvSpPr>
          <p:nvPr>
            <p:ph type="sldNum" sz="quarter" idx="4"/>
          </p:nvPr>
        </p:nvSpPr>
        <p:spPr bwMode="auto">
          <a:xfrm>
            <a:off x="8737600" y="6524625"/>
            <a:ext cx="2844800" cy="152400"/>
          </a:xfrm>
          <a:prstGeom prst="rect">
            <a:avLst/>
          </a:prstGeom>
          <a:noFill/>
          <a:ln w="9525">
            <a:noFill/>
            <a:miter lim="800000"/>
          </a:ln>
          <a:effectLst/>
        </p:spPr>
        <p:txBody>
          <a:bodyPr vert="horz" wrap="square" lIns="91440" tIns="45720" rIns="91440" bIns="45720" numCol="1" anchor="t" anchorCtr="0" compatLnSpc="1"/>
          <a:lstStyle>
            <a:lvl1pPr algn="r" eaLnBrk="1" hangingPunct="1">
              <a:spcBef>
                <a:spcPct val="0"/>
              </a:spcBef>
              <a:buFontTx/>
              <a:buNone/>
              <a:defRPr kumimoji="0" sz="1000" b="1">
                <a:solidFill>
                  <a:srgbClr val="FFFFFF"/>
                </a:solidFill>
                <a:latin typeface="+mn-lt"/>
                <a:ea typeface="+mn-ea"/>
              </a:defRPr>
            </a:lvl1pPr>
          </a:lstStyle>
          <a:p>
            <a:pPr>
              <a:defRPr/>
            </a:pPr>
            <a:r>
              <a:rPr lang="en-US" altLang="zh-CN"/>
              <a:t>www.themegallery.com</a:t>
            </a:r>
            <a:endParaRPr lang="en-US" altLang="zh-CN"/>
          </a:p>
        </p:txBody>
      </p:sp>
      <p:sp>
        <p:nvSpPr>
          <p:cNvPr id="10249" name="Rectangle 9"/>
          <p:cNvSpPr>
            <a:spLocks noGrp="1" noChangeArrowheads="1"/>
          </p:cNvSpPr>
          <p:nvPr>
            <p:ph type="title"/>
          </p:nvPr>
        </p:nvSpPr>
        <p:spPr bwMode="white">
          <a:xfrm>
            <a:off x="609600" y="319088"/>
            <a:ext cx="108712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grpSp>
        <p:nvGrpSpPr>
          <p:cNvPr id="10250" name="Group 12"/>
          <p:cNvGrpSpPr/>
          <p:nvPr/>
        </p:nvGrpSpPr>
        <p:grpSpPr bwMode="auto">
          <a:xfrm>
            <a:off x="-7938" y="0"/>
            <a:ext cx="12206288" cy="6859588"/>
            <a:chOff x="0" y="0"/>
            <a:chExt cx="5764" cy="4321"/>
          </a:xfrm>
        </p:grpSpPr>
        <p:sp>
          <p:nvSpPr>
            <p:cNvPr id="2059" name="AutoShape 13"/>
            <p:cNvSpPr>
              <a:spLocks noChangeArrowheads="1"/>
            </p:cNvSpPr>
            <p:nvPr/>
          </p:nvSpPr>
          <p:spPr bwMode="white">
            <a:xfrm>
              <a:off x="27" y="24"/>
              <a:ext cx="5712" cy="4274"/>
            </a:xfrm>
            <a:prstGeom prst="roundRect">
              <a:avLst>
                <a:gd name="adj" fmla="val 6227"/>
              </a:avLst>
            </a:prstGeom>
            <a:noFill/>
            <a:ln w="7620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lvl1pPr>
                <a:defRPr kumimoji="1" sz="2400" b="1">
                  <a:solidFill>
                    <a:schemeClr val="tx1"/>
                  </a:solidFill>
                  <a:latin typeface="Times New Roman" panose="02020603050405020304" pitchFamily="18" charset="0"/>
                  <a:ea typeface="黑体" panose="02010609060101010101" pitchFamily="49" charset="-122"/>
                </a:defRPr>
              </a:lvl1pPr>
              <a:lvl2pPr marL="742950" indent="-285750">
                <a:defRPr kumimoji="1" sz="2400" b="1">
                  <a:solidFill>
                    <a:schemeClr val="tx1"/>
                  </a:solidFill>
                  <a:latin typeface="Times New Roman" panose="02020603050405020304" pitchFamily="18" charset="0"/>
                  <a:ea typeface="黑体" panose="02010609060101010101" pitchFamily="49" charset="-122"/>
                </a:defRPr>
              </a:lvl2pPr>
              <a:lvl3pPr marL="1143000" indent="-228600">
                <a:defRPr kumimoji="1" sz="2400" b="1">
                  <a:solidFill>
                    <a:schemeClr val="tx1"/>
                  </a:solidFill>
                  <a:latin typeface="Times New Roman" panose="02020603050405020304" pitchFamily="18" charset="0"/>
                  <a:ea typeface="黑体" panose="02010609060101010101" pitchFamily="49" charset="-122"/>
                </a:defRPr>
              </a:lvl3pPr>
              <a:lvl4pPr marL="1600200" indent="-228600">
                <a:defRPr kumimoji="1" sz="2400" b="1">
                  <a:solidFill>
                    <a:schemeClr val="tx1"/>
                  </a:solidFill>
                  <a:latin typeface="Times New Roman" panose="02020603050405020304" pitchFamily="18" charset="0"/>
                  <a:ea typeface="黑体" panose="02010609060101010101" pitchFamily="49" charset="-122"/>
                </a:defRPr>
              </a:lvl4pPr>
              <a:lvl5pPr marL="2057400" indent="-22860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pPr algn="ctr">
                <a:defRPr/>
              </a:pPr>
              <a:endParaRPr kumimoji="0" lang="zh-CN" altLang="en-US" sz="2000">
                <a:solidFill>
                  <a:srgbClr val="FFFFFF"/>
                </a:solidFill>
                <a:latin typeface="Arial" panose="020B0604020202020204" pitchFamily="34" charset="0"/>
                <a:ea typeface="宋体" pitchFamily="2" charset="-122"/>
              </a:endParaRPr>
            </a:p>
          </p:txBody>
        </p:sp>
        <p:sp>
          <p:nvSpPr>
            <p:cNvPr id="10252" name="Freeform 14"/>
            <p:cNvSpPr/>
            <p:nvPr/>
          </p:nvSpPr>
          <p:spPr bwMode="white">
            <a:xfrm>
              <a:off x="0" y="0"/>
              <a:ext cx="288" cy="282"/>
            </a:xfrm>
            <a:custGeom>
              <a:avLst/>
              <a:gdLst>
                <a:gd name="T0" fmla="*/ 2 w 288"/>
                <a:gd name="T1" fmla="*/ 282 h 282"/>
                <a:gd name="T2" fmla="*/ 82 w 288"/>
                <a:gd name="T3" fmla="*/ 144 h 282"/>
                <a:gd name="T4" fmla="*/ 165 w 288"/>
                <a:gd name="T5" fmla="*/ 36 h 282"/>
                <a:gd name="T6" fmla="*/ 288 w 288"/>
                <a:gd name="T7" fmla="*/ 0 h 282"/>
                <a:gd name="T8" fmla="*/ 0 w 288"/>
                <a:gd name="T9" fmla="*/ 0 h 2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8" h="282">
                  <a:moveTo>
                    <a:pt x="2" y="282"/>
                  </a:moveTo>
                  <a:lnTo>
                    <a:pt x="82" y="144"/>
                  </a:lnTo>
                  <a:lnTo>
                    <a:pt x="165" y="36"/>
                  </a:lnTo>
                  <a:lnTo>
                    <a:pt x="288" y="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253" name="Freeform 15"/>
            <p:cNvSpPr/>
            <p:nvPr/>
          </p:nvSpPr>
          <p:spPr bwMode="white">
            <a:xfrm>
              <a:off x="5" y="3985"/>
              <a:ext cx="244" cy="336"/>
            </a:xfrm>
            <a:custGeom>
              <a:avLst/>
              <a:gdLst>
                <a:gd name="T0" fmla="*/ 268 w 243"/>
                <a:gd name="T1" fmla="*/ 335 h 336"/>
                <a:gd name="T2" fmla="*/ 147 w 243"/>
                <a:gd name="T3" fmla="*/ 239 h 336"/>
                <a:gd name="T4" fmla="*/ 30 w 243"/>
                <a:gd name="T5" fmla="*/ 144 h 336"/>
                <a:gd name="T6" fmla="*/ 0 w 243"/>
                <a:gd name="T7" fmla="*/ 0 h 336"/>
                <a:gd name="T8" fmla="*/ 1 w 243"/>
                <a:gd name="T9" fmla="*/ 336 h 3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3" h="336">
                  <a:moveTo>
                    <a:pt x="243" y="335"/>
                  </a:moveTo>
                  <a:lnTo>
                    <a:pt x="122" y="239"/>
                  </a:lnTo>
                  <a:lnTo>
                    <a:pt x="30" y="144"/>
                  </a:lnTo>
                  <a:lnTo>
                    <a:pt x="0" y="0"/>
                  </a:lnTo>
                  <a:lnTo>
                    <a:pt x="1" y="33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254" name="Freeform 16"/>
            <p:cNvSpPr/>
            <p:nvPr/>
          </p:nvSpPr>
          <p:spPr bwMode="white">
            <a:xfrm>
              <a:off x="5511" y="4029"/>
              <a:ext cx="253" cy="290"/>
            </a:xfrm>
            <a:custGeom>
              <a:avLst/>
              <a:gdLst>
                <a:gd name="T0" fmla="*/ 2004 w 232"/>
                <a:gd name="T1" fmla="*/ 0 h 290"/>
                <a:gd name="T2" fmla="*/ 1431 w 232"/>
                <a:gd name="T3" fmla="*/ 144 h 290"/>
                <a:gd name="T4" fmla="*/ 865 w 232"/>
                <a:gd name="T5" fmla="*/ 253 h 290"/>
                <a:gd name="T6" fmla="*/ 0 w 232"/>
                <a:gd name="T7" fmla="*/ 290 h 290"/>
                <a:gd name="T8" fmla="*/ 2024 w 232"/>
                <a:gd name="T9" fmla="*/ 287 h 2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 h="290">
                  <a:moveTo>
                    <a:pt x="229" y="0"/>
                  </a:moveTo>
                  <a:lnTo>
                    <a:pt x="164" y="144"/>
                  </a:lnTo>
                  <a:lnTo>
                    <a:pt x="98" y="253"/>
                  </a:lnTo>
                  <a:lnTo>
                    <a:pt x="0" y="290"/>
                  </a:lnTo>
                  <a:lnTo>
                    <a:pt x="232" y="287"/>
                  </a:lnTo>
                </a:path>
              </a:pathLst>
            </a:custGeom>
            <a:solidFill>
              <a:schemeClr val="bg1"/>
            </a:solidFill>
            <a:ln w="9525">
              <a:solidFill>
                <a:schemeClr val="bg1"/>
              </a:solidFill>
              <a:round/>
            </a:ln>
          </p:spPr>
          <p:txBody>
            <a:bodyPr/>
            <a:lstStyle/>
            <a:p>
              <a:endParaRPr lang="zh-CN" altLang="en-US"/>
            </a:p>
          </p:txBody>
        </p:sp>
        <p:sp>
          <p:nvSpPr>
            <p:cNvPr id="10255" name="Freeform 17"/>
            <p:cNvSpPr/>
            <p:nvPr/>
          </p:nvSpPr>
          <p:spPr bwMode="white">
            <a:xfrm>
              <a:off x="5472" y="0"/>
              <a:ext cx="288" cy="288"/>
            </a:xfrm>
            <a:custGeom>
              <a:avLst/>
              <a:gdLst>
                <a:gd name="T0" fmla="*/ 0 w 288"/>
                <a:gd name="T1" fmla="*/ 0 h 288"/>
                <a:gd name="T2" fmla="*/ 144 w 288"/>
                <a:gd name="T3" fmla="*/ 82 h 288"/>
                <a:gd name="T4" fmla="*/ 252 w 288"/>
                <a:gd name="T5" fmla="*/ 165 h 288"/>
                <a:gd name="T6" fmla="*/ 288 w 288"/>
                <a:gd name="T7" fmla="*/ 288 h 288"/>
                <a:gd name="T8" fmla="*/ 288 w 288"/>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8" h="288">
                  <a:moveTo>
                    <a:pt x="0" y="0"/>
                  </a:moveTo>
                  <a:lnTo>
                    <a:pt x="144" y="82"/>
                  </a:lnTo>
                  <a:lnTo>
                    <a:pt x="252" y="165"/>
                  </a:lnTo>
                  <a:lnTo>
                    <a:pt x="288" y="288"/>
                  </a:lnTo>
                  <a:lnTo>
                    <a:pt x="288"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Tree>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Lst>
  <p:txStyles>
    <p:titleStyle>
      <a:lvl1pPr algn="l" rtl="0" eaLnBrk="0" fontAlgn="base" hangingPunct="0">
        <a:spcBef>
          <a:spcPct val="0"/>
        </a:spcBef>
        <a:spcAft>
          <a:spcPct val="0"/>
        </a:spcAft>
        <a:defRPr sz="3600" b="1">
          <a:solidFill>
            <a:schemeClr val="bg1"/>
          </a:solidFill>
          <a:latin typeface="+mj-lt"/>
          <a:ea typeface="+mj-ea"/>
          <a:cs typeface="+mj-cs"/>
        </a:defRPr>
      </a:lvl1pPr>
      <a:lvl2pPr algn="l"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2pPr>
      <a:lvl3pPr algn="l"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3pPr>
      <a:lvl4pPr algn="l"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4pPr>
      <a:lvl5pPr algn="l"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5pPr>
      <a:lvl6pPr marL="457200" algn="l" rtl="0" fontAlgn="base">
        <a:spcBef>
          <a:spcPct val="0"/>
        </a:spcBef>
        <a:spcAft>
          <a:spcPct val="0"/>
        </a:spcAft>
        <a:defRPr sz="3600" b="1">
          <a:solidFill>
            <a:schemeClr val="bg1"/>
          </a:solidFill>
          <a:latin typeface="Arial" panose="020B0604020202020204" pitchFamily="34" charset="0"/>
          <a:ea typeface="宋体" pitchFamily="2" charset="-122"/>
        </a:defRPr>
      </a:lvl6pPr>
      <a:lvl7pPr marL="914400" algn="l" rtl="0" fontAlgn="base">
        <a:spcBef>
          <a:spcPct val="0"/>
        </a:spcBef>
        <a:spcAft>
          <a:spcPct val="0"/>
        </a:spcAft>
        <a:defRPr sz="3600" b="1">
          <a:solidFill>
            <a:schemeClr val="bg1"/>
          </a:solidFill>
          <a:latin typeface="Arial" panose="020B0604020202020204" pitchFamily="34" charset="0"/>
          <a:ea typeface="宋体" pitchFamily="2" charset="-122"/>
        </a:defRPr>
      </a:lvl7pPr>
      <a:lvl8pPr marL="1371600" algn="l" rtl="0" fontAlgn="base">
        <a:spcBef>
          <a:spcPct val="0"/>
        </a:spcBef>
        <a:spcAft>
          <a:spcPct val="0"/>
        </a:spcAft>
        <a:defRPr sz="3600" b="1">
          <a:solidFill>
            <a:schemeClr val="bg1"/>
          </a:solidFill>
          <a:latin typeface="Arial" panose="020B0604020202020204" pitchFamily="34" charset="0"/>
          <a:ea typeface="宋体" pitchFamily="2" charset="-122"/>
        </a:defRPr>
      </a:lvl8pPr>
      <a:lvl9pPr marL="1828800" algn="l" rtl="0" fontAlgn="base">
        <a:spcBef>
          <a:spcPct val="0"/>
        </a:spcBef>
        <a:spcAft>
          <a:spcPct val="0"/>
        </a:spcAft>
        <a:defRPr sz="3600" b="1">
          <a:solidFill>
            <a:schemeClr val="bg1"/>
          </a:solidFill>
          <a:latin typeface="Arial" panose="020B0604020202020204" pitchFamily="34" charset="0"/>
          <a:ea typeface="宋体" pitchFamily="2" charset="-122"/>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j-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ea typeface="+mn-ea"/>
        </a:defRPr>
      </a:lvl3pPr>
      <a:lvl4pPr marL="1600200" indent="-228600" algn="l" rtl="0" eaLnBrk="0" fontAlgn="base" hangingPunct="0">
        <a:spcBef>
          <a:spcPct val="20000"/>
        </a:spcBef>
        <a:spcAft>
          <a:spcPct val="0"/>
        </a:spcAft>
        <a:buChar char="–"/>
        <a:defRPr sz="2000">
          <a:solidFill>
            <a:schemeClr val="tx1"/>
          </a:solidFill>
          <a:latin typeface="+mj-lt"/>
          <a:ea typeface="+mn-ea"/>
        </a:defRPr>
      </a:lvl4pPr>
      <a:lvl5pPr marL="2057400" indent="-228600" algn="l" rtl="0" eaLnBrk="0" fontAlgn="base" hangingPunct="0">
        <a:spcBef>
          <a:spcPct val="20000"/>
        </a:spcBef>
        <a:spcAft>
          <a:spcPct val="0"/>
        </a:spcAft>
        <a:buChar char="»"/>
        <a:defRPr sz="2000">
          <a:solidFill>
            <a:schemeClr val="tx1"/>
          </a:solidFill>
          <a:latin typeface="+mj-lt"/>
          <a:ea typeface="+mn-ea"/>
        </a:defRPr>
      </a:lvl5pPr>
      <a:lvl6pPr marL="2514600" indent="-228600" algn="l" rtl="0" fontAlgn="base">
        <a:spcBef>
          <a:spcPct val="20000"/>
        </a:spcBef>
        <a:spcAft>
          <a:spcPct val="0"/>
        </a:spcAft>
        <a:buChar char="»"/>
        <a:defRPr sz="2000">
          <a:solidFill>
            <a:schemeClr val="tx1"/>
          </a:solidFill>
          <a:latin typeface="+mj-lt"/>
          <a:ea typeface="+mn-ea"/>
        </a:defRPr>
      </a:lvl6pPr>
      <a:lvl7pPr marL="2971800" indent="-228600" algn="l" rtl="0" fontAlgn="base">
        <a:spcBef>
          <a:spcPct val="20000"/>
        </a:spcBef>
        <a:spcAft>
          <a:spcPct val="0"/>
        </a:spcAft>
        <a:buChar char="»"/>
        <a:defRPr sz="2000">
          <a:solidFill>
            <a:schemeClr val="tx1"/>
          </a:solidFill>
          <a:latin typeface="+mj-lt"/>
          <a:ea typeface="+mn-ea"/>
        </a:defRPr>
      </a:lvl7pPr>
      <a:lvl8pPr marL="3429000" indent="-228600" algn="l" rtl="0" fontAlgn="base">
        <a:spcBef>
          <a:spcPct val="20000"/>
        </a:spcBef>
        <a:spcAft>
          <a:spcPct val="0"/>
        </a:spcAft>
        <a:buChar char="»"/>
        <a:defRPr sz="2000">
          <a:solidFill>
            <a:schemeClr val="tx1"/>
          </a:solidFill>
          <a:latin typeface="+mj-lt"/>
          <a:ea typeface="+mn-ea"/>
        </a:defRPr>
      </a:lvl8pPr>
      <a:lvl9pPr marL="3886200" indent="-228600" algn="l" rtl="0" fontAlgn="base">
        <a:spcBef>
          <a:spcPct val="20000"/>
        </a:spcBef>
        <a:spcAft>
          <a:spcPct val="0"/>
        </a:spcAft>
        <a:buChar char="»"/>
        <a:defRPr sz="20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ChangeArrowheads="1"/>
          </p:cNvSpPr>
          <p:nvPr/>
        </p:nvSpPr>
        <p:spPr bwMode="hidden">
          <a:xfrm>
            <a:off x="203200" y="0"/>
            <a:ext cx="1930400" cy="685800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b="1">
                <a:solidFill>
                  <a:schemeClr val="tx1"/>
                </a:solidFill>
                <a:latin typeface="Times New Roman" panose="02020603050405020304" pitchFamily="18" charset="0"/>
                <a:ea typeface="黑体" panose="02010609060101010101" pitchFamily="49" charset="-122"/>
              </a:defRPr>
            </a:lvl1pPr>
            <a:lvl2pPr marL="742950" indent="-285750">
              <a:defRPr kumimoji="1" sz="2400" b="1">
                <a:solidFill>
                  <a:schemeClr val="tx1"/>
                </a:solidFill>
                <a:latin typeface="Times New Roman" panose="02020603050405020304" pitchFamily="18" charset="0"/>
                <a:ea typeface="黑体" panose="02010609060101010101" pitchFamily="49" charset="-122"/>
              </a:defRPr>
            </a:lvl2pPr>
            <a:lvl3pPr marL="1143000" indent="-228600">
              <a:defRPr kumimoji="1" sz="2400" b="1">
                <a:solidFill>
                  <a:schemeClr val="tx1"/>
                </a:solidFill>
                <a:latin typeface="Times New Roman" panose="02020603050405020304" pitchFamily="18" charset="0"/>
                <a:ea typeface="黑体" panose="02010609060101010101" pitchFamily="49" charset="-122"/>
              </a:defRPr>
            </a:lvl3pPr>
            <a:lvl4pPr marL="1600200" indent="-228600">
              <a:defRPr kumimoji="1" sz="2400" b="1">
                <a:solidFill>
                  <a:schemeClr val="tx1"/>
                </a:solidFill>
                <a:latin typeface="Times New Roman" panose="02020603050405020304" pitchFamily="18" charset="0"/>
                <a:ea typeface="黑体" panose="02010609060101010101" pitchFamily="49" charset="-122"/>
              </a:defRPr>
            </a:lvl4pPr>
            <a:lvl5pPr marL="2057400" indent="-22860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pPr algn="ctr" eaLnBrk="1" hangingPunct="1">
              <a:defRPr/>
            </a:pPr>
            <a:endParaRPr lang="zh-CN" altLang="en-US" b="0">
              <a:ea typeface="宋体" pitchFamily="2" charset="-122"/>
            </a:endParaRPr>
          </a:p>
        </p:txBody>
      </p:sp>
      <p:sp>
        <p:nvSpPr>
          <p:cNvPr id="4099" name="Rectangle 3"/>
          <p:cNvSpPr>
            <a:spLocks noChangeArrowheads="1"/>
          </p:cNvSpPr>
          <p:nvPr/>
        </p:nvSpPr>
        <p:spPr bwMode="hidden">
          <a:xfrm>
            <a:off x="2235200" y="0"/>
            <a:ext cx="9956800" cy="1219200"/>
          </a:xfrm>
          <a:prstGeom prst="rect">
            <a:avLst/>
          </a:prstGeom>
          <a:gradFill rotWithShape="0">
            <a:gsLst>
              <a:gs pos="0">
                <a:schemeClr val="bg2"/>
              </a:gs>
              <a:gs pos="100000">
                <a:schemeClr val="bg1"/>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b="1">
                <a:solidFill>
                  <a:schemeClr val="tx1"/>
                </a:solidFill>
                <a:latin typeface="Times New Roman" panose="02020603050405020304" pitchFamily="18" charset="0"/>
                <a:ea typeface="黑体" panose="02010609060101010101" pitchFamily="49" charset="-122"/>
              </a:defRPr>
            </a:lvl1pPr>
            <a:lvl2pPr marL="742950" indent="-285750">
              <a:defRPr kumimoji="1" sz="2400" b="1">
                <a:solidFill>
                  <a:schemeClr val="tx1"/>
                </a:solidFill>
                <a:latin typeface="Times New Roman" panose="02020603050405020304" pitchFamily="18" charset="0"/>
                <a:ea typeface="黑体" panose="02010609060101010101" pitchFamily="49" charset="-122"/>
              </a:defRPr>
            </a:lvl2pPr>
            <a:lvl3pPr marL="1143000" indent="-228600">
              <a:defRPr kumimoji="1" sz="2400" b="1">
                <a:solidFill>
                  <a:schemeClr val="tx1"/>
                </a:solidFill>
                <a:latin typeface="Times New Roman" panose="02020603050405020304" pitchFamily="18" charset="0"/>
                <a:ea typeface="黑体" panose="02010609060101010101" pitchFamily="49" charset="-122"/>
              </a:defRPr>
            </a:lvl3pPr>
            <a:lvl4pPr marL="1600200" indent="-228600">
              <a:defRPr kumimoji="1" sz="2400" b="1">
                <a:solidFill>
                  <a:schemeClr val="tx1"/>
                </a:solidFill>
                <a:latin typeface="Times New Roman" panose="02020603050405020304" pitchFamily="18" charset="0"/>
                <a:ea typeface="黑体" panose="02010609060101010101" pitchFamily="49" charset="-122"/>
              </a:defRPr>
            </a:lvl4pPr>
            <a:lvl5pPr marL="2057400" indent="-22860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pPr algn="ctr" eaLnBrk="1" hangingPunct="1">
              <a:defRPr/>
            </a:pPr>
            <a:endParaRPr lang="zh-CN" altLang="en-US" b="0">
              <a:ea typeface="宋体" pitchFamily="2" charset="-122"/>
            </a:endParaRPr>
          </a:p>
        </p:txBody>
      </p:sp>
      <p:sp>
        <p:nvSpPr>
          <p:cNvPr id="4100" name="Rectangle 4" descr="Stationery"/>
          <p:cNvSpPr>
            <a:spLocks noChangeArrowheads="1"/>
          </p:cNvSpPr>
          <p:nvPr/>
        </p:nvSpPr>
        <p:spPr bwMode="auto">
          <a:xfrm>
            <a:off x="609600" y="0"/>
            <a:ext cx="1625600" cy="762000"/>
          </a:xfrm>
          <a:prstGeom prst="rect">
            <a:avLst/>
          </a:prstGeom>
          <a:blipFill dpi="0" rotWithShape="0">
            <a:blip r:embed="rId1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b="1">
                <a:solidFill>
                  <a:schemeClr val="tx1"/>
                </a:solidFill>
                <a:latin typeface="Times New Roman" panose="02020603050405020304" pitchFamily="18" charset="0"/>
                <a:ea typeface="黑体" panose="02010609060101010101" pitchFamily="49" charset="-122"/>
              </a:defRPr>
            </a:lvl1pPr>
            <a:lvl2pPr marL="742950" indent="-285750">
              <a:defRPr kumimoji="1" sz="2400" b="1">
                <a:solidFill>
                  <a:schemeClr val="tx1"/>
                </a:solidFill>
                <a:latin typeface="Times New Roman" panose="02020603050405020304" pitchFamily="18" charset="0"/>
                <a:ea typeface="黑体" panose="02010609060101010101" pitchFamily="49" charset="-122"/>
              </a:defRPr>
            </a:lvl2pPr>
            <a:lvl3pPr marL="1143000" indent="-228600">
              <a:defRPr kumimoji="1" sz="2400" b="1">
                <a:solidFill>
                  <a:schemeClr val="tx1"/>
                </a:solidFill>
                <a:latin typeface="Times New Roman" panose="02020603050405020304" pitchFamily="18" charset="0"/>
                <a:ea typeface="黑体" panose="02010609060101010101" pitchFamily="49" charset="-122"/>
              </a:defRPr>
            </a:lvl3pPr>
            <a:lvl4pPr marL="1600200" indent="-228600">
              <a:defRPr kumimoji="1" sz="2400" b="1">
                <a:solidFill>
                  <a:schemeClr val="tx1"/>
                </a:solidFill>
                <a:latin typeface="Times New Roman" panose="02020603050405020304" pitchFamily="18" charset="0"/>
                <a:ea typeface="黑体" panose="02010609060101010101" pitchFamily="49" charset="-122"/>
              </a:defRPr>
            </a:lvl4pPr>
            <a:lvl5pPr marL="2057400" indent="-22860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pPr algn="ctr" eaLnBrk="1" hangingPunct="1">
              <a:defRPr/>
            </a:pPr>
            <a:endParaRPr lang="zh-CN" altLang="en-US" b="0">
              <a:ea typeface="宋体" pitchFamily="2" charset="-122"/>
            </a:endParaRPr>
          </a:p>
        </p:txBody>
      </p:sp>
      <p:sp>
        <p:nvSpPr>
          <p:cNvPr id="4101" name="Rectangle 5" descr="Stationery"/>
          <p:cNvSpPr>
            <a:spLocks noChangeArrowheads="1"/>
          </p:cNvSpPr>
          <p:nvPr/>
        </p:nvSpPr>
        <p:spPr bwMode="auto">
          <a:xfrm>
            <a:off x="0" y="0"/>
            <a:ext cx="609600" cy="6858000"/>
          </a:xfrm>
          <a:prstGeom prst="rect">
            <a:avLst/>
          </a:prstGeom>
          <a:blipFill dpi="0" rotWithShape="0">
            <a:blip r:embed="rId1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b="1">
                <a:solidFill>
                  <a:schemeClr val="tx1"/>
                </a:solidFill>
                <a:latin typeface="Times New Roman" panose="02020603050405020304" pitchFamily="18" charset="0"/>
                <a:ea typeface="黑体" panose="02010609060101010101" pitchFamily="49" charset="-122"/>
              </a:defRPr>
            </a:lvl1pPr>
            <a:lvl2pPr marL="742950" indent="-285750">
              <a:defRPr kumimoji="1" sz="2400" b="1">
                <a:solidFill>
                  <a:schemeClr val="tx1"/>
                </a:solidFill>
                <a:latin typeface="Times New Roman" panose="02020603050405020304" pitchFamily="18" charset="0"/>
                <a:ea typeface="黑体" panose="02010609060101010101" pitchFamily="49" charset="-122"/>
              </a:defRPr>
            </a:lvl2pPr>
            <a:lvl3pPr marL="1143000" indent="-228600">
              <a:defRPr kumimoji="1" sz="2400" b="1">
                <a:solidFill>
                  <a:schemeClr val="tx1"/>
                </a:solidFill>
                <a:latin typeface="Times New Roman" panose="02020603050405020304" pitchFamily="18" charset="0"/>
                <a:ea typeface="黑体" panose="02010609060101010101" pitchFamily="49" charset="-122"/>
              </a:defRPr>
            </a:lvl3pPr>
            <a:lvl4pPr marL="1600200" indent="-228600">
              <a:defRPr kumimoji="1" sz="2400" b="1">
                <a:solidFill>
                  <a:schemeClr val="tx1"/>
                </a:solidFill>
                <a:latin typeface="Times New Roman" panose="02020603050405020304" pitchFamily="18" charset="0"/>
                <a:ea typeface="黑体" panose="02010609060101010101" pitchFamily="49" charset="-122"/>
              </a:defRPr>
            </a:lvl4pPr>
            <a:lvl5pPr marL="2057400" indent="-22860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pPr algn="ctr" eaLnBrk="1" hangingPunct="1">
              <a:defRPr/>
            </a:pPr>
            <a:endParaRPr lang="zh-CN" altLang="en-US" b="0">
              <a:ea typeface="宋体" pitchFamily="2" charset="-122"/>
            </a:endParaRPr>
          </a:p>
        </p:txBody>
      </p:sp>
      <p:sp>
        <p:nvSpPr>
          <p:cNvPr id="2054" name="Rectangle 6"/>
          <p:cNvSpPr>
            <a:spLocks noGrp="1" noChangeArrowheads="1"/>
          </p:cNvSpPr>
          <p:nvPr>
            <p:ph type="title"/>
          </p:nvPr>
        </p:nvSpPr>
        <p:spPr bwMode="auto">
          <a:xfrm>
            <a:off x="1422400" y="8382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zh-CN" altLang="en-US"/>
              <a:t>单击此处编辑母版标题样式</a:t>
            </a:r>
            <a:endParaRPr lang="zh-CN" altLang="en-US"/>
          </a:p>
        </p:txBody>
      </p:sp>
      <p:sp>
        <p:nvSpPr>
          <p:cNvPr id="250887" name="Rectangle 7"/>
          <p:cNvSpPr>
            <a:spLocks noGrp="1" noChangeArrowheads="1"/>
          </p:cNvSpPr>
          <p:nvPr>
            <p:ph type="dt" sz="half" idx="2"/>
          </p:nvPr>
        </p:nvSpPr>
        <p:spPr bwMode="auto">
          <a:xfrm>
            <a:off x="1422400" y="6413500"/>
            <a:ext cx="25400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kumimoji="0" sz="1400" b="0">
                <a:solidFill>
                  <a:schemeClr val="tx2"/>
                </a:solidFill>
                <a:ea typeface="+mn-ea"/>
              </a:defRPr>
            </a:lvl1pPr>
          </a:lstStyle>
          <a:p>
            <a:pPr>
              <a:defRPr/>
            </a:pPr>
            <a:endParaRPr lang="en-US" altLang="zh-CN"/>
          </a:p>
        </p:txBody>
      </p:sp>
      <p:sp>
        <p:nvSpPr>
          <p:cNvPr id="250888" name="Rectangle 8"/>
          <p:cNvSpPr>
            <a:spLocks noGrp="1" noChangeArrowheads="1"/>
          </p:cNvSpPr>
          <p:nvPr>
            <p:ph type="ftr" sz="quarter" idx="3"/>
          </p:nvPr>
        </p:nvSpPr>
        <p:spPr bwMode="auto">
          <a:xfrm>
            <a:off x="4572000" y="6413500"/>
            <a:ext cx="38608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defRPr kumimoji="0" sz="1400" b="0">
                <a:solidFill>
                  <a:schemeClr val="tx2"/>
                </a:solidFill>
                <a:ea typeface="+mn-ea"/>
              </a:defRPr>
            </a:lvl1pPr>
          </a:lstStyle>
          <a:p>
            <a:pPr>
              <a:defRPr/>
            </a:pPr>
            <a:endParaRPr lang="en-US" altLang="zh-CN"/>
          </a:p>
        </p:txBody>
      </p:sp>
      <p:pic>
        <p:nvPicPr>
          <p:cNvPr id="2057" name="Picture 9" descr="anabnr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38300" y="0"/>
            <a:ext cx="10553700"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6" name="Rectangle 10"/>
          <p:cNvSpPr>
            <a:spLocks noChangeArrowheads="1"/>
          </p:cNvSpPr>
          <p:nvPr/>
        </p:nvSpPr>
        <p:spPr bwMode="auto">
          <a:xfrm>
            <a:off x="406400" y="457200"/>
            <a:ext cx="3352800" cy="304800"/>
          </a:xfrm>
          <a:prstGeom prst="rect">
            <a:avLst/>
          </a:prstGeom>
          <a:solidFill>
            <a:schemeClr val="accent2">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b="1">
                <a:solidFill>
                  <a:schemeClr val="tx1"/>
                </a:solidFill>
                <a:latin typeface="Times New Roman" panose="02020603050405020304" pitchFamily="18" charset="0"/>
                <a:ea typeface="黑体" panose="02010609060101010101" pitchFamily="49" charset="-122"/>
              </a:defRPr>
            </a:lvl1pPr>
            <a:lvl2pPr marL="742950" indent="-285750">
              <a:defRPr kumimoji="1" sz="2400" b="1">
                <a:solidFill>
                  <a:schemeClr val="tx1"/>
                </a:solidFill>
                <a:latin typeface="Times New Roman" panose="02020603050405020304" pitchFamily="18" charset="0"/>
                <a:ea typeface="黑体" panose="02010609060101010101" pitchFamily="49" charset="-122"/>
              </a:defRPr>
            </a:lvl2pPr>
            <a:lvl3pPr marL="1143000" indent="-228600">
              <a:defRPr kumimoji="1" sz="2400" b="1">
                <a:solidFill>
                  <a:schemeClr val="tx1"/>
                </a:solidFill>
                <a:latin typeface="Times New Roman" panose="02020603050405020304" pitchFamily="18" charset="0"/>
                <a:ea typeface="黑体" panose="02010609060101010101" pitchFamily="49" charset="-122"/>
              </a:defRPr>
            </a:lvl3pPr>
            <a:lvl4pPr marL="1600200" indent="-228600">
              <a:defRPr kumimoji="1" sz="2400" b="1">
                <a:solidFill>
                  <a:schemeClr val="tx1"/>
                </a:solidFill>
                <a:latin typeface="Times New Roman" panose="02020603050405020304" pitchFamily="18" charset="0"/>
                <a:ea typeface="黑体" panose="02010609060101010101" pitchFamily="49" charset="-122"/>
              </a:defRPr>
            </a:lvl4pPr>
            <a:lvl5pPr marL="2057400" indent="-22860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pPr algn="ctr" eaLnBrk="1" hangingPunct="1">
              <a:defRPr/>
            </a:pPr>
            <a:endParaRPr lang="zh-CN" altLang="en-US" b="0">
              <a:ea typeface="宋体" pitchFamily="2" charset="-122"/>
            </a:endParaRPr>
          </a:p>
        </p:txBody>
      </p:sp>
      <p:sp>
        <p:nvSpPr>
          <p:cNvPr id="250891" name="Rectangle 11"/>
          <p:cNvSpPr>
            <a:spLocks noGrp="1" noChangeArrowheads="1"/>
          </p:cNvSpPr>
          <p:nvPr>
            <p:ph type="sldNum" sz="quarter" idx="4"/>
          </p:nvPr>
        </p:nvSpPr>
        <p:spPr bwMode="auto">
          <a:xfrm>
            <a:off x="10972800" y="6413500"/>
            <a:ext cx="12192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kumimoji="0" b="0">
                <a:solidFill>
                  <a:schemeClr val="tx2"/>
                </a:solidFill>
                <a:ea typeface="宋体" pitchFamily="2" charset="-122"/>
              </a:defRPr>
            </a:lvl1pPr>
          </a:lstStyle>
          <a:p>
            <a:pPr>
              <a:defRPr/>
            </a:pPr>
            <a:fld id="{E861B14A-7306-4B17-9286-C68ACBAFDD45}" type="slidenum">
              <a:rPr lang="zh-CN" altLang="en-US"/>
            </a:fld>
            <a:endParaRPr lang="en-US" altLang="zh-CN" sz="1400"/>
          </a:p>
        </p:txBody>
      </p:sp>
      <p:sp>
        <p:nvSpPr>
          <p:cNvPr id="2060" name="Rectangle 12"/>
          <p:cNvSpPr>
            <a:spLocks noGrp="1" noChangeArrowheads="1"/>
          </p:cNvSpPr>
          <p:nvPr>
            <p:ph type="body" idx="1"/>
          </p:nvPr>
        </p:nvSpPr>
        <p:spPr bwMode="auto">
          <a:xfrm>
            <a:off x="1422400" y="210185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anose="02020603050405020304" pitchFamily="18" charset="0"/>
          <a:ea typeface="宋体" pitchFamily="2" charset="-122"/>
        </a:defRPr>
      </a:lvl2pPr>
      <a:lvl3pPr algn="l" rtl="0" eaLnBrk="0" fontAlgn="base" hangingPunct="0">
        <a:spcBef>
          <a:spcPct val="0"/>
        </a:spcBef>
        <a:spcAft>
          <a:spcPct val="0"/>
        </a:spcAft>
        <a:defRPr sz="4400">
          <a:solidFill>
            <a:schemeClr val="tx2"/>
          </a:solidFill>
          <a:latin typeface="Times New Roman" panose="02020603050405020304" pitchFamily="18" charset="0"/>
          <a:ea typeface="宋体" pitchFamily="2" charset="-122"/>
        </a:defRPr>
      </a:lvl3pPr>
      <a:lvl4pPr algn="l" rtl="0" eaLnBrk="0" fontAlgn="base" hangingPunct="0">
        <a:spcBef>
          <a:spcPct val="0"/>
        </a:spcBef>
        <a:spcAft>
          <a:spcPct val="0"/>
        </a:spcAft>
        <a:defRPr sz="4400">
          <a:solidFill>
            <a:schemeClr val="tx2"/>
          </a:solidFill>
          <a:latin typeface="Times New Roman" panose="02020603050405020304" pitchFamily="18" charset="0"/>
          <a:ea typeface="宋体" pitchFamily="2" charset="-122"/>
        </a:defRPr>
      </a:lvl4pPr>
      <a:lvl5pPr algn="l" rtl="0" eaLnBrk="0" fontAlgn="base" hangingPunct="0">
        <a:spcBef>
          <a:spcPct val="0"/>
        </a:spcBef>
        <a:spcAft>
          <a:spcPct val="0"/>
        </a:spcAft>
        <a:defRPr sz="4400">
          <a:solidFill>
            <a:schemeClr val="tx2"/>
          </a:solidFill>
          <a:latin typeface="Times New Roman" panose="02020603050405020304" pitchFamily="18" charset="0"/>
          <a:ea typeface="宋体" pitchFamily="2" charset="-122"/>
        </a:defRPr>
      </a:lvl5pPr>
      <a:lvl6pPr marL="457200" algn="l" rtl="0" fontAlgn="base">
        <a:spcBef>
          <a:spcPct val="0"/>
        </a:spcBef>
        <a:spcAft>
          <a:spcPct val="0"/>
        </a:spcAft>
        <a:defRPr sz="4400">
          <a:solidFill>
            <a:schemeClr val="tx2"/>
          </a:solidFill>
          <a:latin typeface="Times New Roman" panose="02020603050405020304" pitchFamily="18" charset="0"/>
          <a:ea typeface="宋体" pitchFamily="2" charset="-122"/>
        </a:defRPr>
      </a:lvl6pPr>
      <a:lvl7pPr marL="914400" algn="l" rtl="0" fontAlgn="base">
        <a:spcBef>
          <a:spcPct val="0"/>
        </a:spcBef>
        <a:spcAft>
          <a:spcPct val="0"/>
        </a:spcAft>
        <a:defRPr sz="4400">
          <a:solidFill>
            <a:schemeClr val="tx2"/>
          </a:solidFill>
          <a:latin typeface="Times New Roman" panose="02020603050405020304" pitchFamily="18" charset="0"/>
          <a:ea typeface="宋体" pitchFamily="2" charset="-122"/>
        </a:defRPr>
      </a:lvl7pPr>
      <a:lvl8pPr marL="1371600" algn="l" rtl="0" fontAlgn="base">
        <a:spcBef>
          <a:spcPct val="0"/>
        </a:spcBef>
        <a:spcAft>
          <a:spcPct val="0"/>
        </a:spcAft>
        <a:defRPr sz="4400">
          <a:solidFill>
            <a:schemeClr val="tx2"/>
          </a:solidFill>
          <a:latin typeface="Times New Roman" panose="02020603050405020304" pitchFamily="18" charset="0"/>
          <a:ea typeface="宋体" pitchFamily="2" charset="-122"/>
        </a:defRPr>
      </a:lvl8pPr>
      <a:lvl9pPr marL="1828800" algn="l" rtl="0" fontAlgn="base">
        <a:spcBef>
          <a:spcPct val="0"/>
        </a:spcBef>
        <a:spcAft>
          <a:spcPct val="0"/>
        </a:spcAft>
        <a:defRPr sz="4400">
          <a:solidFill>
            <a:schemeClr val="tx2"/>
          </a:solidFill>
          <a:latin typeface="Times New Roman" panose="02020603050405020304" pitchFamily="18" charset="0"/>
          <a:ea typeface="宋体" pitchFamily="2" charset="-122"/>
        </a:defRPr>
      </a:lvl9pPr>
    </p:titleStyle>
    <p:bodyStyle>
      <a:lvl1pPr marL="457200" indent="-457200" algn="l" rtl="0" eaLnBrk="0" fontAlgn="base" hangingPunct="0">
        <a:spcBef>
          <a:spcPct val="20000"/>
        </a:spcBef>
        <a:spcAft>
          <a:spcPct val="0"/>
        </a:spcAft>
        <a:buClr>
          <a:srgbClr val="A50021"/>
        </a:buClr>
        <a:buSzPct val="75000"/>
        <a:buFont typeface="Wingdings" panose="05000000000000000000" pitchFamily="2" charset="2"/>
        <a:buChar char="n"/>
        <a:defRPr sz="3200">
          <a:solidFill>
            <a:schemeClr val="tx1"/>
          </a:solidFill>
          <a:latin typeface="+mn-lt"/>
          <a:ea typeface="+mn-ea"/>
          <a:cs typeface="+mn-cs"/>
        </a:defRPr>
      </a:lvl1pPr>
      <a:lvl2pPr marL="1027430" indent="-455930" algn="l" rtl="0" eaLnBrk="0" fontAlgn="base" hangingPunct="0">
        <a:spcBef>
          <a:spcPct val="20000"/>
        </a:spcBef>
        <a:spcAft>
          <a:spcPct val="0"/>
        </a:spcAft>
        <a:buClr>
          <a:schemeClr val="accent2"/>
        </a:buClr>
        <a:buSzPct val="75000"/>
        <a:buFont typeface="Wingdings" panose="05000000000000000000" pitchFamily="2" charset="2"/>
        <a:buChar char="n"/>
        <a:defRPr sz="2800">
          <a:solidFill>
            <a:schemeClr val="tx1"/>
          </a:solidFill>
          <a:latin typeface="+mn-lt"/>
          <a:ea typeface="+mn-ea"/>
        </a:defRPr>
      </a:lvl2pPr>
      <a:lvl3pPr marL="1370330" indent="-228600" algn="l" rtl="0" eaLnBrk="0" fontAlgn="base" hangingPunct="0">
        <a:spcBef>
          <a:spcPct val="20000"/>
        </a:spcBef>
        <a:spcAft>
          <a:spcPct val="0"/>
        </a:spcAft>
        <a:buClr>
          <a:srgbClr val="666699"/>
        </a:buClr>
        <a:buSzPct val="70000"/>
        <a:buFont typeface="Wingdings" panose="05000000000000000000" pitchFamily="2" charset="2"/>
        <a:buChar char="n"/>
        <a:defRPr sz="2400">
          <a:solidFill>
            <a:schemeClr val="tx1"/>
          </a:solidFill>
          <a:latin typeface="+mn-lt"/>
          <a:ea typeface="+mn-ea"/>
        </a:defRPr>
      </a:lvl3pPr>
      <a:lvl4pPr marL="1713230" indent="-228600" algn="l" rtl="0" eaLnBrk="0" fontAlgn="base" hangingPunct="0">
        <a:spcBef>
          <a:spcPct val="20000"/>
        </a:spcBef>
        <a:spcAft>
          <a:spcPct val="0"/>
        </a:spcAft>
        <a:buSzPct val="60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55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55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55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55000"/>
        <a:buFont typeface="Wingdings" panose="05000000000000000000"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6"/>
          <p:cNvSpPr>
            <a:spLocks noGrp="1" noChangeArrowheads="1"/>
          </p:cNvSpPr>
          <p:nvPr>
            <p:ph type="title"/>
          </p:nvPr>
        </p:nvSpPr>
        <p:spPr bwMode="auto">
          <a:xfrm>
            <a:off x="1422400" y="8382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zh-CN" altLang="en-US"/>
              <a:t>单击此处编辑母版标题样式</a:t>
            </a:r>
            <a:endParaRPr lang="zh-CN" altLang="en-US"/>
          </a:p>
        </p:txBody>
      </p:sp>
      <p:sp>
        <p:nvSpPr>
          <p:cNvPr id="3075" name="Rectangle 12"/>
          <p:cNvSpPr>
            <a:spLocks noGrp="1" noChangeArrowheads="1"/>
          </p:cNvSpPr>
          <p:nvPr>
            <p:ph type="body" idx="1"/>
          </p:nvPr>
        </p:nvSpPr>
        <p:spPr bwMode="auto">
          <a:xfrm>
            <a:off x="1422400" y="210185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6" name="Rectangle 7"/>
          <p:cNvSpPr>
            <a:spLocks noGrp="1" noChangeArrowheads="1"/>
          </p:cNvSpPr>
          <p:nvPr>
            <p:ph type="dt" sz="half" idx="2"/>
          </p:nvPr>
        </p:nvSpPr>
        <p:spPr bwMode="auto">
          <a:xfrm>
            <a:off x="914400" y="6324600"/>
            <a:ext cx="2540000" cy="457200"/>
          </a:xfrm>
          <a:prstGeom prst="rect">
            <a:avLst/>
          </a:prstGeom>
          <a:noFill/>
          <a:ln>
            <a:miter lim="800000"/>
          </a:ln>
        </p:spPr>
        <p:txBody>
          <a:bodyPr vert="horz" wrap="square" lIns="91440" tIns="45720" rIns="91440" bIns="45720" numCol="1" anchor="b" anchorCtr="0" compatLnSpc="1"/>
          <a:lstStyle>
            <a:lvl1pPr eaLnBrk="1" hangingPunct="1">
              <a:defRPr kumimoji="0" sz="1400" b="0">
                <a:solidFill>
                  <a:schemeClr val="tx2"/>
                </a:solidFill>
                <a:ea typeface="+mn-ea"/>
              </a:defRPr>
            </a:lvl1pPr>
          </a:lstStyle>
          <a:p>
            <a:pPr>
              <a:defRPr/>
            </a:pPr>
            <a:endParaRPr lang="en-US" altLang="zh-CN"/>
          </a:p>
        </p:txBody>
      </p:sp>
      <p:sp>
        <p:nvSpPr>
          <p:cNvPr id="17" name="Rectangle 8"/>
          <p:cNvSpPr>
            <a:spLocks noGrp="1" noChangeArrowheads="1"/>
          </p:cNvSpPr>
          <p:nvPr>
            <p:ph type="ftr" sz="quarter" idx="3"/>
          </p:nvPr>
        </p:nvSpPr>
        <p:spPr bwMode="auto">
          <a:xfrm>
            <a:off x="4165600" y="6324600"/>
            <a:ext cx="3860800" cy="457200"/>
          </a:xfrm>
          <a:prstGeom prst="rect">
            <a:avLst/>
          </a:prstGeom>
          <a:noFill/>
          <a:ln>
            <a:miter lim="800000"/>
          </a:ln>
        </p:spPr>
        <p:txBody>
          <a:bodyPr vert="horz" wrap="square" lIns="91440" tIns="45720" rIns="91440" bIns="45720" numCol="1" anchor="b" anchorCtr="0" compatLnSpc="1"/>
          <a:lstStyle>
            <a:lvl1pPr algn="ctr" eaLnBrk="1" hangingPunct="1">
              <a:defRPr kumimoji="0" sz="1400" b="0">
                <a:solidFill>
                  <a:schemeClr val="tx2"/>
                </a:solidFill>
                <a:ea typeface="+mn-ea"/>
              </a:defRPr>
            </a:lvl1pPr>
          </a:lstStyle>
          <a:p>
            <a:pPr>
              <a:defRPr/>
            </a:pPr>
            <a:endParaRPr lang="en-US" altLang="zh-CN"/>
          </a:p>
        </p:txBody>
      </p:sp>
      <p:sp>
        <p:nvSpPr>
          <p:cNvPr id="18" name="Rectangle 9"/>
          <p:cNvSpPr>
            <a:spLocks noGrp="1" noChangeArrowheads="1"/>
          </p:cNvSpPr>
          <p:nvPr>
            <p:ph type="sldNum" sz="quarter" idx="4"/>
          </p:nvPr>
        </p:nvSpPr>
        <p:spPr bwMode="auto">
          <a:xfrm>
            <a:off x="8737600" y="6324600"/>
            <a:ext cx="2540000" cy="457200"/>
          </a:xfrm>
          <a:prstGeom prst="rect">
            <a:avLst/>
          </a:prstGeom>
          <a:noFill/>
          <a:ln>
            <a:miter lim="800000"/>
          </a:ln>
        </p:spPr>
        <p:txBody>
          <a:bodyPr vert="horz" wrap="square" lIns="91440" tIns="45720" rIns="91440" bIns="45720" numCol="1" anchor="b" anchorCtr="0" compatLnSpc="1"/>
          <a:lstStyle>
            <a:lvl1pPr algn="r" eaLnBrk="1" hangingPunct="1">
              <a:defRPr kumimoji="0" sz="1400" b="0">
                <a:solidFill>
                  <a:schemeClr val="tx2"/>
                </a:solidFill>
              </a:defRPr>
            </a:lvl1pPr>
          </a:lstStyle>
          <a:p>
            <a:pPr>
              <a:defRPr/>
            </a:pPr>
            <a:fld id="{4DD0BDD3-DCD2-42AB-B8F2-A8DADA9EF4C9}" type="slidenum">
              <a:rPr lang="zh-CN" altLang="en-US"/>
            </a:fld>
            <a:endParaRPr lang="en-US" altLang="zh-CN"/>
          </a:p>
        </p:txBody>
      </p:sp>
    </p:spTree>
  </p:cSld>
  <p:clrMap bg1="lt1" tx1="dk1" bg2="lt2" tx2="dk2" accent1="accent1" accent2="accent2" accent3="accent3" accent4="accent4" accent5="accent5" accent6="accent6" hlink="hlink" folHlink="folHlink"/>
  <p:sldLayoutIdLst>
    <p:sldLayoutId id="2147483674" r:id="rId1"/>
  </p:sldLayoutIdLst>
  <p:txStyles>
    <p:titleStyle>
      <a:lvl1pPr algn="l" rtl="0" eaLnBrk="0" fontAlgn="base" hangingPunct="0">
        <a:spcBef>
          <a:spcPct val="0"/>
        </a:spcBef>
        <a:spcAft>
          <a:spcPct val="0"/>
        </a:spcAft>
        <a:defRPr sz="4400">
          <a:solidFill>
            <a:schemeClr val="tx2"/>
          </a:solidFill>
          <a:latin typeface="Arial" panose="020B0604020202020204" pitchFamily="34" charset="0"/>
          <a:ea typeface="+mj-ea"/>
          <a:cs typeface="+mj-cs"/>
        </a:defRPr>
      </a:lvl1pPr>
      <a:lvl2pPr algn="l" rtl="0" eaLnBrk="0" fontAlgn="base" hangingPunct="0">
        <a:spcBef>
          <a:spcPct val="0"/>
        </a:spcBef>
        <a:spcAft>
          <a:spcPct val="0"/>
        </a:spcAft>
        <a:defRPr sz="4400">
          <a:solidFill>
            <a:schemeClr val="tx2"/>
          </a:solidFill>
          <a:latin typeface="Arial" panose="020B0604020202020204" pitchFamily="34" charset="0"/>
          <a:ea typeface="宋体" pitchFamily="2" charset="-122"/>
        </a:defRPr>
      </a:lvl2pPr>
      <a:lvl3pPr algn="l" rtl="0" eaLnBrk="0" fontAlgn="base" hangingPunct="0">
        <a:spcBef>
          <a:spcPct val="0"/>
        </a:spcBef>
        <a:spcAft>
          <a:spcPct val="0"/>
        </a:spcAft>
        <a:defRPr sz="4400">
          <a:solidFill>
            <a:schemeClr val="tx2"/>
          </a:solidFill>
          <a:latin typeface="Arial" panose="020B0604020202020204" pitchFamily="34" charset="0"/>
          <a:ea typeface="宋体" pitchFamily="2" charset="-122"/>
        </a:defRPr>
      </a:lvl3pPr>
      <a:lvl4pPr algn="l" rtl="0" eaLnBrk="0" fontAlgn="base" hangingPunct="0">
        <a:spcBef>
          <a:spcPct val="0"/>
        </a:spcBef>
        <a:spcAft>
          <a:spcPct val="0"/>
        </a:spcAft>
        <a:defRPr sz="4400">
          <a:solidFill>
            <a:schemeClr val="tx2"/>
          </a:solidFill>
          <a:latin typeface="Arial" panose="020B0604020202020204" pitchFamily="34" charset="0"/>
          <a:ea typeface="宋体" pitchFamily="2" charset="-122"/>
        </a:defRPr>
      </a:lvl4pPr>
      <a:lvl5pPr algn="l" rtl="0" eaLnBrk="0" fontAlgn="base" hangingPunct="0">
        <a:spcBef>
          <a:spcPct val="0"/>
        </a:spcBef>
        <a:spcAft>
          <a:spcPct val="0"/>
        </a:spcAft>
        <a:defRPr sz="4400">
          <a:solidFill>
            <a:schemeClr val="tx2"/>
          </a:solidFill>
          <a:latin typeface="Arial" panose="020B0604020202020204" pitchFamily="34" charset="0"/>
          <a:ea typeface="宋体" pitchFamily="2" charset="-122"/>
        </a:defRPr>
      </a:lvl5pPr>
      <a:lvl6pPr marL="457200" algn="l" rtl="0" fontAlgn="base">
        <a:spcBef>
          <a:spcPct val="0"/>
        </a:spcBef>
        <a:spcAft>
          <a:spcPct val="0"/>
        </a:spcAft>
        <a:defRPr sz="4400">
          <a:solidFill>
            <a:schemeClr val="tx2"/>
          </a:solidFill>
          <a:latin typeface="Times New Roman" panose="02020603050405020304" pitchFamily="18" charset="0"/>
          <a:ea typeface="宋体" pitchFamily="2" charset="-122"/>
        </a:defRPr>
      </a:lvl6pPr>
      <a:lvl7pPr marL="914400" algn="l" rtl="0" fontAlgn="base">
        <a:spcBef>
          <a:spcPct val="0"/>
        </a:spcBef>
        <a:spcAft>
          <a:spcPct val="0"/>
        </a:spcAft>
        <a:defRPr sz="4400">
          <a:solidFill>
            <a:schemeClr val="tx2"/>
          </a:solidFill>
          <a:latin typeface="Times New Roman" panose="02020603050405020304" pitchFamily="18" charset="0"/>
          <a:ea typeface="宋体" pitchFamily="2" charset="-122"/>
        </a:defRPr>
      </a:lvl7pPr>
      <a:lvl8pPr marL="1371600" algn="l" rtl="0" fontAlgn="base">
        <a:spcBef>
          <a:spcPct val="0"/>
        </a:spcBef>
        <a:spcAft>
          <a:spcPct val="0"/>
        </a:spcAft>
        <a:defRPr sz="4400">
          <a:solidFill>
            <a:schemeClr val="tx2"/>
          </a:solidFill>
          <a:latin typeface="Times New Roman" panose="02020603050405020304" pitchFamily="18" charset="0"/>
          <a:ea typeface="宋体" pitchFamily="2" charset="-122"/>
        </a:defRPr>
      </a:lvl8pPr>
      <a:lvl9pPr marL="1828800" algn="l" rtl="0" fontAlgn="base">
        <a:spcBef>
          <a:spcPct val="0"/>
        </a:spcBef>
        <a:spcAft>
          <a:spcPct val="0"/>
        </a:spcAft>
        <a:defRPr sz="4400">
          <a:solidFill>
            <a:schemeClr val="tx2"/>
          </a:solidFill>
          <a:latin typeface="Times New Roman" panose="02020603050405020304" pitchFamily="18" charset="0"/>
          <a:ea typeface="宋体" pitchFamily="2" charset="-122"/>
        </a:defRPr>
      </a:lvl9pPr>
    </p:titleStyle>
    <p:bodyStyle>
      <a:lvl1pPr marL="457200" indent="-457200" algn="l" rtl="0" eaLnBrk="0" fontAlgn="base" hangingPunct="0">
        <a:spcBef>
          <a:spcPct val="20000"/>
        </a:spcBef>
        <a:spcAft>
          <a:spcPct val="0"/>
        </a:spcAft>
        <a:buClr>
          <a:srgbClr val="A50021"/>
        </a:buClr>
        <a:buSzPct val="75000"/>
        <a:buFont typeface="Wingdings" panose="05000000000000000000" pitchFamily="2" charset="2"/>
        <a:buChar char="n"/>
        <a:defRPr sz="3200">
          <a:solidFill>
            <a:schemeClr val="tx1"/>
          </a:solidFill>
          <a:latin typeface="Arial" panose="020B0604020202020204" pitchFamily="34" charset="0"/>
          <a:ea typeface="+mn-ea"/>
          <a:cs typeface="+mn-cs"/>
        </a:defRPr>
      </a:lvl1pPr>
      <a:lvl2pPr marL="1027430" indent="-455930" algn="l" rtl="0" eaLnBrk="0" fontAlgn="base" hangingPunct="0">
        <a:spcBef>
          <a:spcPct val="20000"/>
        </a:spcBef>
        <a:spcAft>
          <a:spcPct val="0"/>
        </a:spcAft>
        <a:buClr>
          <a:schemeClr val="accent2"/>
        </a:buClr>
        <a:buSzPct val="75000"/>
        <a:buFont typeface="Wingdings" panose="05000000000000000000" pitchFamily="2" charset="2"/>
        <a:buChar char="n"/>
        <a:defRPr sz="2800">
          <a:solidFill>
            <a:schemeClr val="tx1"/>
          </a:solidFill>
          <a:latin typeface="Arial" panose="020B0604020202020204" pitchFamily="34" charset="0"/>
          <a:ea typeface="+mn-ea"/>
        </a:defRPr>
      </a:lvl2pPr>
      <a:lvl3pPr marL="1370330" indent="-228600" algn="l" rtl="0" eaLnBrk="0" fontAlgn="base" hangingPunct="0">
        <a:spcBef>
          <a:spcPct val="20000"/>
        </a:spcBef>
        <a:spcAft>
          <a:spcPct val="0"/>
        </a:spcAft>
        <a:buClr>
          <a:srgbClr val="666699"/>
        </a:buClr>
        <a:buSzPct val="70000"/>
        <a:buFont typeface="Wingdings" panose="05000000000000000000" pitchFamily="2" charset="2"/>
        <a:buChar char="n"/>
        <a:defRPr sz="2400">
          <a:solidFill>
            <a:schemeClr val="tx1"/>
          </a:solidFill>
          <a:latin typeface="Arial" panose="020B0604020202020204" pitchFamily="34" charset="0"/>
          <a:ea typeface="+mn-ea"/>
        </a:defRPr>
      </a:lvl3pPr>
      <a:lvl4pPr marL="1713230" indent="-228600" algn="l" rtl="0" eaLnBrk="0" fontAlgn="base" hangingPunct="0">
        <a:spcBef>
          <a:spcPct val="20000"/>
        </a:spcBef>
        <a:spcAft>
          <a:spcPct val="0"/>
        </a:spcAft>
        <a:buSzPct val="60000"/>
        <a:buFont typeface="Wingdings" panose="05000000000000000000" pitchFamily="2" charset="2"/>
        <a:buChar char="n"/>
        <a:defRPr sz="2000">
          <a:solidFill>
            <a:schemeClr val="tx1"/>
          </a:solidFill>
          <a:latin typeface="Arial" panose="020B0604020202020204" pitchFamily="34" charset="0"/>
          <a:ea typeface="+mn-ea"/>
        </a:defRPr>
      </a:lvl4pPr>
      <a:lvl5pPr marL="2057400" indent="-228600" algn="l" rtl="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Arial" panose="020B0604020202020204" pitchFamily="34" charset="0"/>
          <a:ea typeface="+mn-ea"/>
        </a:defRPr>
      </a:lvl5pPr>
      <a:lvl6pPr marL="2514600" indent="-228600" algn="l" rtl="0" fontAlgn="base">
        <a:spcBef>
          <a:spcPct val="20000"/>
        </a:spcBef>
        <a:spcAft>
          <a:spcPct val="0"/>
        </a:spcAft>
        <a:buClr>
          <a:schemeClr val="hlink"/>
        </a:buClr>
        <a:buSzPct val="55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55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55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55000"/>
        <a:buFont typeface="Wingdings" panose="05000000000000000000"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098" name="Object 17"/>
          <p:cNvGraphicFramePr>
            <a:graphicFrameLocks noChangeAspect="1"/>
          </p:cNvGraphicFramePr>
          <p:nvPr/>
        </p:nvGraphicFramePr>
        <p:xfrm>
          <a:off x="112713" y="52388"/>
          <a:ext cx="11972925" cy="4813300"/>
        </p:xfrm>
        <a:graphic>
          <a:graphicData uri="http://schemas.openxmlformats.org/presentationml/2006/ole">
            <mc:AlternateContent xmlns:mc="http://schemas.openxmlformats.org/markup-compatibility/2006">
              <mc:Choice xmlns:v="urn:schemas-microsoft-com:vml" Requires="v">
                <p:oleObj spid="_x0000_s4146" name="Image" r:id="rId12" imgW="8674100" imgH="4648200" progId="Photoshop.Image.6">
                  <p:embed/>
                </p:oleObj>
              </mc:Choice>
              <mc:Fallback>
                <p:oleObj name="Image" r:id="rId12" imgW="8674100" imgH="4648200" progId="Photoshop.Image.6">
                  <p:embed/>
                  <p:pic>
                    <p:nvPicPr>
                      <p:cNvPr id="0" name="Object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713" y="52388"/>
                        <a:ext cx="11972925" cy="481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47" name="Rectangle 18"/>
          <p:cNvSpPr>
            <a:spLocks noChangeArrowheads="1"/>
          </p:cNvSpPr>
          <p:nvPr/>
        </p:nvSpPr>
        <p:spPr bwMode="gray">
          <a:xfrm>
            <a:off x="44450" y="4868863"/>
            <a:ext cx="12122150" cy="193992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b="1">
                <a:solidFill>
                  <a:schemeClr val="tx1"/>
                </a:solidFill>
                <a:latin typeface="Times New Roman" panose="02020603050405020304" pitchFamily="18" charset="0"/>
                <a:ea typeface="黑体" panose="02010609060101010101" pitchFamily="49" charset="-122"/>
              </a:defRPr>
            </a:lvl1pPr>
            <a:lvl2pPr marL="742950" indent="-285750">
              <a:defRPr kumimoji="1" sz="2400" b="1">
                <a:solidFill>
                  <a:schemeClr val="tx1"/>
                </a:solidFill>
                <a:latin typeface="Times New Roman" panose="02020603050405020304" pitchFamily="18" charset="0"/>
                <a:ea typeface="黑体" panose="02010609060101010101" pitchFamily="49" charset="-122"/>
              </a:defRPr>
            </a:lvl2pPr>
            <a:lvl3pPr marL="1143000" indent="-228600">
              <a:defRPr kumimoji="1" sz="2400" b="1">
                <a:solidFill>
                  <a:schemeClr val="tx1"/>
                </a:solidFill>
                <a:latin typeface="Times New Roman" panose="02020603050405020304" pitchFamily="18" charset="0"/>
                <a:ea typeface="黑体" panose="02010609060101010101" pitchFamily="49" charset="-122"/>
              </a:defRPr>
            </a:lvl3pPr>
            <a:lvl4pPr marL="1600200" indent="-228600">
              <a:defRPr kumimoji="1" sz="2400" b="1">
                <a:solidFill>
                  <a:schemeClr val="tx1"/>
                </a:solidFill>
                <a:latin typeface="Times New Roman" panose="02020603050405020304" pitchFamily="18" charset="0"/>
                <a:ea typeface="黑体" panose="02010609060101010101" pitchFamily="49" charset="-122"/>
              </a:defRPr>
            </a:lvl4pPr>
            <a:lvl5pPr marL="2057400" indent="-22860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pPr algn="ctr">
              <a:defRPr/>
            </a:pPr>
            <a:endParaRPr kumimoji="0" lang="zh-CN" altLang="en-US" sz="2000">
              <a:solidFill>
                <a:srgbClr val="FFFFFF"/>
              </a:solidFill>
              <a:latin typeface="Arial" panose="020B0604020202020204" pitchFamily="34" charset="0"/>
              <a:ea typeface="宋体" pitchFamily="2" charset="-122"/>
            </a:endParaRPr>
          </a:p>
        </p:txBody>
      </p:sp>
      <p:sp>
        <p:nvSpPr>
          <p:cNvPr id="6148" name="Rectangle 26"/>
          <p:cNvSpPr>
            <a:spLocks noChangeArrowheads="1"/>
          </p:cNvSpPr>
          <p:nvPr/>
        </p:nvSpPr>
        <p:spPr bwMode="gray">
          <a:xfrm>
            <a:off x="3490913" y="4868863"/>
            <a:ext cx="8701087" cy="3841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b="1">
                <a:solidFill>
                  <a:schemeClr val="tx1"/>
                </a:solidFill>
                <a:latin typeface="Times New Roman" panose="02020603050405020304" pitchFamily="18" charset="0"/>
                <a:ea typeface="黑体" panose="02010609060101010101" pitchFamily="49" charset="-122"/>
              </a:defRPr>
            </a:lvl1pPr>
            <a:lvl2pPr marL="742950" indent="-285750">
              <a:defRPr kumimoji="1" sz="2400" b="1">
                <a:solidFill>
                  <a:schemeClr val="tx1"/>
                </a:solidFill>
                <a:latin typeface="Times New Roman" panose="02020603050405020304" pitchFamily="18" charset="0"/>
                <a:ea typeface="黑体" panose="02010609060101010101" pitchFamily="49" charset="-122"/>
              </a:defRPr>
            </a:lvl2pPr>
            <a:lvl3pPr marL="1143000" indent="-228600">
              <a:defRPr kumimoji="1" sz="2400" b="1">
                <a:solidFill>
                  <a:schemeClr val="tx1"/>
                </a:solidFill>
                <a:latin typeface="Times New Roman" panose="02020603050405020304" pitchFamily="18" charset="0"/>
                <a:ea typeface="黑体" panose="02010609060101010101" pitchFamily="49" charset="-122"/>
              </a:defRPr>
            </a:lvl3pPr>
            <a:lvl4pPr marL="1600200" indent="-228600">
              <a:defRPr kumimoji="1" sz="2400" b="1">
                <a:solidFill>
                  <a:schemeClr val="tx1"/>
                </a:solidFill>
                <a:latin typeface="Times New Roman" panose="02020603050405020304" pitchFamily="18" charset="0"/>
                <a:ea typeface="黑体" panose="02010609060101010101" pitchFamily="49" charset="-122"/>
              </a:defRPr>
            </a:lvl4pPr>
            <a:lvl5pPr marL="2057400" indent="-22860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pPr algn="ctr">
              <a:defRPr/>
            </a:pPr>
            <a:endParaRPr kumimoji="0" lang="zh-CN" altLang="en-US" sz="2000">
              <a:solidFill>
                <a:srgbClr val="FFFFFF"/>
              </a:solidFill>
              <a:latin typeface="Arial" panose="020B0604020202020204" pitchFamily="34" charset="0"/>
              <a:ea typeface="宋体" pitchFamily="2" charset="-122"/>
            </a:endParaRPr>
          </a:p>
        </p:txBody>
      </p:sp>
      <p:grpSp>
        <p:nvGrpSpPr>
          <p:cNvPr id="4101" name="Group 19"/>
          <p:cNvGrpSpPr/>
          <p:nvPr/>
        </p:nvGrpSpPr>
        <p:grpSpPr bwMode="auto">
          <a:xfrm>
            <a:off x="-7938" y="0"/>
            <a:ext cx="12206288" cy="6859588"/>
            <a:chOff x="0" y="0"/>
            <a:chExt cx="5764" cy="4321"/>
          </a:xfrm>
        </p:grpSpPr>
        <p:sp>
          <p:nvSpPr>
            <p:cNvPr id="6152" name="AutoShape 20"/>
            <p:cNvSpPr>
              <a:spLocks noChangeArrowheads="1"/>
            </p:cNvSpPr>
            <p:nvPr/>
          </p:nvSpPr>
          <p:spPr bwMode="gray">
            <a:xfrm>
              <a:off x="27" y="24"/>
              <a:ext cx="5712" cy="4274"/>
            </a:xfrm>
            <a:prstGeom prst="roundRect">
              <a:avLst>
                <a:gd name="adj" fmla="val 6227"/>
              </a:avLst>
            </a:prstGeom>
            <a:noFill/>
            <a:ln w="7620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lvl1pPr>
                <a:defRPr kumimoji="1" sz="2400" b="1">
                  <a:solidFill>
                    <a:schemeClr val="tx1"/>
                  </a:solidFill>
                  <a:latin typeface="Times New Roman" panose="02020603050405020304" pitchFamily="18" charset="0"/>
                  <a:ea typeface="黑体" panose="02010609060101010101" pitchFamily="49" charset="-122"/>
                </a:defRPr>
              </a:lvl1pPr>
              <a:lvl2pPr marL="742950" indent="-285750">
                <a:defRPr kumimoji="1" sz="2400" b="1">
                  <a:solidFill>
                    <a:schemeClr val="tx1"/>
                  </a:solidFill>
                  <a:latin typeface="Times New Roman" panose="02020603050405020304" pitchFamily="18" charset="0"/>
                  <a:ea typeface="黑体" panose="02010609060101010101" pitchFamily="49" charset="-122"/>
                </a:defRPr>
              </a:lvl2pPr>
              <a:lvl3pPr marL="1143000" indent="-228600">
                <a:defRPr kumimoji="1" sz="2400" b="1">
                  <a:solidFill>
                    <a:schemeClr val="tx1"/>
                  </a:solidFill>
                  <a:latin typeface="Times New Roman" panose="02020603050405020304" pitchFamily="18" charset="0"/>
                  <a:ea typeface="黑体" panose="02010609060101010101" pitchFamily="49" charset="-122"/>
                </a:defRPr>
              </a:lvl3pPr>
              <a:lvl4pPr marL="1600200" indent="-228600">
                <a:defRPr kumimoji="1" sz="2400" b="1">
                  <a:solidFill>
                    <a:schemeClr val="tx1"/>
                  </a:solidFill>
                  <a:latin typeface="Times New Roman" panose="02020603050405020304" pitchFamily="18" charset="0"/>
                  <a:ea typeface="黑体" panose="02010609060101010101" pitchFamily="49" charset="-122"/>
                </a:defRPr>
              </a:lvl4pPr>
              <a:lvl5pPr marL="2057400" indent="-22860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pPr algn="ctr">
                <a:defRPr/>
              </a:pPr>
              <a:endParaRPr kumimoji="0" lang="zh-CN" altLang="en-US" sz="2000">
                <a:solidFill>
                  <a:srgbClr val="FFFFFF"/>
                </a:solidFill>
                <a:latin typeface="Arial" panose="020B0604020202020204" pitchFamily="34" charset="0"/>
                <a:ea typeface="宋体" pitchFamily="2" charset="-122"/>
              </a:endParaRPr>
            </a:p>
          </p:txBody>
        </p:sp>
        <p:sp>
          <p:nvSpPr>
            <p:cNvPr id="4105" name="Freeform 21"/>
            <p:cNvSpPr/>
            <p:nvPr/>
          </p:nvSpPr>
          <p:spPr bwMode="gray">
            <a:xfrm>
              <a:off x="0" y="0"/>
              <a:ext cx="288" cy="282"/>
            </a:xfrm>
            <a:custGeom>
              <a:avLst/>
              <a:gdLst>
                <a:gd name="T0" fmla="*/ 2 w 288"/>
                <a:gd name="T1" fmla="*/ 282 h 282"/>
                <a:gd name="T2" fmla="*/ 82 w 288"/>
                <a:gd name="T3" fmla="*/ 144 h 282"/>
                <a:gd name="T4" fmla="*/ 165 w 288"/>
                <a:gd name="T5" fmla="*/ 36 h 282"/>
                <a:gd name="T6" fmla="*/ 288 w 288"/>
                <a:gd name="T7" fmla="*/ 0 h 282"/>
                <a:gd name="T8" fmla="*/ 0 w 288"/>
                <a:gd name="T9" fmla="*/ 0 h 2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8" h="282">
                  <a:moveTo>
                    <a:pt x="2" y="282"/>
                  </a:moveTo>
                  <a:lnTo>
                    <a:pt x="82" y="144"/>
                  </a:lnTo>
                  <a:lnTo>
                    <a:pt x="165" y="36"/>
                  </a:lnTo>
                  <a:lnTo>
                    <a:pt x="288" y="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06" name="Freeform 22"/>
            <p:cNvSpPr/>
            <p:nvPr/>
          </p:nvSpPr>
          <p:spPr bwMode="gray">
            <a:xfrm>
              <a:off x="5" y="3985"/>
              <a:ext cx="244" cy="336"/>
            </a:xfrm>
            <a:custGeom>
              <a:avLst/>
              <a:gdLst>
                <a:gd name="T0" fmla="*/ 277 w 243"/>
                <a:gd name="T1" fmla="*/ 335 h 336"/>
                <a:gd name="T2" fmla="*/ 156 w 243"/>
                <a:gd name="T3" fmla="*/ 239 h 336"/>
                <a:gd name="T4" fmla="*/ 30 w 243"/>
                <a:gd name="T5" fmla="*/ 144 h 336"/>
                <a:gd name="T6" fmla="*/ 0 w 243"/>
                <a:gd name="T7" fmla="*/ 0 h 336"/>
                <a:gd name="T8" fmla="*/ 1 w 243"/>
                <a:gd name="T9" fmla="*/ 336 h 3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3" h="336">
                  <a:moveTo>
                    <a:pt x="243" y="335"/>
                  </a:moveTo>
                  <a:lnTo>
                    <a:pt x="122" y="239"/>
                  </a:lnTo>
                  <a:lnTo>
                    <a:pt x="30" y="144"/>
                  </a:lnTo>
                  <a:lnTo>
                    <a:pt x="0" y="0"/>
                  </a:lnTo>
                  <a:lnTo>
                    <a:pt x="1" y="33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07" name="Freeform 23"/>
            <p:cNvSpPr/>
            <p:nvPr/>
          </p:nvSpPr>
          <p:spPr bwMode="gray">
            <a:xfrm>
              <a:off x="5511" y="4029"/>
              <a:ext cx="253" cy="290"/>
            </a:xfrm>
            <a:custGeom>
              <a:avLst/>
              <a:gdLst>
                <a:gd name="T0" fmla="*/ 4372 w 232"/>
                <a:gd name="T1" fmla="*/ 0 h 290"/>
                <a:gd name="T2" fmla="*/ 3122 w 232"/>
                <a:gd name="T3" fmla="*/ 144 h 290"/>
                <a:gd name="T4" fmla="*/ 1887 w 232"/>
                <a:gd name="T5" fmla="*/ 253 h 290"/>
                <a:gd name="T6" fmla="*/ 0 w 232"/>
                <a:gd name="T7" fmla="*/ 290 h 290"/>
                <a:gd name="T8" fmla="*/ 4416 w 232"/>
                <a:gd name="T9" fmla="*/ 287 h 2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 h="290">
                  <a:moveTo>
                    <a:pt x="229" y="0"/>
                  </a:moveTo>
                  <a:lnTo>
                    <a:pt x="164" y="144"/>
                  </a:lnTo>
                  <a:lnTo>
                    <a:pt x="98" y="253"/>
                  </a:lnTo>
                  <a:lnTo>
                    <a:pt x="0" y="290"/>
                  </a:lnTo>
                  <a:lnTo>
                    <a:pt x="232" y="287"/>
                  </a:lnTo>
                </a:path>
              </a:pathLst>
            </a:custGeom>
            <a:solidFill>
              <a:schemeClr val="bg1"/>
            </a:solidFill>
            <a:ln w="9525">
              <a:solidFill>
                <a:schemeClr val="bg1"/>
              </a:solidFill>
              <a:round/>
            </a:ln>
          </p:spPr>
          <p:txBody>
            <a:bodyPr/>
            <a:lstStyle/>
            <a:p>
              <a:endParaRPr lang="zh-CN" altLang="en-US"/>
            </a:p>
          </p:txBody>
        </p:sp>
        <p:sp>
          <p:nvSpPr>
            <p:cNvPr id="4108" name="Freeform 24"/>
            <p:cNvSpPr/>
            <p:nvPr/>
          </p:nvSpPr>
          <p:spPr bwMode="gray">
            <a:xfrm>
              <a:off x="5472" y="0"/>
              <a:ext cx="288" cy="288"/>
            </a:xfrm>
            <a:custGeom>
              <a:avLst/>
              <a:gdLst>
                <a:gd name="T0" fmla="*/ 0 w 288"/>
                <a:gd name="T1" fmla="*/ 0 h 288"/>
                <a:gd name="T2" fmla="*/ 144 w 288"/>
                <a:gd name="T3" fmla="*/ 82 h 288"/>
                <a:gd name="T4" fmla="*/ 252 w 288"/>
                <a:gd name="T5" fmla="*/ 165 h 288"/>
                <a:gd name="T6" fmla="*/ 288 w 288"/>
                <a:gd name="T7" fmla="*/ 288 h 288"/>
                <a:gd name="T8" fmla="*/ 288 w 288"/>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8" h="288">
                  <a:moveTo>
                    <a:pt x="0" y="0"/>
                  </a:moveTo>
                  <a:lnTo>
                    <a:pt x="144" y="82"/>
                  </a:lnTo>
                  <a:lnTo>
                    <a:pt x="252" y="165"/>
                  </a:lnTo>
                  <a:lnTo>
                    <a:pt x="288" y="288"/>
                  </a:lnTo>
                  <a:lnTo>
                    <a:pt x="288"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102" name="Rectangle 3"/>
          <p:cNvSpPr>
            <a:spLocks noGrp="1" noChangeArrowheads="1"/>
          </p:cNvSpPr>
          <p:nvPr>
            <p:ph type="body" idx="1"/>
          </p:nvPr>
        </p:nvSpPr>
        <p:spPr bwMode="auto">
          <a:xfrm>
            <a:off x="609600" y="1304925"/>
            <a:ext cx="10972800" cy="494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103" name="Rectangle 2"/>
          <p:cNvSpPr>
            <a:spLocks noGrp="1" noChangeArrowheads="1"/>
          </p:cNvSpPr>
          <p:nvPr>
            <p:ph type="title"/>
          </p:nvPr>
        </p:nvSpPr>
        <p:spPr bwMode="white">
          <a:xfrm>
            <a:off x="609600" y="319088"/>
            <a:ext cx="108712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rtl="0" eaLnBrk="0" fontAlgn="base" hangingPunct="0">
        <a:spcBef>
          <a:spcPct val="0"/>
        </a:spcBef>
        <a:spcAft>
          <a:spcPct val="0"/>
        </a:spcAft>
        <a:defRPr sz="3600" b="1">
          <a:solidFill>
            <a:schemeClr val="bg1"/>
          </a:solidFill>
          <a:latin typeface="+mj-lt"/>
          <a:ea typeface="+mj-ea"/>
          <a:cs typeface="+mj-cs"/>
        </a:defRPr>
      </a:lvl1pPr>
      <a:lvl2pPr algn="l"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2pPr>
      <a:lvl3pPr algn="l"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3pPr>
      <a:lvl4pPr algn="l"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4pPr>
      <a:lvl5pPr algn="l"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5pPr>
      <a:lvl6pPr marL="457200" algn="l" rtl="0" fontAlgn="base">
        <a:spcBef>
          <a:spcPct val="0"/>
        </a:spcBef>
        <a:spcAft>
          <a:spcPct val="0"/>
        </a:spcAft>
        <a:defRPr sz="3600" b="1">
          <a:solidFill>
            <a:schemeClr val="bg1"/>
          </a:solidFill>
          <a:latin typeface="Arial" panose="020B0604020202020204" pitchFamily="34" charset="0"/>
          <a:ea typeface="宋体" pitchFamily="2" charset="-122"/>
        </a:defRPr>
      </a:lvl6pPr>
      <a:lvl7pPr marL="914400" algn="l" rtl="0" fontAlgn="base">
        <a:spcBef>
          <a:spcPct val="0"/>
        </a:spcBef>
        <a:spcAft>
          <a:spcPct val="0"/>
        </a:spcAft>
        <a:defRPr sz="3600" b="1">
          <a:solidFill>
            <a:schemeClr val="bg1"/>
          </a:solidFill>
          <a:latin typeface="Arial" panose="020B0604020202020204" pitchFamily="34" charset="0"/>
          <a:ea typeface="宋体" pitchFamily="2" charset="-122"/>
        </a:defRPr>
      </a:lvl7pPr>
      <a:lvl8pPr marL="1371600" algn="l" rtl="0" fontAlgn="base">
        <a:spcBef>
          <a:spcPct val="0"/>
        </a:spcBef>
        <a:spcAft>
          <a:spcPct val="0"/>
        </a:spcAft>
        <a:defRPr sz="3600" b="1">
          <a:solidFill>
            <a:schemeClr val="bg1"/>
          </a:solidFill>
          <a:latin typeface="Arial" panose="020B0604020202020204" pitchFamily="34" charset="0"/>
          <a:ea typeface="宋体" pitchFamily="2" charset="-122"/>
        </a:defRPr>
      </a:lvl8pPr>
      <a:lvl9pPr marL="1828800" algn="l" rtl="0" fontAlgn="base">
        <a:spcBef>
          <a:spcPct val="0"/>
        </a:spcBef>
        <a:spcAft>
          <a:spcPct val="0"/>
        </a:spcAft>
        <a:defRPr sz="3600" b="1">
          <a:solidFill>
            <a:schemeClr val="bg1"/>
          </a:solidFill>
          <a:latin typeface="Arial" panose="020B0604020202020204" pitchFamily="34" charset="0"/>
          <a:ea typeface="宋体" pitchFamily="2" charset="-122"/>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Rectangle 2"/>
          <p:cNvSpPr>
            <a:spLocks noGrp="1" noRot="1" noChangeArrowheads="1"/>
          </p:cNvSpPr>
          <p:nvPr>
            <p:ph type="title"/>
          </p:nvPr>
        </p:nvSpPr>
        <p:spPr bwMode="auto">
          <a:xfrm>
            <a:off x="431800" y="476250"/>
            <a:ext cx="1138713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5123" name="Rectangle 3"/>
          <p:cNvSpPr>
            <a:spLocks noGrp="1" noRot="1" noChangeArrowheads="1"/>
          </p:cNvSpPr>
          <p:nvPr>
            <p:ph type="body" idx="1"/>
          </p:nvPr>
        </p:nvSpPr>
        <p:spPr bwMode="auto">
          <a:xfrm>
            <a:off x="406400" y="1981200"/>
            <a:ext cx="11387138"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2"/>
          </p:nvPr>
        </p:nvSpPr>
        <p:spPr bwMode="auto">
          <a:xfrm>
            <a:off x="401638" y="6076950"/>
            <a:ext cx="3052762" cy="476250"/>
          </a:xfrm>
          <a:prstGeom prst="rect">
            <a:avLst/>
          </a:prstGeom>
          <a:noFill/>
          <a:ln>
            <a:miter lim="800000"/>
          </a:ln>
        </p:spPr>
        <p:txBody>
          <a:bodyPr vert="horz" wrap="square" lIns="91440" tIns="45720" rIns="91440" bIns="45720" numCol="1" anchor="t" anchorCtr="0" compatLnSpc="1"/>
          <a:lstStyle>
            <a:lvl1pPr eaLnBrk="1" hangingPunct="1">
              <a:spcBef>
                <a:spcPct val="0"/>
              </a:spcBef>
              <a:defRPr kumimoji="0" sz="1400" b="0">
                <a:solidFill>
                  <a:srgbClr val="000000"/>
                </a:solidFill>
                <a:latin typeface="+mn-lt"/>
                <a:ea typeface="+mn-ea"/>
              </a:defRPr>
            </a:lvl1pPr>
          </a:lstStyle>
          <a:p>
            <a:pPr>
              <a:defRPr/>
            </a:pPr>
            <a:endParaRPr lang="en-US" altLang="zh-CN"/>
          </a:p>
        </p:txBody>
      </p:sp>
      <p:sp>
        <p:nvSpPr>
          <p:cNvPr id="8" name="Rectangle 5"/>
          <p:cNvSpPr>
            <a:spLocks noGrp="1" noChangeArrowheads="1"/>
          </p:cNvSpPr>
          <p:nvPr>
            <p:ph type="ftr" sz="quarter" idx="3"/>
          </p:nvPr>
        </p:nvSpPr>
        <p:spPr bwMode="auto">
          <a:xfrm>
            <a:off x="4165600" y="6076950"/>
            <a:ext cx="3860800" cy="476250"/>
          </a:xfrm>
          <a:prstGeom prst="rect">
            <a:avLst/>
          </a:prstGeom>
          <a:noFill/>
          <a:ln>
            <a:miter lim="800000"/>
          </a:ln>
        </p:spPr>
        <p:txBody>
          <a:bodyPr vert="horz" wrap="square" lIns="91440" tIns="45720" rIns="91440" bIns="45720" numCol="1" anchor="t" anchorCtr="0" compatLnSpc="1"/>
          <a:lstStyle>
            <a:lvl1pPr algn="ctr" eaLnBrk="1" hangingPunct="1">
              <a:spcBef>
                <a:spcPct val="0"/>
              </a:spcBef>
              <a:defRPr kumimoji="0" sz="1400" b="0">
                <a:solidFill>
                  <a:srgbClr val="000000"/>
                </a:solidFill>
                <a:latin typeface="+mn-lt"/>
                <a:ea typeface="+mn-ea"/>
              </a:defRPr>
            </a:lvl1pPr>
          </a:lstStyle>
          <a:p>
            <a:pPr>
              <a:defRPr/>
            </a:pPr>
            <a:endParaRPr lang="en-US" altLang="zh-CN"/>
          </a:p>
        </p:txBody>
      </p:sp>
      <p:sp>
        <p:nvSpPr>
          <p:cNvPr id="9" name="Rectangle 6"/>
          <p:cNvSpPr>
            <a:spLocks noGrp="1" noChangeArrowheads="1"/>
          </p:cNvSpPr>
          <p:nvPr>
            <p:ph type="sldNum" sz="quarter" idx="4"/>
          </p:nvPr>
        </p:nvSpPr>
        <p:spPr bwMode="auto">
          <a:xfrm>
            <a:off x="8737600" y="6076950"/>
            <a:ext cx="3052763" cy="476250"/>
          </a:xfrm>
          <a:prstGeom prst="rect">
            <a:avLst/>
          </a:prstGeom>
          <a:noFill/>
          <a:ln>
            <a:miter lim="800000"/>
          </a:ln>
        </p:spPr>
        <p:txBody>
          <a:bodyPr vert="horz" wrap="square" lIns="91440" tIns="45720" rIns="91440" bIns="45720" numCol="1" anchor="t" anchorCtr="0" compatLnSpc="1"/>
          <a:lstStyle>
            <a:lvl1pPr algn="r" eaLnBrk="1" hangingPunct="1">
              <a:spcBef>
                <a:spcPct val="0"/>
              </a:spcBef>
              <a:defRPr kumimoji="0" sz="1400" b="0">
                <a:solidFill>
                  <a:srgbClr val="000000"/>
                </a:solidFill>
                <a:latin typeface="Arial" panose="020B0604020202020204"/>
                <a:ea typeface="宋体"/>
              </a:defRPr>
            </a:lvl1pPr>
          </a:lstStyle>
          <a:p>
            <a:pPr>
              <a:defRPr/>
            </a:pPr>
            <a:fld id="{D2CB112F-73D6-4030-9CA9-BDD01902B078}"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ctr" rtl="0" eaLnBrk="0" fontAlgn="base" hangingPunct="0">
        <a:spcBef>
          <a:spcPct val="0"/>
        </a:spcBef>
        <a:spcAft>
          <a:spcPct val="0"/>
        </a:spcAft>
        <a:defRPr sz="4400" b="1" kern="1200">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Arial" panose="020B0604020202020204" pitchFamily="34" charset="0"/>
          <a:ea typeface="宋体" pitchFamily="2" charset="-122"/>
        </a:defRPr>
      </a:lvl2pPr>
      <a:lvl3pPr algn="ctr" rtl="0" eaLnBrk="0" fontAlgn="base" hangingPunct="0">
        <a:spcBef>
          <a:spcPct val="0"/>
        </a:spcBef>
        <a:spcAft>
          <a:spcPct val="0"/>
        </a:spcAft>
        <a:defRPr sz="4400" b="1">
          <a:solidFill>
            <a:schemeClr val="tx2"/>
          </a:solidFill>
          <a:latin typeface="Arial" panose="020B0604020202020204" pitchFamily="34" charset="0"/>
          <a:ea typeface="宋体" pitchFamily="2" charset="-122"/>
        </a:defRPr>
      </a:lvl3pPr>
      <a:lvl4pPr algn="ctr" rtl="0" eaLnBrk="0" fontAlgn="base" hangingPunct="0">
        <a:spcBef>
          <a:spcPct val="0"/>
        </a:spcBef>
        <a:spcAft>
          <a:spcPct val="0"/>
        </a:spcAft>
        <a:defRPr sz="4400" b="1">
          <a:solidFill>
            <a:schemeClr val="tx2"/>
          </a:solidFill>
          <a:latin typeface="Arial" panose="020B0604020202020204" pitchFamily="34" charset="0"/>
          <a:ea typeface="宋体" pitchFamily="2" charset="-122"/>
        </a:defRPr>
      </a:lvl4pPr>
      <a:lvl5pPr algn="ctr" rtl="0" eaLnBrk="0" fontAlgn="base" hangingPunct="0">
        <a:spcBef>
          <a:spcPct val="0"/>
        </a:spcBef>
        <a:spcAft>
          <a:spcPct val="0"/>
        </a:spcAft>
        <a:defRPr sz="4400" b="1">
          <a:solidFill>
            <a:schemeClr val="tx2"/>
          </a:solidFill>
          <a:latin typeface="Arial" panose="020B0604020202020204" pitchFamily="34" charset="0"/>
          <a:ea typeface="宋体" pitchFamily="2" charset="-122"/>
        </a:defRPr>
      </a:lvl5pPr>
      <a:lvl6pPr marL="457200" algn="ctr" rtl="0" fontAlgn="base">
        <a:spcBef>
          <a:spcPct val="0"/>
        </a:spcBef>
        <a:spcAft>
          <a:spcPct val="0"/>
        </a:spcAft>
        <a:defRPr sz="4400" b="1">
          <a:solidFill>
            <a:schemeClr val="tx2"/>
          </a:solidFill>
          <a:latin typeface="Arial" panose="020B0604020202020204" pitchFamily="34" charset="0"/>
          <a:ea typeface="宋体" pitchFamily="2" charset="-122"/>
        </a:defRPr>
      </a:lvl6pPr>
      <a:lvl7pPr marL="914400" algn="ctr" rtl="0" fontAlgn="base">
        <a:spcBef>
          <a:spcPct val="0"/>
        </a:spcBef>
        <a:spcAft>
          <a:spcPct val="0"/>
        </a:spcAft>
        <a:defRPr sz="4400" b="1">
          <a:solidFill>
            <a:schemeClr val="tx2"/>
          </a:solidFill>
          <a:latin typeface="Arial" panose="020B0604020202020204" pitchFamily="34" charset="0"/>
          <a:ea typeface="宋体" pitchFamily="2" charset="-122"/>
        </a:defRPr>
      </a:lvl7pPr>
      <a:lvl8pPr marL="1371600" algn="ctr" rtl="0" fontAlgn="base">
        <a:spcBef>
          <a:spcPct val="0"/>
        </a:spcBef>
        <a:spcAft>
          <a:spcPct val="0"/>
        </a:spcAft>
        <a:defRPr sz="4400" b="1">
          <a:solidFill>
            <a:schemeClr val="tx2"/>
          </a:solidFill>
          <a:latin typeface="Arial" panose="020B0604020202020204" pitchFamily="34" charset="0"/>
          <a:ea typeface="宋体" pitchFamily="2" charset="-122"/>
        </a:defRPr>
      </a:lvl8pPr>
      <a:lvl9pPr marL="1828800" algn="ctr" rtl="0" fontAlgn="base">
        <a:spcBef>
          <a:spcPct val="0"/>
        </a:spcBef>
        <a:spcAft>
          <a:spcPct val="0"/>
        </a:spcAft>
        <a:defRPr sz="4400" b="1">
          <a:solidFill>
            <a:schemeClr val="tx2"/>
          </a:solidFill>
          <a:latin typeface="Arial" panose="020B0604020202020204" pitchFamily="34" charset="0"/>
          <a:ea typeface="宋体" pitchFamily="2" charset="-122"/>
        </a:defRPr>
      </a:lvl9pPr>
    </p:titleStyle>
    <p:body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b="1"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b="1"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b="1"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b="1"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146" name="Object 2"/>
          <p:cNvGraphicFramePr>
            <a:graphicFrameLocks noChangeAspect="1"/>
          </p:cNvGraphicFramePr>
          <p:nvPr/>
        </p:nvGraphicFramePr>
        <p:xfrm>
          <a:off x="96838" y="61913"/>
          <a:ext cx="12023725" cy="1031875"/>
        </p:xfrm>
        <a:graphic>
          <a:graphicData uri="http://schemas.openxmlformats.org/presentationml/2006/ole">
            <mc:AlternateContent xmlns:mc="http://schemas.openxmlformats.org/markup-compatibility/2006">
              <mc:Choice xmlns:v="urn:schemas-microsoft-com:vml" Requires="v">
                <p:oleObj spid="_x0000_s6197" name="Image" r:id="rId12" imgW="8610600" imgH="1308100" progId="Photoshop.Image.6">
                  <p:embed/>
                </p:oleObj>
              </mc:Choice>
              <mc:Fallback>
                <p:oleObj name="Image" r:id="rId12" imgW="8610600" imgH="1308100" progId="Photoshop.Image.6">
                  <p:embed/>
                  <p:pic>
                    <p:nvPicPr>
                      <p:cNvPr id="0" name="Object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6838" y="61913"/>
                        <a:ext cx="12023725"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1" name="Rectangle 3"/>
          <p:cNvSpPr>
            <a:spLocks noChangeArrowheads="1"/>
          </p:cNvSpPr>
          <p:nvPr/>
        </p:nvSpPr>
        <p:spPr bwMode="invGray">
          <a:xfrm>
            <a:off x="84138" y="6453188"/>
            <a:ext cx="11987212" cy="37306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b="1">
                <a:solidFill>
                  <a:schemeClr val="tx1"/>
                </a:solidFill>
                <a:latin typeface="Times New Roman" panose="02020603050405020304" pitchFamily="18" charset="0"/>
                <a:ea typeface="黑体" panose="02010609060101010101" pitchFamily="49" charset="-122"/>
              </a:defRPr>
            </a:lvl1pPr>
            <a:lvl2pPr marL="742950" indent="-285750">
              <a:defRPr kumimoji="1" sz="2400" b="1">
                <a:solidFill>
                  <a:schemeClr val="tx1"/>
                </a:solidFill>
                <a:latin typeface="Times New Roman" panose="02020603050405020304" pitchFamily="18" charset="0"/>
                <a:ea typeface="黑体" panose="02010609060101010101" pitchFamily="49" charset="-122"/>
              </a:defRPr>
            </a:lvl2pPr>
            <a:lvl3pPr marL="1143000" indent="-228600">
              <a:defRPr kumimoji="1" sz="2400" b="1">
                <a:solidFill>
                  <a:schemeClr val="tx1"/>
                </a:solidFill>
                <a:latin typeface="Times New Roman" panose="02020603050405020304" pitchFamily="18" charset="0"/>
                <a:ea typeface="黑体" panose="02010609060101010101" pitchFamily="49" charset="-122"/>
              </a:defRPr>
            </a:lvl3pPr>
            <a:lvl4pPr marL="1600200" indent="-228600">
              <a:defRPr kumimoji="1" sz="2400" b="1">
                <a:solidFill>
                  <a:schemeClr val="tx1"/>
                </a:solidFill>
                <a:latin typeface="Times New Roman" panose="02020603050405020304" pitchFamily="18" charset="0"/>
                <a:ea typeface="黑体" panose="02010609060101010101" pitchFamily="49" charset="-122"/>
              </a:defRPr>
            </a:lvl4pPr>
            <a:lvl5pPr marL="2057400" indent="-22860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pPr algn="ctr">
              <a:defRPr/>
            </a:pPr>
            <a:endParaRPr kumimoji="0" lang="zh-CN" altLang="en-US" sz="2000">
              <a:solidFill>
                <a:srgbClr val="FFFFFF"/>
              </a:solidFill>
              <a:latin typeface="Arial" panose="020B0604020202020204" pitchFamily="34" charset="0"/>
              <a:ea typeface="宋体" pitchFamily="2" charset="-122"/>
            </a:endParaRPr>
          </a:p>
        </p:txBody>
      </p:sp>
      <p:sp>
        <p:nvSpPr>
          <p:cNvPr id="2052" name="Rectangle 4"/>
          <p:cNvSpPr>
            <a:spLocks noChangeArrowheads="1"/>
          </p:cNvSpPr>
          <p:nvPr/>
        </p:nvSpPr>
        <p:spPr bwMode="ltGray">
          <a:xfrm>
            <a:off x="119063" y="1135063"/>
            <a:ext cx="11939587" cy="5265737"/>
          </a:xfrm>
          <a:prstGeom prst="rect">
            <a:avLst/>
          </a:prstGeom>
          <a:noFill/>
          <a:ln w="28575">
            <a:solidFill>
              <a:schemeClr val="bg2"/>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kumimoji="1" sz="2400" b="1">
                <a:solidFill>
                  <a:schemeClr val="tx1"/>
                </a:solidFill>
                <a:latin typeface="Times New Roman" panose="02020603050405020304" pitchFamily="18" charset="0"/>
                <a:ea typeface="黑体" panose="02010609060101010101" pitchFamily="49" charset="-122"/>
              </a:defRPr>
            </a:lvl1pPr>
            <a:lvl2pPr marL="742950" indent="-285750">
              <a:defRPr kumimoji="1" sz="2400" b="1">
                <a:solidFill>
                  <a:schemeClr val="tx1"/>
                </a:solidFill>
                <a:latin typeface="Times New Roman" panose="02020603050405020304" pitchFamily="18" charset="0"/>
                <a:ea typeface="黑体" panose="02010609060101010101" pitchFamily="49" charset="-122"/>
              </a:defRPr>
            </a:lvl2pPr>
            <a:lvl3pPr marL="1143000" indent="-228600">
              <a:defRPr kumimoji="1" sz="2400" b="1">
                <a:solidFill>
                  <a:schemeClr val="tx1"/>
                </a:solidFill>
                <a:latin typeface="Times New Roman" panose="02020603050405020304" pitchFamily="18" charset="0"/>
                <a:ea typeface="黑体" panose="02010609060101010101" pitchFamily="49" charset="-122"/>
              </a:defRPr>
            </a:lvl3pPr>
            <a:lvl4pPr marL="1600200" indent="-228600">
              <a:defRPr kumimoji="1" sz="2400" b="1">
                <a:solidFill>
                  <a:schemeClr val="tx1"/>
                </a:solidFill>
                <a:latin typeface="Times New Roman" panose="02020603050405020304" pitchFamily="18" charset="0"/>
                <a:ea typeface="黑体" panose="02010609060101010101" pitchFamily="49" charset="-122"/>
              </a:defRPr>
            </a:lvl4pPr>
            <a:lvl5pPr marL="2057400" indent="-22860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pPr algn="ctr">
              <a:defRPr/>
            </a:pPr>
            <a:endParaRPr kumimoji="0" lang="zh-CN" altLang="en-US" sz="2000">
              <a:solidFill>
                <a:srgbClr val="FFFFFF"/>
              </a:solidFill>
              <a:latin typeface="Arial" panose="020B0604020202020204" pitchFamily="34" charset="0"/>
              <a:ea typeface="宋体" pitchFamily="2" charset="-122"/>
            </a:endParaRPr>
          </a:p>
        </p:txBody>
      </p:sp>
      <p:sp>
        <p:nvSpPr>
          <p:cNvPr id="6149" name="Rectangle 5"/>
          <p:cNvSpPr>
            <a:spLocks noGrp="1" noChangeArrowheads="1"/>
          </p:cNvSpPr>
          <p:nvPr>
            <p:ph type="body" idx="1"/>
          </p:nvPr>
        </p:nvSpPr>
        <p:spPr bwMode="auto">
          <a:xfrm>
            <a:off x="609600" y="1304925"/>
            <a:ext cx="10972800" cy="494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9574" name="Rectangle 6"/>
          <p:cNvSpPr>
            <a:spLocks noGrp="1" noChangeArrowheads="1"/>
          </p:cNvSpPr>
          <p:nvPr>
            <p:ph type="dt" sz="half" idx="2"/>
          </p:nvPr>
        </p:nvSpPr>
        <p:spPr bwMode="auto">
          <a:xfrm>
            <a:off x="609600" y="6400800"/>
            <a:ext cx="2844800" cy="320675"/>
          </a:xfrm>
          <a:prstGeom prst="rect">
            <a:avLst/>
          </a:prstGeom>
          <a:noFill/>
          <a:ln w="9525">
            <a:noFill/>
            <a:miter lim="800000"/>
          </a:ln>
          <a:effectLst/>
        </p:spPr>
        <p:txBody>
          <a:bodyPr vert="horz" wrap="square" lIns="91440" tIns="45720" rIns="91440" bIns="45720" numCol="1" anchor="t" anchorCtr="0" compatLnSpc="1"/>
          <a:lstStyle>
            <a:lvl1pPr algn="l" eaLnBrk="1" hangingPunct="1">
              <a:spcBef>
                <a:spcPct val="0"/>
              </a:spcBef>
              <a:buFontTx/>
              <a:buNone/>
              <a:defRPr kumimoji="0" sz="1400" b="0">
                <a:solidFill>
                  <a:srgbClr val="002A00"/>
                </a:solidFill>
                <a:latin typeface="+mj-lt"/>
                <a:ea typeface="+mn-ea"/>
              </a:defRPr>
            </a:lvl1pPr>
          </a:lstStyle>
          <a:p>
            <a:pPr>
              <a:defRPr/>
            </a:pPr>
            <a:endParaRPr lang="en-US" altLang="zh-CN"/>
          </a:p>
        </p:txBody>
      </p:sp>
      <p:sp>
        <p:nvSpPr>
          <p:cNvPr id="109575" name="Rectangle 7"/>
          <p:cNvSpPr>
            <a:spLocks noGrp="1" noChangeArrowheads="1"/>
          </p:cNvSpPr>
          <p:nvPr>
            <p:ph type="ftr" sz="quarter" idx="3"/>
          </p:nvPr>
        </p:nvSpPr>
        <p:spPr bwMode="auto">
          <a:xfrm>
            <a:off x="4165600" y="6400800"/>
            <a:ext cx="3860800" cy="320675"/>
          </a:xfrm>
          <a:prstGeom prst="rect">
            <a:avLst/>
          </a:prstGeom>
          <a:noFill/>
          <a:ln w="9525">
            <a:noFill/>
            <a:miter lim="800000"/>
          </a:ln>
          <a:effectLst/>
        </p:spPr>
        <p:txBody>
          <a:bodyPr vert="horz" wrap="square" lIns="91440" tIns="45720" rIns="91440" bIns="45720" numCol="1" anchor="t" anchorCtr="0" compatLnSpc="1"/>
          <a:lstStyle>
            <a:lvl1pPr algn="ctr" eaLnBrk="1" hangingPunct="1">
              <a:spcBef>
                <a:spcPct val="0"/>
              </a:spcBef>
              <a:buFontTx/>
              <a:buNone/>
              <a:defRPr kumimoji="0" sz="1400" b="0">
                <a:solidFill>
                  <a:srgbClr val="002A00"/>
                </a:solidFill>
                <a:latin typeface="+mj-lt"/>
                <a:ea typeface="+mn-ea"/>
              </a:defRPr>
            </a:lvl1pPr>
          </a:lstStyle>
          <a:p>
            <a:pPr>
              <a:defRPr/>
            </a:pPr>
            <a:endParaRPr lang="en-US" altLang="zh-CN"/>
          </a:p>
        </p:txBody>
      </p:sp>
      <p:sp>
        <p:nvSpPr>
          <p:cNvPr id="109576" name="Rectangle 8"/>
          <p:cNvSpPr>
            <a:spLocks noGrp="1" noChangeArrowheads="1"/>
          </p:cNvSpPr>
          <p:nvPr>
            <p:ph type="sldNum" sz="quarter" idx="4"/>
          </p:nvPr>
        </p:nvSpPr>
        <p:spPr bwMode="auto">
          <a:xfrm>
            <a:off x="8737600" y="6524625"/>
            <a:ext cx="2844800" cy="152400"/>
          </a:xfrm>
          <a:prstGeom prst="rect">
            <a:avLst/>
          </a:prstGeom>
          <a:noFill/>
          <a:ln w="9525">
            <a:noFill/>
            <a:miter lim="800000"/>
          </a:ln>
          <a:effectLst/>
        </p:spPr>
        <p:txBody>
          <a:bodyPr vert="horz" wrap="square" lIns="91440" tIns="45720" rIns="91440" bIns="45720" numCol="1" anchor="t" anchorCtr="0" compatLnSpc="1"/>
          <a:lstStyle>
            <a:lvl1pPr algn="r" eaLnBrk="1" hangingPunct="1">
              <a:spcBef>
                <a:spcPct val="0"/>
              </a:spcBef>
              <a:buFontTx/>
              <a:buNone/>
              <a:defRPr kumimoji="0" sz="1000" b="1">
                <a:solidFill>
                  <a:srgbClr val="FFFFFF"/>
                </a:solidFill>
                <a:latin typeface="+mn-lt"/>
                <a:ea typeface="+mn-ea"/>
              </a:defRPr>
            </a:lvl1pPr>
          </a:lstStyle>
          <a:p>
            <a:pPr>
              <a:defRPr/>
            </a:pPr>
            <a:r>
              <a:rPr lang="en-US" altLang="zh-CN"/>
              <a:t>www.themegallery.com</a:t>
            </a:r>
            <a:endParaRPr lang="en-US" altLang="zh-CN"/>
          </a:p>
        </p:txBody>
      </p:sp>
      <p:sp>
        <p:nvSpPr>
          <p:cNvPr id="6153" name="Rectangle 9"/>
          <p:cNvSpPr>
            <a:spLocks noGrp="1" noChangeArrowheads="1"/>
          </p:cNvSpPr>
          <p:nvPr>
            <p:ph type="title"/>
          </p:nvPr>
        </p:nvSpPr>
        <p:spPr bwMode="white">
          <a:xfrm>
            <a:off x="609600" y="319088"/>
            <a:ext cx="108712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grpSp>
        <p:nvGrpSpPr>
          <p:cNvPr id="6154" name="Group 12"/>
          <p:cNvGrpSpPr/>
          <p:nvPr/>
        </p:nvGrpSpPr>
        <p:grpSpPr bwMode="auto">
          <a:xfrm>
            <a:off x="-7938" y="0"/>
            <a:ext cx="12206288" cy="6859588"/>
            <a:chOff x="0" y="0"/>
            <a:chExt cx="5764" cy="4321"/>
          </a:xfrm>
        </p:grpSpPr>
        <p:sp>
          <p:nvSpPr>
            <p:cNvPr id="2059" name="AutoShape 13"/>
            <p:cNvSpPr>
              <a:spLocks noChangeArrowheads="1"/>
            </p:cNvSpPr>
            <p:nvPr/>
          </p:nvSpPr>
          <p:spPr bwMode="white">
            <a:xfrm>
              <a:off x="27" y="24"/>
              <a:ext cx="5712" cy="4274"/>
            </a:xfrm>
            <a:prstGeom prst="roundRect">
              <a:avLst>
                <a:gd name="adj" fmla="val 6227"/>
              </a:avLst>
            </a:prstGeom>
            <a:noFill/>
            <a:ln w="7620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lvl1pPr>
                <a:defRPr kumimoji="1" sz="2400" b="1">
                  <a:solidFill>
                    <a:schemeClr val="tx1"/>
                  </a:solidFill>
                  <a:latin typeface="Times New Roman" panose="02020603050405020304" pitchFamily="18" charset="0"/>
                  <a:ea typeface="黑体" panose="02010609060101010101" pitchFamily="49" charset="-122"/>
                </a:defRPr>
              </a:lvl1pPr>
              <a:lvl2pPr marL="742950" indent="-285750">
                <a:defRPr kumimoji="1" sz="2400" b="1">
                  <a:solidFill>
                    <a:schemeClr val="tx1"/>
                  </a:solidFill>
                  <a:latin typeface="Times New Roman" panose="02020603050405020304" pitchFamily="18" charset="0"/>
                  <a:ea typeface="黑体" panose="02010609060101010101" pitchFamily="49" charset="-122"/>
                </a:defRPr>
              </a:lvl2pPr>
              <a:lvl3pPr marL="1143000" indent="-228600">
                <a:defRPr kumimoji="1" sz="2400" b="1">
                  <a:solidFill>
                    <a:schemeClr val="tx1"/>
                  </a:solidFill>
                  <a:latin typeface="Times New Roman" panose="02020603050405020304" pitchFamily="18" charset="0"/>
                  <a:ea typeface="黑体" panose="02010609060101010101" pitchFamily="49" charset="-122"/>
                </a:defRPr>
              </a:lvl3pPr>
              <a:lvl4pPr marL="1600200" indent="-228600">
                <a:defRPr kumimoji="1" sz="2400" b="1">
                  <a:solidFill>
                    <a:schemeClr val="tx1"/>
                  </a:solidFill>
                  <a:latin typeface="Times New Roman" panose="02020603050405020304" pitchFamily="18" charset="0"/>
                  <a:ea typeface="黑体" panose="02010609060101010101" pitchFamily="49" charset="-122"/>
                </a:defRPr>
              </a:lvl4pPr>
              <a:lvl5pPr marL="2057400" indent="-22860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pPr algn="ctr">
                <a:defRPr/>
              </a:pPr>
              <a:endParaRPr kumimoji="0" lang="zh-CN" altLang="en-US" sz="2000">
                <a:solidFill>
                  <a:srgbClr val="FFFFFF"/>
                </a:solidFill>
                <a:latin typeface="Arial" panose="020B0604020202020204" pitchFamily="34" charset="0"/>
                <a:ea typeface="宋体" pitchFamily="2" charset="-122"/>
              </a:endParaRPr>
            </a:p>
          </p:txBody>
        </p:sp>
        <p:sp>
          <p:nvSpPr>
            <p:cNvPr id="6156" name="Freeform 14"/>
            <p:cNvSpPr/>
            <p:nvPr/>
          </p:nvSpPr>
          <p:spPr bwMode="white">
            <a:xfrm>
              <a:off x="0" y="0"/>
              <a:ext cx="288" cy="282"/>
            </a:xfrm>
            <a:custGeom>
              <a:avLst/>
              <a:gdLst>
                <a:gd name="T0" fmla="*/ 2 w 288"/>
                <a:gd name="T1" fmla="*/ 282 h 282"/>
                <a:gd name="T2" fmla="*/ 82 w 288"/>
                <a:gd name="T3" fmla="*/ 144 h 282"/>
                <a:gd name="T4" fmla="*/ 165 w 288"/>
                <a:gd name="T5" fmla="*/ 36 h 282"/>
                <a:gd name="T6" fmla="*/ 288 w 288"/>
                <a:gd name="T7" fmla="*/ 0 h 282"/>
                <a:gd name="T8" fmla="*/ 0 w 288"/>
                <a:gd name="T9" fmla="*/ 0 h 2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8" h="282">
                  <a:moveTo>
                    <a:pt x="2" y="282"/>
                  </a:moveTo>
                  <a:lnTo>
                    <a:pt x="82" y="144"/>
                  </a:lnTo>
                  <a:lnTo>
                    <a:pt x="165" y="36"/>
                  </a:lnTo>
                  <a:lnTo>
                    <a:pt x="288" y="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57" name="Freeform 15"/>
            <p:cNvSpPr/>
            <p:nvPr/>
          </p:nvSpPr>
          <p:spPr bwMode="white">
            <a:xfrm>
              <a:off x="5" y="3985"/>
              <a:ext cx="244" cy="336"/>
            </a:xfrm>
            <a:custGeom>
              <a:avLst/>
              <a:gdLst>
                <a:gd name="T0" fmla="*/ 276 w 243"/>
                <a:gd name="T1" fmla="*/ 335 h 336"/>
                <a:gd name="T2" fmla="*/ 155 w 243"/>
                <a:gd name="T3" fmla="*/ 239 h 336"/>
                <a:gd name="T4" fmla="*/ 30 w 243"/>
                <a:gd name="T5" fmla="*/ 144 h 336"/>
                <a:gd name="T6" fmla="*/ 0 w 243"/>
                <a:gd name="T7" fmla="*/ 0 h 336"/>
                <a:gd name="T8" fmla="*/ 1 w 243"/>
                <a:gd name="T9" fmla="*/ 336 h 3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3" h="336">
                  <a:moveTo>
                    <a:pt x="243" y="335"/>
                  </a:moveTo>
                  <a:lnTo>
                    <a:pt x="122" y="239"/>
                  </a:lnTo>
                  <a:lnTo>
                    <a:pt x="30" y="144"/>
                  </a:lnTo>
                  <a:lnTo>
                    <a:pt x="0" y="0"/>
                  </a:lnTo>
                  <a:lnTo>
                    <a:pt x="1" y="33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58" name="Freeform 16"/>
            <p:cNvSpPr/>
            <p:nvPr/>
          </p:nvSpPr>
          <p:spPr bwMode="white">
            <a:xfrm>
              <a:off x="5511" y="4029"/>
              <a:ext cx="253" cy="290"/>
            </a:xfrm>
            <a:custGeom>
              <a:avLst/>
              <a:gdLst>
                <a:gd name="T0" fmla="*/ 4009 w 232"/>
                <a:gd name="T1" fmla="*/ 0 h 290"/>
                <a:gd name="T2" fmla="*/ 2863 w 232"/>
                <a:gd name="T3" fmla="*/ 144 h 290"/>
                <a:gd name="T4" fmla="*/ 1730 w 232"/>
                <a:gd name="T5" fmla="*/ 253 h 290"/>
                <a:gd name="T6" fmla="*/ 0 w 232"/>
                <a:gd name="T7" fmla="*/ 290 h 290"/>
                <a:gd name="T8" fmla="*/ 4049 w 232"/>
                <a:gd name="T9" fmla="*/ 287 h 2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 h="290">
                  <a:moveTo>
                    <a:pt x="229" y="0"/>
                  </a:moveTo>
                  <a:lnTo>
                    <a:pt x="164" y="144"/>
                  </a:lnTo>
                  <a:lnTo>
                    <a:pt x="98" y="253"/>
                  </a:lnTo>
                  <a:lnTo>
                    <a:pt x="0" y="290"/>
                  </a:lnTo>
                  <a:lnTo>
                    <a:pt x="232" y="287"/>
                  </a:lnTo>
                </a:path>
              </a:pathLst>
            </a:custGeom>
            <a:solidFill>
              <a:schemeClr val="bg1"/>
            </a:solidFill>
            <a:ln w="9525">
              <a:solidFill>
                <a:schemeClr val="bg1"/>
              </a:solidFill>
              <a:round/>
            </a:ln>
          </p:spPr>
          <p:txBody>
            <a:bodyPr/>
            <a:lstStyle/>
            <a:p>
              <a:endParaRPr lang="zh-CN" altLang="en-US"/>
            </a:p>
          </p:txBody>
        </p:sp>
        <p:sp>
          <p:nvSpPr>
            <p:cNvPr id="6159" name="Freeform 17"/>
            <p:cNvSpPr/>
            <p:nvPr/>
          </p:nvSpPr>
          <p:spPr bwMode="white">
            <a:xfrm>
              <a:off x="5472" y="0"/>
              <a:ext cx="288" cy="288"/>
            </a:xfrm>
            <a:custGeom>
              <a:avLst/>
              <a:gdLst>
                <a:gd name="T0" fmla="*/ 0 w 288"/>
                <a:gd name="T1" fmla="*/ 0 h 288"/>
                <a:gd name="T2" fmla="*/ 144 w 288"/>
                <a:gd name="T3" fmla="*/ 82 h 288"/>
                <a:gd name="T4" fmla="*/ 252 w 288"/>
                <a:gd name="T5" fmla="*/ 165 h 288"/>
                <a:gd name="T6" fmla="*/ 288 w 288"/>
                <a:gd name="T7" fmla="*/ 288 h 288"/>
                <a:gd name="T8" fmla="*/ 288 w 288"/>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8" h="288">
                  <a:moveTo>
                    <a:pt x="0" y="0"/>
                  </a:moveTo>
                  <a:lnTo>
                    <a:pt x="144" y="82"/>
                  </a:lnTo>
                  <a:lnTo>
                    <a:pt x="252" y="165"/>
                  </a:lnTo>
                  <a:lnTo>
                    <a:pt x="288" y="288"/>
                  </a:lnTo>
                  <a:lnTo>
                    <a:pt x="288"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l" rtl="0" eaLnBrk="0" fontAlgn="base" hangingPunct="0">
        <a:spcBef>
          <a:spcPct val="0"/>
        </a:spcBef>
        <a:spcAft>
          <a:spcPct val="0"/>
        </a:spcAft>
        <a:defRPr sz="3600" b="1">
          <a:solidFill>
            <a:schemeClr val="bg1"/>
          </a:solidFill>
          <a:latin typeface="+mj-lt"/>
          <a:ea typeface="+mj-ea"/>
          <a:cs typeface="+mj-cs"/>
        </a:defRPr>
      </a:lvl1pPr>
      <a:lvl2pPr algn="l"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2pPr>
      <a:lvl3pPr algn="l"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3pPr>
      <a:lvl4pPr algn="l"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4pPr>
      <a:lvl5pPr algn="l"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5pPr>
      <a:lvl6pPr marL="457200" algn="l" rtl="0" fontAlgn="base">
        <a:spcBef>
          <a:spcPct val="0"/>
        </a:spcBef>
        <a:spcAft>
          <a:spcPct val="0"/>
        </a:spcAft>
        <a:defRPr sz="3600" b="1">
          <a:solidFill>
            <a:schemeClr val="bg1"/>
          </a:solidFill>
          <a:latin typeface="Arial" panose="020B0604020202020204" pitchFamily="34" charset="0"/>
          <a:ea typeface="宋体" pitchFamily="2" charset="-122"/>
        </a:defRPr>
      </a:lvl6pPr>
      <a:lvl7pPr marL="914400" algn="l" rtl="0" fontAlgn="base">
        <a:spcBef>
          <a:spcPct val="0"/>
        </a:spcBef>
        <a:spcAft>
          <a:spcPct val="0"/>
        </a:spcAft>
        <a:defRPr sz="3600" b="1">
          <a:solidFill>
            <a:schemeClr val="bg1"/>
          </a:solidFill>
          <a:latin typeface="Arial" panose="020B0604020202020204" pitchFamily="34" charset="0"/>
          <a:ea typeface="宋体" pitchFamily="2" charset="-122"/>
        </a:defRPr>
      </a:lvl7pPr>
      <a:lvl8pPr marL="1371600" algn="l" rtl="0" fontAlgn="base">
        <a:spcBef>
          <a:spcPct val="0"/>
        </a:spcBef>
        <a:spcAft>
          <a:spcPct val="0"/>
        </a:spcAft>
        <a:defRPr sz="3600" b="1">
          <a:solidFill>
            <a:schemeClr val="bg1"/>
          </a:solidFill>
          <a:latin typeface="Arial" panose="020B0604020202020204" pitchFamily="34" charset="0"/>
          <a:ea typeface="宋体" pitchFamily="2" charset="-122"/>
        </a:defRPr>
      </a:lvl8pPr>
      <a:lvl9pPr marL="1828800" algn="l" rtl="0" fontAlgn="base">
        <a:spcBef>
          <a:spcPct val="0"/>
        </a:spcBef>
        <a:spcAft>
          <a:spcPct val="0"/>
        </a:spcAft>
        <a:defRPr sz="3600" b="1">
          <a:solidFill>
            <a:schemeClr val="bg1"/>
          </a:solidFill>
          <a:latin typeface="Arial" panose="020B0604020202020204" pitchFamily="34" charset="0"/>
          <a:ea typeface="宋体" pitchFamily="2" charset="-122"/>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j-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ea typeface="+mn-ea"/>
        </a:defRPr>
      </a:lvl3pPr>
      <a:lvl4pPr marL="1600200" indent="-228600" algn="l" rtl="0" eaLnBrk="0" fontAlgn="base" hangingPunct="0">
        <a:spcBef>
          <a:spcPct val="20000"/>
        </a:spcBef>
        <a:spcAft>
          <a:spcPct val="0"/>
        </a:spcAft>
        <a:buChar char="–"/>
        <a:defRPr sz="2000">
          <a:solidFill>
            <a:schemeClr val="tx1"/>
          </a:solidFill>
          <a:latin typeface="+mj-lt"/>
          <a:ea typeface="+mn-ea"/>
        </a:defRPr>
      </a:lvl4pPr>
      <a:lvl5pPr marL="2057400" indent="-228600" algn="l" rtl="0" eaLnBrk="0" fontAlgn="base" hangingPunct="0">
        <a:spcBef>
          <a:spcPct val="20000"/>
        </a:spcBef>
        <a:spcAft>
          <a:spcPct val="0"/>
        </a:spcAft>
        <a:buChar char="»"/>
        <a:defRPr sz="2000">
          <a:solidFill>
            <a:schemeClr val="tx1"/>
          </a:solidFill>
          <a:latin typeface="+mj-lt"/>
          <a:ea typeface="+mn-ea"/>
        </a:defRPr>
      </a:lvl5pPr>
      <a:lvl6pPr marL="2514600" indent="-228600" algn="l" rtl="0" fontAlgn="base">
        <a:spcBef>
          <a:spcPct val="20000"/>
        </a:spcBef>
        <a:spcAft>
          <a:spcPct val="0"/>
        </a:spcAft>
        <a:buChar char="»"/>
        <a:defRPr sz="2000">
          <a:solidFill>
            <a:schemeClr val="tx1"/>
          </a:solidFill>
          <a:latin typeface="+mj-lt"/>
          <a:ea typeface="+mn-ea"/>
        </a:defRPr>
      </a:lvl6pPr>
      <a:lvl7pPr marL="2971800" indent="-228600" algn="l" rtl="0" fontAlgn="base">
        <a:spcBef>
          <a:spcPct val="20000"/>
        </a:spcBef>
        <a:spcAft>
          <a:spcPct val="0"/>
        </a:spcAft>
        <a:buChar char="»"/>
        <a:defRPr sz="2000">
          <a:solidFill>
            <a:schemeClr val="tx1"/>
          </a:solidFill>
          <a:latin typeface="+mj-lt"/>
          <a:ea typeface="+mn-ea"/>
        </a:defRPr>
      </a:lvl7pPr>
      <a:lvl8pPr marL="3429000" indent="-228600" algn="l" rtl="0" fontAlgn="base">
        <a:spcBef>
          <a:spcPct val="20000"/>
        </a:spcBef>
        <a:spcAft>
          <a:spcPct val="0"/>
        </a:spcAft>
        <a:buChar char="»"/>
        <a:defRPr sz="2000">
          <a:solidFill>
            <a:schemeClr val="tx1"/>
          </a:solidFill>
          <a:latin typeface="+mj-lt"/>
          <a:ea typeface="+mn-ea"/>
        </a:defRPr>
      </a:lvl8pPr>
      <a:lvl9pPr marL="3886200" indent="-228600" algn="l" rtl="0" fontAlgn="base">
        <a:spcBef>
          <a:spcPct val="20000"/>
        </a:spcBef>
        <a:spcAft>
          <a:spcPct val="0"/>
        </a:spcAft>
        <a:buChar char="»"/>
        <a:defRPr sz="20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7170" name="Object 2"/>
          <p:cNvGraphicFramePr>
            <a:graphicFrameLocks noChangeAspect="1"/>
          </p:cNvGraphicFramePr>
          <p:nvPr/>
        </p:nvGraphicFramePr>
        <p:xfrm>
          <a:off x="96838" y="61913"/>
          <a:ext cx="12023725" cy="1031875"/>
        </p:xfrm>
        <a:graphic>
          <a:graphicData uri="http://schemas.openxmlformats.org/presentationml/2006/ole">
            <mc:AlternateContent xmlns:mc="http://schemas.openxmlformats.org/markup-compatibility/2006">
              <mc:Choice xmlns:v="urn:schemas-microsoft-com:vml" Requires="v">
                <p:oleObj spid="_x0000_s7221" name="Image" r:id="rId12" imgW="8610600" imgH="1308100" progId="Photoshop.Image.6">
                  <p:embed/>
                </p:oleObj>
              </mc:Choice>
              <mc:Fallback>
                <p:oleObj name="Image" r:id="rId12" imgW="8610600" imgH="1308100" progId="Photoshop.Image.6">
                  <p:embed/>
                  <p:pic>
                    <p:nvPicPr>
                      <p:cNvPr id="0" name="Object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6838" y="61913"/>
                        <a:ext cx="12023725"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1" name="Rectangle 3"/>
          <p:cNvSpPr>
            <a:spLocks noChangeArrowheads="1"/>
          </p:cNvSpPr>
          <p:nvPr/>
        </p:nvSpPr>
        <p:spPr bwMode="invGray">
          <a:xfrm>
            <a:off x="84138" y="6453188"/>
            <a:ext cx="11987212" cy="37306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b="1">
                <a:solidFill>
                  <a:schemeClr val="tx1"/>
                </a:solidFill>
                <a:latin typeface="Times New Roman" panose="02020603050405020304" pitchFamily="18" charset="0"/>
                <a:ea typeface="黑体" panose="02010609060101010101" pitchFamily="49" charset="-122"/>
              </a:defRPr>
            </a:lvl1pPr>
            <a:lvl2pPr marL="742950" indent="-285750">
              <a:defRPr kumimoji="1" sz="2400" b="1">
                <a:solidFill>
                  <a:schemeClr val="tx1"/>
                </a:solidFill>
                <a:latin typeface="Times New Roman" panose="02020603050405020304" pitchFamily="18" charset="0"/>
                <a:ea typeface="黑体" panose="02010609060101010101" pitchFamily="49" charset="-122"/>
              </a:defRPr>
            </a:lvl2pPr>
            <a:lvl3pPr marL="1143000" indent="-228600">
              <a:defRPr kumimoji="1" sz="2400" b="1">
                <a:solidFill>
                  <a:schemeClr val="tx1"/>
                </a:solidFill>
                <a:latin typeface="Times New Roman" panose="02020603050405020304" pitchFamily="18" charset="0"/>
                <a:ea typeface="黑体" panose="02010609060101010101" pitchFamily="49" charset="-122"/>
              </a:defRPr>
            </a:lvl3pPr>
            <a:lvl4pPr marL="1600200" indent="-228600">
              <a:defRPr kumimoji="1" sz="2400" b="1">
                <a:solidFill>
                  <a:schemeClr val="tx1"/>
                </a:solidFill>
                <a:latin typeface="Times New Roman" panose="02020603050405020304" pitchFamily="18" charset="0"/>
                <a:ea typeface="黑体" panose="02010609060101010101" pitchFamily="49" charset="-122"/>
              </a:defRPr>
            </a:lvl4pPr>
            <a:lvl5pPr marL="2057400" indent="-22860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pPr algn="ctr">
              <a:defRPr/>
            </a:pPr>
            <a:endParaRPr kumimoji="0" lang="zh-CN" altLang="en-US" sz="2000">
              <a:solidFill>
                <a:srgbClr val="FFFFFF"/>
              </a:solidFill>
              <a:latin typeface="Arial" panose="020B0604020202020204" pitchFamily="34" charset="0"/>
              <a:ea typeface="宋体" pitchFamily="2" charset="-122"/>
            </a:endParaRPr>
          </a:p>
        </p:txBody>
      </p:sp>
      <p:sp>
        <p:nvSpPr>
          <p:cNvPr id="2052" name="Rectangle 4"/>
          <p:cNvSpPr>
            <a:spLocks noChangeArrowheads="1"/>
          </p:cNvSpPr>
          <p:nvPr/>
        </p:nvSpPr>
        <p:spPr bwMode="ltGray">
          <a:xfrm>
            <a:off x="119063" y="1135063"/>
            <a:ext cx="11939587" cy="5265737"/>
          </a:xfrm>
          <a:prstGeom prst="rect">
            <a:avLst/>
          </a:prstGeom>
          <a:noFill/>
          <a:ln w="28575">
            <a:solidFill>
              <a:schemeClr val="bg2"/>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kumimoji="1" sz="2400" b="1">
                <a:solidFill>
                  <a:schemeClr val="tx1"/>
                </a:solidFill>
                <a:latin typeface="Times New Roman" panose="02020603050405020304" pitchFamily="18" charset="0"/>
                <a:ea typeface="黑体" panose="02010609060101010101" pitchFamily="49" charset="-122"/>
              </a:defRPr>
            </a:lvl1pPr>
            <a:lvl2pPr marL="742950" indent="-285750">
              <a:defRPr kumimoji="1" sz="2400" b="1">
                <a:solidFill>
                  <a:schemeClr val="tx1"/>
                </a:solidFill>
                <a:latin typeface="Times New Roman" panose="02020603050405020304" pitchFamily="18" charset="0"/>
                <a:ea typeface="黑体" panose="02010609060101010101" pitchFamily="49" charset="-122"/>
              </a:defRPr>
            </a:lvl2pPr>
            <a:lvl3pPr marL="1143000" indent="-228600">
              <a:defRPr kumimoji="1" sz="2400" b="1">
                <a:solidFill>
                  <a:schemeClr val="tx1"/>
                </a:solidFill>
                <a:latin typeface="Times New Roman" panose="02020603050405020304" pitchFamily="18" charset="0"/>
                <a:ea typeface="黑体" panose="02010609060101010101" pitchFamily="49" charset="-122"/>
              </a:defRPr>
            </a:lvl3pPr>
            <a:lvl4pPr marL="1600200" indent="-228600">
              <a:defRPr kumimoji="1" sz="2400" b="1">
                <a:solidFill>
                  <a:schemeClr val="tx1"/>
                </a:solidFill>
                <a:latin typeface="Times New Roman" panose="02020603050405020304" pitchFamily="18" charset="0"/>
                <a:ea typeface="黑体" panose="02010609060101010101" pitchFamily="49" charset="-122"/>
              </a:defRPr>
            </a:lvl4pPr>
            <a:lvl5pPr marL="2057400" indent="-22860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pPr algn="ctr">
              <a:defRPr/>
            </a:pPr>
            <a:endParaRPr kumimoji="0" lang="zh-CN" altLang="en-US" sz="2000">
              <a:solidFill>
                <a:srgbClr val="FFFFFF"/>
              </a:solidFill>
              <a:latin typeface="Arial" panose="020B0604020202020204" pitchFamily="34" charset="0"/>
              <a:ea typeface="宋体" pitchFamily="2" charset="-122"/>
            </a:endParaRPr>
          </a:p>
        </p:txBody>
      </p:sp>
      <p:sp>
        <p:nvSpPr>
          <p:cNvPr id="7173" name="Rectangle 5"/>
          <p:cNvSpPr>
            <a:spLocks noGrp="1" noChangeArrowheads="1"/>
          </p:cNvSpPr>
          <p:nvPr>
            <p:ph type="body" idx="1"/>
          </p:nvPr>
        </p:nvSpPr>
        <p:spPr bwMode="auto">
          <a:xfrm>
            <a:off x="609600" y="1304925"/>
            <a:ext cx="10972800" cy="494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9574" name="Rectangle 6"/>
          <p:cNvSpPr>
            <a:spLocks noGrp="1" noChangeArrowheads="1"/>
          </p:cNvSpPr>
          <p:nvPr>
            <p:ph type="dt" sz="half" idx="2"/>
          </p:nvPr>
        </p:nvSpPr>
        <p:spPr bwMode="auto">
          <a:xfrm>
            <a:off x="609600" y="6400800"/>
            <a:ext cx="2844800" cy="320675"/>
          </a:xfrm>
          <a:prstGeom prst="rect">
            <a:avLst/>
          </a:prstGeom>
          <a:noFill/>
          <a:ln w="9525">
            <a:noFill/>
            <a:miter lim="800000"/>
          </a:ln>
          <a:effectLst/>
        </p:spPr>
        <p:txBody>
          <a:bodyPr vert="horz" wrap="square" lIns="91440" tIns="45720" rIns="91440" bIns="45720" numCol="1" anchor="t" anchorCtr="0" compatLnSpc="1"/>
          <a:lstStyle>
            <a:lvl1pPr algn="l" eaLnBrk="1" hangingPunct="1">
              <a:spcBef>
                <a:spcPct val="0"/>
              </a:spcBef>
              <a:buFontTx/>
              <a:buNone/>
              <a:defRPr kumimoji="0" sz="1400" b="0">
                <a:solidFill>
                  <a:srgbClr val="002A00"/>
                </a:solidFill>
                <a:latin typeface="+mj-lt"/>
                <a:ea typeface="+mn-ea"/>
              </a:defRPr>
            </a:lvl1pPr>
          </a:lstStyle>
          <a:p>
            <a:pPr>
              <a:defRPr/>
            </a:pPr>
            <a:endParaRPr lang="en-US" altLang="zh-CN"/>
          </a:p>
        </p:txBody>
      </p:sp>
      <p:sp>
        <p:nvSpPr>
          <p:cNvPr id="109575" name="Rectangle 7"/>
          <p:cNvSpPr>
            <a:spLocks noGrp="1" noChangeArrowheads="1"/>
          </p:cNvSpPr>
          <p:nvPr>
            <p:ph type="ftr" sz="quarter" idx="3"/>
          </p:nvPr>
        </p:nvSpPr>
        <p:spPr bwMode="auto">
          <a:xfrm>
            <a:off x="4165600" y="6400800"/>
            <a:ext cx="3860800" cy="320675"/>
          </a:xfrm>
          <a:prstGeom prst="rect">
            <a:avLst/>
          </a:prstGeom>
          <a:noFill/>
          <a:ln w="9525">
            <a:noFill/>
            <a:miter lim="800000"/>
          </a:ln>
          <a:effectLst/>
        </p:spPr>
        <p:txBody>
          <a:bodyPr vert="horz" wrap="square" lIns="91440" tIns="45720" rIns="91440" bIns="45720" numCol="1" anchor="t" anchorCtr="0" compatLnSpc="1"/>
          <a:lstStyle>
            <a:lvl1pPr algn="ctr" eaLnBrk="1" hangingPunct="1">
              <a:spcBef>
                <a:spcPct val="0"/>
              </a:spcBef>
              <a:buFontTx/>
              <a:buNone/>
              <a:defRPr kumimoji="0" sz="1400" b="0">
                <a:solidFill>
                  <a:srgbClr val="002A00"/>
                </a:solidFill>
                <a:latin typeface="+mj-lt"/>
                <a:ea typeface="+mn-ea"/>
              </a:defRPr>
            </a:lvl1pPr>
          </a:lstStyle>
          <a:p>
            <a:pPr>
              <a:defRPr/>
            </a:pPr>
            <a:endParaRPr lang="en-US" altLang="zh-CN"/>
          </a:p>
        </p:txBody>
      </p:sp>
      <p:sp>
        <p:nvSpPr>
          <p:cNvPr id="109576" name="Rectangle 8"/>
          <p:cNvSpPr>
            <a:spLocks noGrp="1" noChangeArrowheads="1"/>
          </p:cNvSpPr>
          <p:nvPr>
            <p:ph type="sldNum" sz="quarter" idx="4"/>
          </p:nvPr>
        </p:nvSpPr>
        <p:spPr bwMode="auto">
          <a:xfrm>
            <a:off x="8737600" y="6524625"/>
            <a:ext cx="2844800" cy="152400"/>
          </a:xfrm>
          <a:prstGeom prst="rect">
            <a:avLst/>
          </a:prstGeom>
          <a:noFill/>
          <a:ln w="9525">
            <a:noFill/>
            <a:miter lim="800000"/>
          </a:ln>
          <a:effectLst/>
        </p:spPr>
        <p:txBody>
          <a:bodyPr vert="horz" wrap="square" lIns="91440" tIns="45720" rIns="91440" bIns="45720" numCol="1" anchor="t" anchorCtr="0" compatLnSpc="1"/>
          <a:lstStyle>
            <a:lvl1pPr algn="r" eaLnBrk="1" hangingPunct="1">
              <a:spcBef>
                <a:spcPct val="0"/>
              </a:spcBef>
              <a:buFontTx/>
              <a:buNone/>
              <a:defRPr kumimoji="0" sz="1000" b="1">
                <a:solidFill>
                  <a:srgbClr val="FFFFFF"/>
                </a:solidFill>
                <a:latin typeface="+mn-lt"/>
                <a:ea typeface="+mn-ea"/>
              </a:defRPr>
            </a:lvl1pPr>
          </a:lstStyle>
          <a:p>
            <a:pPr>
              <a:defRPr/>
            </a:pPr>
            <a:r>
              <a:rPr lang="en-US" altLang="zh-CN"/>
              <a:t>www.themegallery.com</a:t>
            </a:r>
            <a:endParaRPr lang="en-US" altLang="zh-CN"/>
          </a:p>
        </p:txBody>
      </p:sp>
      <p:sp>
        <p:nvSpPr>
          <p:cNvPr id="7177" name="Rectangle 9"/>
          <p:cNvSpPr>
            <a:spLocks noGrp="1" noChangeArrowheads="1"/>
          </p:cNvSpPr>
          <p:nvPr>
            <p:ph type="title"/>
          </p:nvPr>
        </p:nvSpPr>
        <p:spPr bwMode="white">
          <a:xfrm>
            <a:off x="609600" y="319088"/>
            <a:ext cx="108712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grpSp>
        <p:nvGrpSpPr>
          <p:cNvPr id="7178" name="Group 12"/>
          <p:cNvGrpSpPr/>
          <p:nvPr/>
        </p:nvGrpSpPr>
        <p:grpSpPr bwMode="auto">
          <a:xfrm>
            <a:off x="-7938" y="0"/>
            <a:ext cx="12206288" cy="6859588"/>
            <a:chOff x="0" y="0"/>
            <a:chExt cx="5764" cy="4321"/>
          </a:xfrm>
        </p:grpSpPr>
        <p:sp>
          <p:nvSpPr>
            <p:cNvPr id="2059" name="AutoShape 13"/>
            <p:cNvSpPr>
              <a:spLocks noChangeArrowheads="1"/>
            </p:cNvSpPr>
            <p:nvPr/>
          </p:nvSpPr>
          <p:spPr bwMode="white">
            <a:xfrm>
              <a:off x="27" y="24"/>
              <a:ext cx="5712" cy="4274"/>
            </a:xfrm>
            <a:prstGeom prst="roundRect">
              <a:avLst>
                <a:gd name="adj" fmla="val 6227"/>
              </a:avLst>
            </a:prstGeom>
            <a:noFill/>
            <a:ln w="7620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lvl1pPr>
                <a:defRPr kumimoji="1" sz="2400" b="1">
                  <a:solidFill>
                    <a:schemeClr val="tx1"/>
                  </a:solidFill>
                  <a:latin typeface="Times New Roman" panose="02020603050405020304" pitchFamily="18" charset="0"/>
                  <a:ea typeface="黑体" panose="02010609060101010101" pitchFamily="49" charset="-122"/>
                </a:defRPr>
              </a:lvl1pPr>
              <a:lvl2pPr marL="742950" indent="-285750">
                <a:defRPr kumimoji="1" sz="2400" b="1">
                  <a:solidFill>
                    <a:schemeClr val="tx1"/>
                  </a:solidFill>
                  <a:latin typeface="Times New Roman" panose="02020603050405020304" pitchFamily="18" charset="0"/>
                  <a:ea typeface="黑体" panose="02010609060101010101" pitchFamily="49" charset="-122"/>
                </a:defRPr>
              </a:lvl2pPr>
              <a:lvl3pPr marL="1143000" indent="-228600">
                <a:defRPr kumimoji="1" sz="2400" b="1">
                  <a:solidFill>
                    <a:schemeClr val="tx1"/>
                  </a:solidFill>
                  <a:latin typeface="Times New Roman" panose="02020603050405020304" pitchFamily="18" charset="0"/>
                  <a:ea typeface="黑体" panose="02010609060101010101" pitchFamily="49" charset="-122"/>
                </a:defRPr>
              </a:lvl3pPr>
              <a:lvl4pPr marL="1600200" indent="-228600">
                <a:defRPr kumimoji="1" sz="2400" b="1">
                  <a:solidFill>
                    <a:schemeClr val="tx1"/>
                  </a:solidFill>
                  <a:latin typeface="Times New Roman" panose="02020603050405020304" pitchFamily="18" charset="0"/>
                  <a:ea typeface="黑体" panose="02010609060101010101" pitchFamily="49" charset="-122"/>
                </a:defRPr>
              </a:lvl4pPr>
              <a:lvl5pPr marL="2057400" indent="-22860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pPr algn="ctr">
                <a:defRPr/>
              </a:pPr>
              <a:endParaRPr kumimoji="0" lang="zh-CN" altLang="en-US" sz="2000">
                <a:solidFill>
                  <a:srgbClr val="FFFFFF"/>
                </a:solidFill>
                <a:latin typeface="Arial" panose="020B0604020202020204" pitchFamily="34" charset="0"/>
                <a:ea typeface="宋体" pitchFamily="2" charset="-122"/>
              </a:endParaRPr>
            </a:p>
          </p:txBody>
        </p:sp>
        <p:sp>
          <p:nvSpPr>
            <p:cNvPr id="7180" name="Freeform 14"/>
            <p:cNvSpPr/>
            <p:nvPr/>
          </p:nvSpPr>
          <p:spPr bwMode="white">
            <a:xfrm>
              <a:off x="0" y="0"/>
              <a:ext cx="288" cy="282"/>
            </a:xfrm>
            <a:custGeom>
              <a:avLst/>
              <a:gdLst>
                <a:gd name="T0" fmla="*/ 2 w 288"/>
                <a:gd name="T1" fmla="*/ 282 h 282"/>
                <a:gd name="T2" fmla="*/ 82 w 288"/>
                <a:gd name="T3" fmla="*/ 144 h 282"/>
                <a:gd name="T4" fmla="*/ 165 w 288"/>
                <a:gd name="T5" fmla="*/ 36 h 282"/>
                <a:gd name="T6" fmla="*/ 288 w 288"/>
                <a:gd name="T7" fmla="*/ 0 h 282"/>
                <a:gd name="T8" fmla="*/ 0 w 288"/>
                <a:gd name="T9" fmla="*/ 0 h 2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8" h="282">
                  <a:moveTo>
                    <a:pt x="2" y="282"/>
                  </a:moveTo>
                  <a:lnTo>
                    <a:pt x="82" y="144"/>
                  </a:lnTo>
                  <a:lnTo>
                    <a:pt x="165" y="36"/>
                  </a:lnTo>
                  <a:lnTo>
                    <a:pt x="288" y="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181" name="Freeform 15"/>
            <p:cNvSpPr/>
            <p:nvPr/>
          </p:nvSpPr>
          <p:spPr bwMode="white">
            <a:xfrm>
              <a:off x="5" y="3985"/>
              <a:ext cx="244" cy="336"/>
            </a:xfrm>
            <a:custGeom>
              <a:avLst/>
              <a:gdLst>
                <a:gd name="T0" fmla="*/ 276 w 243"/>
                <a:gd name="T1" fmla="*/ 335 h 336"/>
                <a:gd name="T2" fmla="*/ 155 w 243"/>
                <a:gd name="T3" fmla="*/ 239 h 336"/>
                <a:gd name="T4" fmla="*/ 30 w 243"/>
                <a:gd name="T5" fmla="*/ 144 h 336"/>
                <a:gd name="T6" fmla="*/ 0 w 243"/>
                <a:gd name="T7" fmla="*/ 0 h 336"/>
                <a:gd name="T8" fmla="*/ 1 w 243"/>
                <a:gd name="T9" fmla="*/ 336 h 3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3" h="336">
                  <a:moveTo>
                    <a:pt x="243" y="335"/>
                  </a:moveTo>
                  <a:lnTo>
                    <a:pt x="122" y="239"/>
                  </a:lnTo>
                  <a:lnTo>
                    <a:pt x="30" y="144"/>
                  </a:lnTo>
                  <a:lnTo>
                    <a:pt x="0" y="0"/>
                  </a:lnTo>
                  <a:lnTo>
                    <a:pt x="1" y="33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182" name="Freeform 16"/>
            <p:cNvSpPr/>
            <p:nvPr/>
          </p:nvSpPr>
          <p:spPr bwMode="white">
            <a:xfrm>
              <a:off x="5511" y="4029"/>
              <a:ext cx="253" cy="290"/>
            </a:xfrm>
            <a:custGeom>
              <a:avLst/>
              <a:gdLst>
                <a:gd name="T0" fmla="*/ 4009 w 232"/>
                <a:gd name="T1" fmla="*/ 0 h 290"/>
                <a:gd name="T2" fmla="*/ 2863 w 232"/>
                <a:gd name="T3" fmla="*/ 144 h 290"/>
                <a:gd name="T4" fmla="*/ 1730 w 232"/>
                <a:gd name="T5" fmla="*/ 253 h 290"/>
                <a:gd name="T6" fmla="*/ 0 w 232"/>
                <a:gd name="T7" fmla="*/ 290 h 290"/>
                <a:gd name="T8" fmla="*/ 4049 w 232"/>
                <a:gd name="T9" fmla="*/ 287 h 2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 h="290">
                  <a:moveTo>
                    <a:pt x="229" y="0"/>
                  </a:moveTo>
                  <a:lnTo>
                    <a:pt x="164" y="144"/>
                  </a:lnTo>
                  <a:lnTo>
                    <a:pt x="98" y="253"/>
                  </a:lnTo>
                  <a:lnTo>
                    <a:pt x="0" y="290"/>
                  </a:lnTo>
                  <a:lnTo>
                    <a:pt x="232" y="287"/>
                  </a:lnTo>
                </a:path>
              </a:pathLst>
            </a:custGeom>
            <a:solidFill>
              <a:schemeClr val="bg1"/>
            </a:solidFill>
            <a:ln w="9525">
              <a:solidFill>
                <a:schemeClr val="bg1"/>
              </a:solidFill>
              <a:round/>
            </a:ln>
          </p:spPr>
          <p:txBody>
            <a:bodyPr/>
            <a:lstStyle/>
            <a:p>
              <a:endParaRPr lang="zh-CN" altLang="en-US"/>
            </a:p>
          </p:txBody>
        </p:sp>
        <p:sp>
          <p:nvSpPr>
            <p:cNvPr id="7183" name="Freeform 17"/>
            <p:cNvSpPr/>
            <p:nvPr/>
          </p:nvSpPr>
          <p:spPr bwMode="white">
            <a:xfrm>
              <a:off x="5472" y="0"/>
              <a:ext cx="288" cy="288"/>
            </a:xfrm>
            <a:custGeom>
              <a:avLst/>
              <a:gdLst>
                <a:gd name="T0" fmla="*/ 0 w 288"/>
                <a:gd name="T1" fmla="*/ 0 h 288"/>
                <a:gd name="T2" fmla="*/ 144 w 288"/>
                <a:gd name="T3" fmla="*/ 82 h 288"/>
                <a:gd name="T4" fmla="*/ 252 w 288"/>
                <a:gd name="T5" fmla="*/ 165 h 288"/>
                <a:gd name="T6" fmla="*/ 288 w 288"/>
                <a:gd name="T7" fmla="*/ 288 h 288"/>
                <a:gd name="T8" fmla="*/ 288 w 288"/>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8" h="288">
                  <a:moveTo>
                    <a:pt x="0" y="0"/>
                  </a:moveTo>
                  <a:lnTo>
                    <a:pt x="144" y="82"/>
                  </a:lnTo>
                  <a:lnTo>
                    <a:pt x="252" y="165"/>
                  </a:lnTo>
                  <a:lnTo>
                    <a:pt x="288" y="288"/>
                  </a:lnTo>
                  <a:lnTo>
                    <a:pt x="288"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Tree>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xStyles>
    <p:titleStyle>
      <a:lvl1pPr algn="l" rtl="0" eaLnBrk="0" fontAlgn="base" hangingPunct="0">
        <a:spcBef>
          <a:spcPct val="0"/>
        </a:spcBef>
        <a:spcAft>
          <a:spcPct val="0"/>
        </a:spcAft>
        <a:defRPr sz="3600" b="1">
          <a:solidFill>
            <a:schemeClr val="bg1"/>
          </a:solidFill>
          <a:latin typeface="+mj-lt"/>
          <a:ea typeface="+mj-ea"/>
          <a:cs typeface="+mj-cs"/>
        </a:defRPr>
      </a:lvl1pPr>
      <a:lvl2pPr algn="l"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2pPr>
      <a:lvl3pPr algn="l"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3pPr>
      <a:lvl4pPr algn="l"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4pPr>
      <a:lvl5pPr algn="l"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5pPr>
      <a:lvl6pPr marL="457200" algn="l" rtl="0" fontAlgn="base">
        <a:spcBef>
          <a:spcPct val="0"/>
        </a:spcBef>
        <a:spcAft>
          <a:spcPct val="0"/>
        </a:spcAft>
        <a:defRPr sz="3600" b="1">
          <a:solidFill>
            <a:schemeClr val="bg1"/>
          </a:solidFill>
          <a:latin typeface="Arial" panose="020B0604020202020204" pitchFamily="34" charset="0"/>
          <a:ea typeface="宋体" pitchFamily="2" charset="-122"/>
        </a:defRPr>
      </a:lvl6pPr>
      <a:lvl7pPr marL="914400" algn="l" rtl="0" fontAlgn="base">
        <a:spcBef>
          <a:spcPct val="0"/>
        </a:spcBef>
        <a:spcAft>
          <a:spcPct val="0"/>
        </a:spcAft>
        <a:defRPr sz="3600" b="1">
          <a:solidFill>
            <a:schemeClr val="bg1"/>
          </a:solidFill>
          <a:latin typeface="Arial" panose="020B0604020202020204" pitchFamily="34" charset="0"/>
          <a:ea typeface="宋体" pitchFamily="2" charset="-122"/>
        </a:defRPr>
      </a:lvl7pPr>
      <a:lvl8pPr marL="1371600" algn="l" rtl="0" fontAlgn="base">
        <a:spcBef>
          <a:spcPct val="0"/>
        </a:spcBef>
        <a:spcAft>
          <a:spcPct val="0"/>
        </a:spcAft>
        <a:defRPr sz="3600" b="1">
          <a:solidFill>
            <a:schemeClr val="bg1"/>
          </a:solidFill>
          <a:latin typeface="Arial" panose="020B0604020202020204" pitchFamily="34" charset="0"/>
          <a:ea typeface="宋体" pitchFamily="2" charset="-122"/>
        </a:defRPr>
      </a:lvl8pPr>
      <a:lvl9pPr marL="1828800" algn="l" rtl="0" fontAlgn="base">
        <a:spcBef>
          <a:spcPct val="0"/>
        </a:spcBef>
        <a:spcAft>
          <a:spcPct val="0"/>
        </a:spcAft>
        <a:defRPr sz="3600" b="1">
          <a:solidFill>
            <a:schemeClr val="bg1"/>
          </a:solidFill>
          <a:latin typeface="Arial" panose="020B0604020202020204" pitchFamily="34" charset="0"/>
          <a:ea typeface="宋体" pitchFamily="2" charset="-122"/>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j-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ea typeface="+mn-ea"/>
        </a:defRPr>
      </a:lvl3pPr>
      <a:lvl4pPr marL="1600200" indent="-228600" algn="l" rtl="0" eaLnBrk="0" fontAlgn="base" hangingPunct="0">
        <a:spcBef>
          <a:spcPct val="20000"/>
        </a:spcBef>
        <a:spcAft>
          <a:spcPct val="0"/>
        </a:spcAft>
        <a:buChar char="–"/>
        <a:defRPr sz="2000">
          <a:solidFill>
            <a:schemeClr val="tx1"/>
          </a:solidFill>
          <a:latin typeface="+mj-lt"/>
          <a:ea typeface="+mn-ea"/>
        </a:defRPr>
      </a:lvl4pPr>
      <a:lvl5pPr marL="2057400" indent="-228600" algn="l" rtl="0" eaLnBrk="0" fontAlgn="base" hangingPunct="0">
        <a:spcBef>
          <a:spcPct val="20000"/>
        </a:spcBef>
        <a:spcAft>
          <a:spcPct val="0"/>
        </a:spcAft>
        <a:buChar char="»"/>
        <a:defRPr sz="2000">
          <a:solidFill>
            <a:schemeClr val="tx1"/>
          </a:solidFill>
          <a:latin typeface="+mj-lt"/>
          <a:ea typeface="+mn-ea"/>
        </a:defRPr>
      </a:lvl5pPr>
      <a:lvl6pPr marL="2514600" indent="-228600" algn="l" rtl="0" fontAlgn="base">
        <a:spcBef>
          <a:spcPct val="20000"/>
        </a:spcBef>
        <a:spcAft>
          <a:spcPct val="0"/>
        </a:spcAft>
        <a:buChar char="»"/>
        <a:defRPr sz="2000">
          <a:solidFill>
            <a:schemeClr val="tx1"/>
          </a:solidFill>
          <a:latin typeface="+mj-lt"/>
          <a:ea typeface="+mn-ea"/>
        </a:defRPr>
      </a:lvl6pPr>
      <a:lvl7pPr marL="2971800" indent="-228600" algn="l" rtl="0" fontAlgn="base">
        <a:spcBef>
          <a:spcPct val="20000"/>
        </a:spcBef>
        <a:spcAft>
          <a:spcPct val="0"/>
        </a:spcAft>
        <a:buChar char="»"/>
        <a:defRPr sz="2000">
          <a:solidFill>
            <a:schemeClr val="tx1"/>
          </a:solidFill>
          <a:latin typeface="+mj-lt"/>
          <a:ea typeface="+mn-ea"/>
        </a:defRPr>
      </a:lvl7pPr>
      <a:lvl8pPr marL="3429000" indent="-228600" algn="l" rtl="0" fontAlgn="base">
        <a:spcBef>
          <a:spcPct val="20000"/>
        </a:spcBef>
        <a:spcAft>
          <a:spcPct val="0"/>
        </a:spcAft>
        <a:buChar char="»"/>
        <a:defRPr sz="2000">
          <a:solidFill>
            <a:schemeClr val="tx1"/>
          </a:solidFill>
          <a:latin typeface="+mj-lt"/>
          <a:ea typeface="+mn-ea"/>
        </a:defRPr>
      </a:lvl8pPr>
      <a:lvl9pPr marL="3886200" indent="-228600" algn="l" rtl="0" fontAlgn="base">
        <a:spcBef>
          <a:spcPct val="20000"/>
        </a:spcBef>
        <a:spcAft>
          <a:spcPct val="0"/>
        </a:spcAft>
        <a:buChar char="»"/>
        <a:defRPr sz="20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ChangeArrowheads="1"/>
          </p:cNvSpPr>
          <p:nvPr/>
        </p:nvSpPr>
        <p:spPr bwMode="hidden">
          <a:xfrm>
            <a:off x="203200" y="0"/>
            <a:ext cx="1930400" cy="685800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b="1">
                <a:solidFill>
                  <a:schemeClr val="tx1"/>
                </a:solidFill>
                <a:latin typeface="Times New Roman" panose="02020603050405020304" pitchFamily="18" charset="0"/>
                <a:ea typeface="黑体" panose="02010609060101010101" pitchFamily="49" charset="-122"/>
              </a:defRPr>
            </a:lvl1pPr>
            <a:lvl2pPr marL="742950" indent="-285750">
              <a:defRPr kumimoji="1" sz="2400" b="1">
                <a:solidFill>
                  <a:schemeClr val="tx1"/>
                </a:solidFill>
                <a:latin typeface="Times New Roman" panose="02020603050405020304" pitchFamily="18" charset="0"/>
                <a:ea typeface="黑体" panose="02010609060101010101" pitchFamily="49" charset="-122"/>
              </a:defRPr>
            </a:lvl2pPr>
            <a:lvl3pPr marL="1143000" indent="-228600">
              <a:defRPr kumimoji="1" sz="2400" b="1">
                <a:solidFill>
                  <a:schemeClr val="tx1"/>
                </a:solidFill>
                <a:latin typeface="Times New Roman" panose="02020603050405020304" pitchFamily="18" charset="0"/>
                <a:ea typeface="黑体" panose="02010609060101010101" pitchFamily="49" charset="-122"/>
              </a:defRPr>
            </a:lvl3pPr>
            <a:lvl4pPr marL="1600200" indent="-228600">
              <a:defRPr kumimoji="1" sz="2400" b="1">
                <a:solidFill>
                  <a:schemeClr val="tx1"/>
                </a:solidFill>
                <a:latin typeface="Times New Roman" panose="02020603050405020304" pitchFamily="18" charset="0"/>
                <a:ea typeface="黑体" panose="02010609060101010101" pitchFamily="49" charset="-122"/>
              </a:defRPr>
            </a:lvl4pPr>
            <a:lvl5pPr marL="2057400" indent="-22860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pPr algn="ctr" eaLnBrk="1" hangingPunct="1">
              <a:defRPr/>
            </a:pPr>
            <a:endParaRPr lang="zh-CN" altLang="en-US" b="0">
              <a:solidFill>
                <a:srgbClr val="5B5249"/>
              </a:solidFill>
              <a:ea typeface="宋体" pitchFamily="2" charset="-122"/>
            </a:endParaRPr>
          </a:p>
        </p:txBody>
      </p:sp>
      <p:sp>
        <p:nvSpPr>
          <p:cNvPr id="4099" name="Rectangle 3"/>
          <p:cNvSpPr>
            <a:spLocks noChangeArrowheads="1"/>
          </p:cNvSpPr>
          <p:nvPr/>
        </p:nvSpPr>
        <p:spPr bwMode="hidden">
          <a:xfrm>
            <a:off x="2235200" y="0"/>
            <a:ext cx="9956800" cy="1219200"/>
          </a:xfrm>
          <a:prstGeom prst="rect">
            <a:avLst/>
          </a:prstGeom>
          <a:gradFill rotWithShape="0">
            <a:gsLst>
              <a:gs pos="0">
                <a:schemeClr val="bg2"/>
              </a:gs>
              <a:gs pos="100000">
                <a:schemeClr val="bg1"/>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b="1">
                <a:solidFill>
                  <a:schemeClr val="tx1"/>
                </a:solidFill>
                <a:latin typeface="Times New Roman" panose="02020603050405020304" pitchFamily="18" charset="0"/>
                <a:ea typeface="黑体" panose="02010609060101010101" pitchFamily="49" charset="-122"/>
              </a:defRPr>
            </a:lvl1pPr>
            <a:lvl2pPr marL="742950" indent="-285750">
              <a:defRPr kumimoji="1" sz="2400" b="1">
                <a:solidFill>
                  <a:schemeClr val="tx1"/>
                </a:solidFill>
                <a:latin typeface="Times New Roman" panose="02020603050405020304" pitchFamily="18" charset="0"/>
                <a:ea typeface="黑体" panose="02010609060101010101" pitchFamily="49" charset="-122"/>
              </a:defRPr>
            </a:lvl2pPr>
            <a:lvl3pPr marL="1143000" indent="-228600">
              <a:defRPr kumimoji="1" sz="2400" b="1">
                <a:solidFill>
                  <a:schemeClr val="tx1"/>
                </a:solidFill>
                <a:latin typeface="Times New Roman" panose="02020603050405020304" pitchFamily="18" charset="0"/>
                <a:ea typeface="黑体" panose="02010609060101010101" pitchFamily="49" charset="-122"/>
              </a:defRPr>
            </a:lvl3pPr>
            <a:lvl4pPr marL="1600200" indent="-228600">
              <a:defRPr kumimoji="1" sz="2400" b="1">
                <a:solidFill>
                  <a:schemeClr val="tx1"/>
                </a:solidFill>
                <a:latin typeface="Times New Roman" panose="02020603050405020304" pitchFamily="18" charset="0"/>
                <a:ea typeface="黑体" panose="02010609060101010101" pitchFamily="49" charset="-122"/>
              </a:defRPr>
            </a:lvl4pPr>
            <a:lvl5pPr marL="2057400" indent="-22860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pPr algn="ctr" eaLnBrk="1" hangingPunct="1">
              <a:defRPr/>
            </a:pPr>
            <a:endParaRPr lang="zh-CN" altLang="en-US" b="0">
              <a:solidFill>
                <a:srgbClr val="5B5249"/>
              </a:solidFill>
              <a:ea typeface="宋体" pitchFamily="2" charset="-122"/>
            </a:endParaRPr>
          </a:p>
        </p:txBody>
      </p:sp>
      <p:sp>
        <p:nvSpPr>
          <p:cNvPr id="4100" name="Rectangle 4" descr="Stationery"/>
          <p:cNvSpPr>
            <a:spLocks noChangeArrowheads="1"/>
          </p:cNvSpPr>
          <p:nvPr/>
        </p:nvSpPr>
        <p:spPr bwMode="auto">
          <a:xfrm>
            <a:off x="609600" y="0"/>
            <a:ext cx="1625600" cy="762000"/>
          </a:xfrm>
          <a:prstGeom prst="rect">
            <a:avLst/>
          </a:prstGeom>
          <a:blipFill dpi="0" rotWithShape="0">
            <a:blip r:embed="rId1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b="1">
                <a:solidFill>
                  <a:schemeClr val="tx1"/>
                </a:solidFill>
                <a:latin typeface="Times New Roman" panose="02020603050405020304" pitchFamily="18" charset="0"/>
                <a:ea typeface="黑体" panose="02010609060101010101" pitchFamily="49" charset="-122"/>
              </a:defRPr>
            </a:lvl1pPr>
            <a:lvl2pPr marL="742950" indent="-285750">
              <a:defRPr kumimoji="1" sz="2400" b="1">
                <a:solidFill>
                  <a:schemeClr val="tx1"/>
                </a:solidFill>
                <a:latin typeface="Times New Roman" panose="02020603050405020304" pitchFamily="18" charset="0"/>
                <a:ea typeface="黑体" panose="02010609060101010101" pitchFamily="49" charset="-122"/>
              </a:defRPr>
            </a:lvl2pPr>
            <a:lvl3pPr marL="1143000" indent="-228600">
              <a:defRPr kumimoji="1" sz="2400" b="1">
                <a:solidFill>
                  <a:schemeClr val="tx1"/>
                </a:solidFill>
                <a:latin typeface="Times New Roman" panose="02020603050405020304" pitchFamily="18" charset="0"/>
                <a:ea typeface="黑体" panose="02010609060101010101" pitchFamily="49" charset="-122"/>
              </a:defRPr>
            </a:lvl3pPr>
            <a:lvl4pPr marL="1600200" indent="-228600">
              <a:defRPr kumimoji="1" sz="2400" b="1">
                <a:solidFill>
                  <a:schemeClr val="tx1"/>
                </a:solidFill>
                <a:latin typeface="Times New Roman" panose="02020603050405020304" pitchFamily="18" charset="0"/>
                <a:ea typeface="黑体" panose="02010609060101010101" pitchFamily="49" charset="-122"/>
              </a:defRPr>
            </a:lvl4pPr>
            <a:lvl5pPr marL="2057400" indent="-22860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pPr algn="ctr" eaLnBrk="1" hangingPunct="1">
              <a:defRPr/>
            </a:pPr>
            <a:endParaRPr lang="zh-CN" altLang="en-US" b="0">
              <a:solidFill>
                <a:srgbClr val="5B5249"/>
              </a:solidFill>
              <a:ea typeface="宋体" pitchFamily="2" charset="-122"/>
            </a:endParaRPr>
          </a:p>
        </p:txBody>
      </p:sp>
      <p:sp>
        <p:nvSpPr>
          <p:cNvPr id="4101" name="Rectangle 5" descr="Stationery"/>
          <p:cNvSpPr>
            <a:spLocks noChangeArrowheads="1"/>
          </p:cNvSpPr>
          <p:nvPr/>
        </p:nvSpPr>
        <p:spPr bwMode="auto">
          <a:xfrm>
            <a:off x="0" y="0"/>
            <a:ext cx="609600" cy="6858000"/>
          </a:xfrm>
          <a:prstGeom prst="rect">
            <a:avLst/>
          </a:prstGeom>
          <a:blipFill dpi="0" rotWithShape="0">
            <a:blip r:embed="rId1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b="1">
                <a:solidFill>
                  <a:schemeClr val="tx1"/>
                </a:solidFill>
                <a:latin typeface="Times New Roman" panose="02020603050405020304" pitchFamily="18" charset="0"/>
                <a:ea typeface="黑体" panose="02010609060101010101" pitchFamily="49" charset="-122"/>
              </a:defRPr>
            </a:lvl1pPr>
            <a:lvl2pPr marL="742950" indent="-285750">
              <a:defRPr kumimoji="1" sz="2400" b="1">
                <a:solidFill>
                  <a:schemeClr val="tx1"/>
                </a:solidFill>
                <a:latin typeface="Times New Roman" panose="02020603050405020304" pitchFamily="18" charset="0"/>
                <a:ea typeface="黑体" panose="02010609060101010101" pitchFamily="49" charset="-122"/>
              </a:defRPr>
            </a:lvl2pPr>
            <a:lvl3pPr marL="1143000" indent="-228600">
              <a:defRPr kumimoji="1" sz="2400" b="1">
                <a:solidFill>
                  <a:schemeClr val="tx1"/>
                </a:solidFill>
                <a:latin typeface="Times New Roman" panose="02020603050405020304" pitchFamily="18" charset="0"/>
                <a:ea typeface="黑体" panose="02010609060101010101" pitchFamily="49" charset="-122"/>
              </a:defRPr>
            </a:lvl3pPr>
            <a:lvl4pPr marL="1600200" indent="-228600">
              <a:defRPr kumimoji="1" sz="2400" b="1">
                <a:solidFill>
                  <a:schemeClr val="tx1"/>
                </a:solidFill>
                <a:latin typeface="Times New Roman" panose="02020603050405020304" pitchFamily="18" charset="0"/>
                <a:ea typeface="黑体" panose="02010609060101010101" pitchFamily="49" charset="-122"/>
              </a:defRPr>
            </a:lvl4pPr>
            <a:lvl5pPr marL="2057400" indent="-22860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pPr algn="ctr" eaLnBrk="1" hangingPunct="1">
              <a:defRPr/>
            </a:pPr>
            <a:endParaRPr lang="zh-CN" altLang="en-US" b="0">
              <a:solidFill>
                <a:srgbClr val="5B5249"/>
              </a:solidFill>
              <a:ea typeface="宋体" pitchFamily="2" charset="-122"/>
            </a:endParaRPr>
          </a:p>
        </p:txBody>
      </p:sp>
      <p:sp>
        <p:nvSpPr>
          <p:cNvPr id="8198" name="Rectangle 6"/>
          <p:cNvSpPr>
            <a:spLocks noGrp="1" noChangeArrowheads="1"/>
          </p:cNvSpPr>
          <p:nvPr>
            <p:ph type="title"/>
          </p:nvPr>
        </p:nvSpPr>
        <p:spPr bwMode="auto">
          <a:xfrm>
            <a:off x="1422400" y="8382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zh-CN" altLang="en-US"/>
              <a:t>单击此处编辑母版标题样式</a:t>
            </a:r>
            <a:endParaRPr lang="zh-CN" altLang="en-US"/>
          </a:p>
        </p:txBody>
      </p:sp>
      <p:sp>
        <p:nvSpPr>
          <p:cNvPr id="250887" name="Rectangle 7"/>
          <p:cNvSpPr>
            <a:spLocks noGrp="1" noChangeArrowheads="1"/>
          </p:cNvSpPr>
          <p:nvPr>
            <p:ph type="dt" sz="half" idx="2"/>
          </p:nvPr>
        </p:nvSpPr>
        <p:spPr bwMode="auto">
          <a:xfrm>
            <a:off x="1422400" y="6413500"/>
            <a:ext cx="25400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kumimoji="0" sz="1400" b="0">
                <a:solidFill>
                  <a:srgbClr val="2A3D7A"/>
                </a:solidFill>
                <a:ea typeface="+mn-ea"/>
              </a:defRPr>
            </a:lvl1pPr>
          </a:lstStyle>
          <a:p>
            <a:pPr>
              <a:defRPr/>
            </a:pPr>
            <a:endParaRPr lang="en-US" altLang="zh-CN"/>
          </a:p>
        </p:txBody>
      </p:sp>
      <p:sp>
        <p:nvSpPr>
          <p:cNvPr id="250888" name="Rectangle 8"/>
          <p:cNvSpPr>
            <a:spLocks noGrp="1" noChangeArrowheads="1"/>
          </p:cNvSpPr>
          <p:nvPr>
            <p:ph type="ftr" sz="quarter" idx="3"/>
          </p:nvPr>
        </p:nvSpPr>
        <p:spPr bwMode="auto">
          <a:xfrm>
            <a:off x="4572000" y="6413500"/>
            <a:ext cx="38608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defRPr kumimoji="0" sz="1400" b="0">
                <a:solidFill>
                  <a:srgbClr val="2A3D7A"/>
                </a:solidFill>
                <a:ea typeface="+mn-ea"/>
              </a:defRPr>
            </a:lvl1pPr>
          </a:lstStyle>
          <a:p>
            <a:pPr>
              <a:defRPr/>
            </a:pPr>
            <a:endParaRPr lang="en-US" altLang="zh-CN"/>
          </a:p>
        </p:txBody>
      </p:sp>
      <p:pic>
        <p:nvPicPr>
          <p:cNvPr id="8201" name="Picture 9" descr="anabnr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38300" y="0"/>
            <a:ext cx="10553700"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6" name="Rectangle 10"/>
          <p:cNvSpPr>
            <a:spLocks noChangeArrowheads="1"/>
          </p:cNvSpPr>
          <p:nvPr/>
        </p:nvSpPr>
        <p:spPr bwMode="auto">
          <a:xfrm>
            <a:off x="406400" y="457200"/>
            <a:ext cx="3352800" cy="304800"/>
          </a:xfrm>
          <a:prstGeom prst="rect">
            <a:avLst/>
          </a:prstGeom>
          <a:solidFill>
            <a:schemeClr val="accent2">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b="1">
                <a:solidFill>
                  <a:schemeClr val="tx1"/>
                </a:solidFill>
                <a:latin typeface="Times New Roman" panose="02020603050405020304" pitchFamily="18" charset="0"/>
                <a:ea typeface="黑体" panose="02010609060101010101" pitchFamily="49" charset="-122"/>
              </a:defRPr>
            </a:lvl1pPr>
            <a:lvl2pPr marL="742950" indent="-285750">
              <a:defRPr kumimoji="1" sz="2400" b="1">
                <a:solidFill>
                  <a:schemeClr val="tx1"/>
                </a:solidFill>
                <a:latin typeface="Times New Roman" panose="02020603050405020304" pitchFamily="18" charset="0"/>
                <a:ea typeface="黑体" panose="02010609060101010101" pitchFamily="49" charset="-122"/>
              </a:defRPr>
            </a:lvl2pPr>
            <a:lvl3pPr marL="1143000" indent="-228600">
              <a:defRPr kumimoji="1" sz="2400" b="1">
                <a:solidFill>
                  <a:schemeClr val="tx1"/>
                </a:solidFill>
                <a:latin typeface="Times New Roman" panose="02020603050405020304" pitchFamily="18" charset="0"/>
                <a:ea typeface="黑体" panose="02010609060101010101" pitchFamily="49" charset="-122"/>
              </a:defRPr>
            </a:lvl3pPr>
            <a:lvl4pPr marL="1600200" indent="-228600">
              <a:defRPr kumimoji="1" sz="2400" b="1">
                <a:solidFill>
                  <a:schemeClr val="tx1"/>
                </a:solidFill>
                <a:latin typeface="Times New Roman" panose="02020603050405020304" pitchFamily="18" charset="0"/>
                <a:ea typeface="黑体" panose="02010609060101010101" pitchFamily="49" charset="-122"/>
              </a:defRPr>
            </a:lvl4pPr>
            <a:lvl5pPr marL="2057400" indent="-22860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pPr algn="ctr" eaLnBrk="1" hangingPunct="1">
              <a:defRPr/>
            </a:pPr>
            <a:endParaRPr lang="zh-CN" altLang="en-US" b="0">
              <a:solidFill>
                <a:srgbClr val="5B5249"/>
              </a:solidFill>
              <a:ea typeface="宋体" pitchFamily="2" charset="-122"/>
            </a:endParaRPr>
          </a:p>
        </p:txBody>
      </p:sp>
      <p:sp>
        <p:nvSpPr>
          <p:cNvPr id="250891" name="Rectangle 11"/>
          <p:cNvSpPr>
            <a:spLocks noGrp="1" noChangeArrowheads="1"/>
          </p:cNvSpPr>
          <p:nvPr>
            <p:ph type="sldNum" sz="quarter" idx="4"/>
          </p:nvPr>
        </p:nvSpPr>
        <p:spPr bwMode="auto">
          <a:xfrm>
            <a:off x="10972800" y="6413500"/>
            <a:ext cx="12192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kumimoji="0" b="0">
                <a:solidFill>
                  <a:srgbClr val="2A3D7A"/>
                </a:solidFill>
                <a:ea typeface="宋体" pitchFamily="2" charset="-122"/>
              </a:defRPr>
            </a:lvl1pPr>
          </a:lstStyle>
          <a:p>
            <a:pPr>
              <a:defRPr/>
            </a:pPr>
            <a:fld id="{F8898E66-0458-405A-8161-02C34B62FFAB}" type="slidenum">
              <a:rPr lang="zh-CN" altLang="en-US"/>
            </a:fld>
            <a:endParaRPr lang="en-US" altLang="zh-CN" sz="1400"/>
          </a:p>
        </p:txBody>
      </p:sp>
      <p:sp>
        <p:nvSpPr>
          <p:cNvPr id="8204" name="Rectangle 12"/>
          <p:cNvSpPr>
            <a:spLocks noGrp="1" noChangeArrowheads="1"/>
          </p:cNvSpPr>
          <p:nvPr>
            <p:ph type="body" idx="1"/>
          </p:nvPr>
        </p:nvSpPr>
        <p:spPr bwMode="auto">
          <a:xfrm>
            <a:off x="1422400" y="210185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Lst>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anose="02020603050405020304" pitchFamily="18" charset="0"/>
          <a:ea typeface="宋体" pitchFamily="2" charset="-122"/>
        </a:defRPr>
      </a:lvl2pPr>
      <a:lvl3pPr algn="l" rtl="0" eaLnBrk="0" fontAlgn="base" hangingPunct="0">
        <a:spcBef>
          <a:spcPct val="0"/>
        </a:spcBef>
        <a:spcAft>
          <a:spcPct val="0"/>
        </a:spcAft>
        <a:defRPr sz="4400">
          <a:solidFill>
            <a:schemeClr val="tx2"/>
          </a:solidFill>
          <a:latin typeface="Times New Roman" panose="02020603050405020304" pitchFamily="18" charset="0"/>
          <a:ea typeface="宋体" pitchFamily="2" charset="-122"/>
        </a:defRPr>
      </a:lvl3pPr>
      <a:lvl4pPr algn="l" rtl="0" eaLnBrk="0" fontAlgn="base" hangingPunct="0">
        <a:spcBef>
          <a:spcPct val="0"/>
        </a:spcBef>
        <a:spcAft>
          <a:spcPct val="0"/>
        </a:spcAft>
        <a:defRPr sz="4400">
          <a:solidFill>
            <a:schemeClr val="tx2"/>
          </a:solidFill>
          <a:latin typeface="Times New Roman" panose="02020603050405020304" pitchFamily="18" charset="0"/>
          <a:ea typeface="宋体" pitchFamily="2" charset="-122"/>
        </a:defRPr>
      </a:lvl4pPr>
      <a:lvl5pPr algn="l" rtl="0" eaLnBrk="0" fontAlgn="base" hangingPunct="0">
        <a:spcBef>
          <a:spcPct val="0"/>
        </a:spcBef>
        <a:spcAft>
          <a:spcPct val="0"/>
        </a:spcAft>
        <a:defRPr sz="4400">
          <a:solidFill>
            <a:schemeClr val="tx2"/>
          </a:solidFill>
          <a:latin typeface="Times New Roman" panose="02020603050405020304" pitchFamily="18" charset="0"/>
          <a:ea typeface="宋体" pitchFamily="2" charset="-122"/>
        </a:defRPr>
      </a:lvl5pPr>
      <a:lvl6pPr marL="457200" algn="l" rtl="0" fontAlgn="base">
        <a:spcBef>
          <a:spcPct val="0"/>
        </a:spcBef>
        <a:spcAft>
          <a:spcPct val="0"/>
        </a:spcAft>
        <a:defRPr sz="4400">
          <a:solidFill>
            <a:schemeClr val="tx2"/>
          </a:solidFill>
          <a:latin typeface="Times New Roman" panose="02020603050405020304" pitchFamily="18" charset="0"/>
          <a:ea typeface="宋体" pitchFamily="2" charset="-122"/>
        </a:defRPr>
      </a:lvl6pPr>
      <a:lvl7pPr marL="914400" algn="l" rtl="0" fontAlgn="base">
        <a:spcBef>
          <a:spcPct val="0"/>
        </a:spcBef>
        <a:spcAft>
          <a:spcPct val="0"/>
        </a:spcAft>
        <a:defRPr sz="4400">
          <a:solidFill>
            <a:schemeClr val="tx2"/>
          </a:solidFill>
          <a:latin typeface="Times New Roman" panose="02020603050405020304" pitchFamily="18" charset="0"/>
          <a:ea typeface="宋体" pitchFamily="2" charset="-122"/>
        </a:defRPr>
      </a:lvl7pPr>
      <a:lvl8pPr marL="1371600" algn="l" rtl="0" fontAlgn="base">
        <a:spcBef>
          <a:spcPct val="0"/>
        </a:spcBef>
        <a:spcAft>
          <a:spcPct val="0"/>
        </a:spcAft>
        <a:defRPr sz="4400">
          <a:solidFill>
            <a:schemeClr val="tx2"/>
          </a:solidFill>
          <a:latin typeface="Times New Roman" panose="02020603050405020304" pitchFamily="18" charset="0"/>
          <a:ea typeface="宋体" pitchFamily="2" charset="-122"/>
        </a:defRPr>
      </a:lvl8pPr>
      <a:lvl9pPr marL="1828800" algn="l" rtl="0" fontAlgn="base">
        <a:spcBef>
          <a:spcPct val="0"/>
        </a:spcBef>
        <a:spcAft>
          <a:spcPct val="0"/>
        </a:spcAft>
        <a:defRPr sz="4400">
          <a:solidFill>
            <a:schemeClr val="tx2"/>
          </a:solidFill>
          <a:latin typeface="Times New Roman" panose="02020603050405020304" pitchFamily="18" charset="0"/>
          <a:ea typeface="宋体" pitchFamily="2" charset="-122"/>
        </a:defRPr>
      </a:lvl9pPr>
    </p:titleStyle>
    <p:bodyStyle>
      <a:lvl1pPr marL="457200" indent="-457200" algn="l" rtl="0" eaLnBrk="0" fontAlgn="base" hangingPunct="0">
        <a:spcBef>
          <a:spcPct val="20000"/>
        </a:spcBef>
        <a:spcAft>
          <a:spcPct val="0"/>
        </a:spcAft>
        <a:buClr>
          <a:srgbClr val="A50021"/>
        </a:buClr>
        <a:buSzPct val="75000"/>
        <a:buFont typeface="Wingdings" panose="05000000000000000000" pitchFamily="2" charset="2"/>
        <a:buChar char="n"/>
        <a:defRPr sz="3200">
          <a:solidFill>
            <a:schemeClr val="tx1"/>
          </a:solidFill>
          <a:latin typeface="+mn-lt"/>
          <a:ea typeface="+mn-ea"/>
          <a:cs typeface="+mn-cs"/>
        </a:defRPr>
      </a:lvl1pPr>
      <a:lvl2pPr marL="1027430" indent="-455930" algn="l" rtl="0" eaLnBrk="0" fontAlgn="base" hangingPunct="0">
        <a:spcBef>
          <a:spcPct val="20000"/>
        </a:spcBef>
        <a:spcAft>
          <a:spcPct val="0"/>
        </a:spcAft>
        <a:buClr>
          <a:schemeClr val="accent2"/>
        </a:buClr>
        <a:buSzPct val="75000"/>
        <a:buFont typeface="Wingdings" panose="05000000000000000000" pitchFamily="2" charset="2"/>
        <a:buChar char="n"/>
        <a:defRPr sz="2800">
          <a:solidFill>
            <a:schemeClr val="tx1"/>
          </a:solidFill>
          <a:latin typeface="+mn-lt"/>
          <a:ea typeface="+mn-ea"/>
        </a:defRPr>
      </a:lvl2pPr>
      <a:lvl3pPr marL="1370330" indent="-228600" algn="l" rtl="0" eaLnBrk="0" fontAlgn="base" hangingPunct="0">
        <a:spcBef>
          <a:spcPct val="20000"/>
        </a:spcBef>
        <a:spcAft>
          <a:spcPct val="0"/>
        </a:spcAft>
        <a:buClr>
          <a:srgbClr val="666699"/>
        </a:buClr>
        <a:buSzPct val="70000"/>
        <a:buFont typeface="Wingdings" panose="05000000000000000000" pitchFamily="2" charset="2"/>
        <a:buChar char="n"/>
        <a:defRPr sz="2400">
          <a:solidFill>
            <a:schemeClr val="tx1"/>
          </a:solidFill>
          <a:latin typeface="+mn-lt"/>
          <a:ea typeface="+mn-ea"/>
        </a:defRPr>
      </a:lvl3pPr>
      <a:lvl4pPr marL="1713230" indent="-228600" algn="l" rtl="0" eaLnBrk="0" fontAlgn="base" hangingPunct="0">
        <a:spcBef>
          <a:spcPct val="20000"/>
        </a:spcBef>
        <a:spcAft>
          <a:spcPct val="0"/>
        </a:spcAft>
        <a:buSzPct val="60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hlink"/>
        </a:buClr>
        <a:buSzPct val="55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hlink"/>
        </a:buClr>
        <a:buSzPct val="55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hlink"/>
        </a:buClr>
        <a:buSzPct val="55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hlink"/>
        </a:buClr>
        <a:buSzPct val="55000"/>
        <a:buFont typeface="Wingdings" panose="05000000000000000000"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9218" name="Object 2"/>
          <p:cNvGraphicFramePr>
            <a:graphicFrameLocks noChangeAspect="1"/>
          </p:cNvGraphicFramePr>
          <p:nvPr/>
        </p:nvGraphicFramePr>
        <p:xfrm>
          <a:off x="96838" y="61913"/>
          <a:ext cx="12023725" cy="1031875"/>
        </p:xfrm>
        <a:graphic>
          <a:graphicData uri="http://schemas.openxmlformats.org/presentationml/2006/ole">
            <mc:AlternateContent xmlns:mc="http://schemas.openxmlformats.org/markup-compatibility/2006">
              <mc:Choice xmlns:v="urn:schemas-microsoft-com:vml" Requires="v">
                <p:oleObj spid="_x0000_s9269" name="Image" r:id="rId12" imgW="8610600" imgH="1308100" progId="Photoshop.Image.6">
                  <p:embed/>
                </p:oleObj>
              </mc:Choice>
              <mc:Fallback>
                <p:oleObj name="Image" r:id="rId12" imgW="8610600" imgH="1308100" progId="Photoshop.Image.6">
                  <p:embed/>
                  <p:pic>
                    <p:nvPicPr>
                      <p:cNvPr id="0" name="Object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6838" y="61913"/>
                        <a:ext cx="12023725"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19" name="Rectangle 3"/>
          <p:cNvSpPr>
            <a:spLocks noChangeArrowheads="1"/>
          </p:cNvSpPr>
          <p:nvPr/>
        </p:nvSpPr>
        <p:spPr bwMode="invGray">
          <a:xfrm>
            <a:off x="84138" y="6453188"/>
            <a:ext cx="11987212" cy="37306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b="1">
                <a:solidFill>
                  <a:schemeClr val="tx1"/>
                </a:solidFill>
                <a:latin typeface="Times New Roman" panose="02020603050405020304" pitchFamily="18" charset="0"/>
                <a:ea typeface="黑体" panose="02010609060101010101" pitchFamily="49" charset="-122"/>
              </a:defRPr>
            </a:lvl1pPr>
            <a:lvl2pPr marL="742950" indent="-285750">
              <a:defRPr kumimoji="1" sz="2400" b="1">
                <a:solidFill>
                  <a:schemeClr val="tx1"/>
                </a:solidFill>
                <a:latin typeface="Times New Roman" panose="02020603050405020304" pitchFamily="18" charset="0"/>
                <a:ea typeface="黑体" panose="02010609060101010101" pitchFamily="49" charset="-122"/>
              </a:defRPr>
            </a:lvl2pPr>
            <a:lvl3pPr marL="1143000" indent="-228600">
              <a:defRPr kumimoji="1" sz="2400" b="1">
                <a:solidFill>
                  <a:schemeClr val="tx1"/>
                </a:solidFill>
                <a:latin typeface="Times New Roman" panose="02020603050405020304" pitchFamily="18" charset="0"/>
                <a:ea typeface="黑体" panose="02010609060101010101" pitchFamily="49" charset="-122"/>
              </a:defRPr>
            </a:lvl3pPr>
            <a:lvl4pPr marL="1600200" indent="-228600">
              <a:defRPr kumimoji="1" sz="2400" b="1">
                <a:solidFill>
                  <a:schemeClr val="tx1"/>
                </a:solidFill>
                <a:latin typeface="Times New Roman" panose="02020603050405020304" pitchFamily="18" charset="0"/>
                <a:ea typeface="黑体" panose="02010609060101010101" pitchFamily="49" charset="-122"/>
              </a:defRPr>
            </a:lvl4pPr>
            <a:lvl5pPr marL="2057400" indent="-22860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pPr algn="ctr">
              <a:defRPr/>
            </a:pPr>
            <a:endParaRPr kumimoji="0" lang="zh-CN" altLang="en-US" sz="2000">
              <a:solidFill>
                <a:srgbClr val="FFFFFF"/>
              </a:solidFill>
              <a:latin typeface="Arial" panose="020B0604020202020204" pitchFamily="34" charset="0"/>
              <a:ea typeface="宋体" pitchFamily="2" charset="-122"/>
            </a:endParaRPr>
          </a:p>
        </p:txBody>
      </p:sp>
      <p:sp>
        <p:nvSpPr>
          <p:cNvPr id="9220" name="Rectangle 4"/>
          <p:cNvSpPr>
            <a:spLocks noChangeArrowheads="1"/>
          </p:cNvSpPr>
          <p:nvPr/>
        </p:nvSpPr>
        <p:spPr bwMode="ltGray">
          <a:xfrm>
            <a:off x="119063" y="1135063"/>
            <a:ext cx="11939587" cy="5265737"/>
          </a:xfrm>
          <a:prstGeom prst="rect">
            <a:avLst/>
          </a:prstGeom>
          <a:noFill/>
          <a:ln w="28575">
            <a:solidFill>
              <a:schemeClr val="bg2"/>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kumimoji="1" sz="2400" b="1">
                <a:solidFill>
                  <a:schemeClr val="tx1"/>
                </a:solidFill>
                <a:latin typeface="Times New Roman" panose="02020603050405020304" pitchFamily="18" charset="0"/>
                <a:ea typeface="黑体" panose="02010609060101010101" pitchFamily="49" charset="-122"/>
              </a:defRPr>
            </a:lvl1pPr>
            <a:lvl2pPr marL="742950" indent="-285750">
              <a:defRPr kumimoji="1" sz="2400" b="1">
                <a:solidFill>
                  <a:schemeClr val="tx1"/>
                </a:solidFill>
                <a:latin typeface="Times New Roman" panose="02020603050405020304" pitchFamily="18" charset="0"/>
                <a:ea typeface="黑体" panose="02010609060101010101" pitchFamily="49" charset="-122"/>
              </a:defRPr>
            </a:lvl2pPr>
            <a:lvl3pPr marL="1143000" indent="-228600">
              <a:defRPr kumimoji="1" sz="2400" b="1">
                <a:solidFill>
                  <a:schemeClr val="tx1"/>
                </a:solidFill>
                <a:latin typeface="Times New Roman" panose="02020603050405020304" pitchFamily="18" charset="0"/>
                <a:ea typeface="黑体" panose="02010609060101010101" pitchFamily="49" charset="-122"/>
              </a:defRPr>
            </a:lvl3pPr>
            <a:lvl4pPr marL="1600200" indent="-228600">
              <a:defRPr kumimoji="1" sz="2400" b="1">
                <a:solidFill>
                  <a:schemeClr val="tx1"/>
                </a:solidFill>
                <a:latin typeface="Times New Roman" panose="02020603050405020304" pitchFamily="18" charset="0"/>
                <a:ea typeface="黑体" panose="02010609060101010101" pitchFamily="49" charset="-122"/>
              </a:defRPr>
            </a:lvl4pPr>
            <a:lvl5pPr marL="2057400" indent="-22860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pPr algn="ctr">
              <a:defRPr/>
            </a:pPr>
            <a:endParaRPr kumimoji="0" lang="zh-CN" altLang="en-US" sz="2000">
              <a:solidFill>
                <a:srgbClr val="FFFFFF"/>
              </a:solidFill>
              <a:latin typeface="Arial" panose="020B0604020202020204" pitchFamily="34" charset="0"/>
              <a:ea typeface="宋体" pitchFamily="2" charset="-122"/>
            </a:endParaRPr>
          </a:p>
        </p:txBody>
      </p:sp>
      <p:sp>
        <p:nvSpPr>
          <p:cNvPr id="9221" name="Rectangle 5"/>
          <p:cNvSpPr>
            <a:spLocks noGrp="1" noChangeArrowheads="1"/>
          </p:cNvSpPr>
          <p:nvPr>
            <p:ph type="body" idx="1"/>
          </p:nvPr>
        </p:nvSpPr>
        <p:spPr bwMode="auto">
          <a:xfrm>
            <a:off x="609600" y="1304925"/>
            <a:ext cx="10972800" cy="494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9574" name="Rectangle 6"/>
          <p:cNvSpPr>
            <a:spLocks noGrp="1" noChangeArrowheads="1"/>
          </p:cNvSpPr>
          <p:nvPr>
            <p:ph type="dt" sz="half" idx="2"/>
          </p:nvPr>
        </p:nvSpPr>
        <p:spPr bwMode="auto">
          <a:xfrm>
            <a:off x="609600" y="6400800"/>
            <a:ext cx="2844800" cy="320675"/>
          </a:xfrm>
          <a:prstGeom prst="rect">
            <a:avLst/>
          </a:prstGeom>
          <a:noFill/>
          <a:ln w="9525">
            <a:noFill/>
            <a:miter lim="800000"/>
          </a:ln>
          <a:effectLst/>
        </p:spPr>
        <p:txBody>
          <a:bodyPr vert="horz" wrap="square" lIns="91440" tIns="45720" rIns="91440" bIns="45720" numCol="1" anchor="t" anchorCtr="0" compatLnSpc="1"/>
          <a:lstStyle>
            <a:lvl1pPr algn="l" eaLnBrk="1" hangingPunct="1">
              <a:spcBef>
                <a:spcPct val="0"/>
              </a:spcBef>
              <a:buFontTx/>
              <a:buNone/>
              <a:defRPr kumimoji="0" sz="1400" b="0">
                <a:solidFill>
                  <a:srgbClr val="002A00"/>
                </a:solidFill>
                <a:latin typeface="+mj-lt"/>
                <a:ea typeface="+mn-ea"/>
              </a:defRPr>
            </a:lvl1pPr>
          </a:lstStyle>
          <a:p>
            <a:pPr>
              <a:defRPr/>
            </a:pPr>
            <a:endParaRPr lang="en-US" altLang="zh-CN"/>
          </a:p>
        </p:txBody>
      </p:sp>
      <p:sp>
        <p:nvSpPr>
          <p:cNvPr id="109575" name="Rectangle 7"/>
          <p:cNvSpPr>
            <a:spLocks noGrp="1" noChangeArrowheads="1"/>
          </p:cNvSpPr>
          <p:nvPr>
            <p:ph type="ftr" sz="quarter" idx="3"/>
          </p:nvPr>
        </p:nvSpPr>
        <p:spPr bwMode="auto">
          <a:xfrm>
            <a:off x="4165600" y="6400800"/>
            <a:ext cx="3860800" cy="320675"/>
          </a:xfrm>
          <a:prstGeom prst="rect">
            <a:avLst/>
          </a:prstGeom>
          <a:noFill/>
          <a:ln w="9525">
            <a:noFill/>
            <a:miter lim="800000"/>
          </a:ln>
          <a:effectLst/>
        </p:spPr>
        <p:txBody>
          <a:bodyPr vert="horz" wrap="square" lIns="91440" tIns="45720" rIns="91440" bIns="45720" numCol="1" anchor="t" anchorCtr="0" compatLnSpc="1"/>
          <a:lstStyle>
            <a:lvl1pPr algn="ctr" eaLnBrk="1" hangingPunct="1">
              <a:spcBef>
                <a:spcPct val="0"/>
              </a:spcBef>
              <a:buFontTx/>
              <a:buNone/>
              <a:defRPr kumimoji="0" sz="1400" b="0">
                <a:solidFill>
                  <a:srgbClr val="002A00"/>
                </a:solidFill>
                <a:latin typeface="+mj-lt"/>
                <a:ea typeface="+mn-ea"/>
              </a:defRPr>
            </a:lvl1pPr>
          </a:lstStyle>
          <a:p>
            <a:pPr>
              <a:defRPr/>
            </a:pPr>
            <a:endParaRPr lang="en-US" altLang="zh-CN"/>
          </a:p>
        </p:txBody>
      </p:sp>
      <p:sp>
        <p:nvSpPr>
          <p:cNvPr id="109576" name="Rectangle 8"/>
          <p:cNvSpPr>
            <a:spLocks noGrp="1" noChangeArrowheads="1"/>
          </p:cNvSpPr>
          <p:nvPr>
            <p:ph type="sldNum" sz="quarter" idx="4"/>
          </p:nvPr>
        </p:nvSpPr>
        <p:spPr bwMode="auto">
          <a:xfrm>
            <a:off x="8737600" y="6524625"/>
            <a:ext cx="2844800" cy="152400"/>
          </a:xfrm>
          <a:prstGeom prst="rect">
            <a:avLst/>
          </a:prstGeom>
          <a:noFill/>
          <a:ln w="9525">
            <a:noFill/>
            <a:miter lim="800000"/>
          </a:ln>
          <a:effectLst/>
        </p:spPr>
        <p:txBody>
          <a:bodyPr vert="horz" wrap="square" lIns="91440" tIns="45720" rIns="91440" bIns="45720" numCol="1" anchor="t" anchorCtr="0" compatLnSpc="1"/>
          <a:lstStyle>
            <a:lvl1pPr algn="r" eaLnBrk="1" hangingPunct="1">
              <a:spcBef>
                <a:spcPct val="0"/>
              </a:spcBef>
              <a:buFontTx/>
              <a:buNone/>
              <a:defRPr kumimoji="0" sz="1000" b="1">
                <a:solidFill>
                  <a:srgbClr val="FFFFFF"/>
                </a:solidFill>
                <a:latin typeface="+mn-lt"/>
                <a:ea typeface="+mn-ea"/>
              </a:defRPr>
            </a:lvl1pPr>
          </a:lstStyle>
          <a:p>
            <a:pPr>
              <a:defRPr/>
            </a:pPr>
            <a:r>
              <a:rPr lang="en-US" altLang="zh-CN"/>
              <a:t>www.themegallery.com</a:t>
            </a:r>
            <a:endParaRPr lang="en-US" altLang="zh-CN"/>
          </a:p>
        </p:txBody>
      </p:sp>
      <p:sp>
        <p:nvSpPr>
          <p:cNvPr id="9225" name="Rectangle 9"/>
          <p:cNvSpPr>
            <a:spLocks noGrp="1" noChangeArrowheads="1"/>
          </p:cNvSpPr>
          <p:nvPr>
            <p:ph type="title"/>
          </p:nvPr>
        </p:nvSpPr>
        <p:spPr bwMode="white">
          <a:xfrm>
            <a:off x="609600" y="319088"/>
            <a:ext cx="108712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grpSp>
        <p:nvGrpSpPr>
          <p:cNvPr id="9226" name="Group 12"/>
          <p:cNvGrpSpPr/>
          <p:nvPr/>
        </p:nvGrpSpPr>
        <p:grpSpPr bwMode="auto">
          <a:xfrm>
            <a:off x="-7938" y="0"/>
            <a:ext cx="12206288" cy="6859588"/>
            <a:chOff x="0" y="0"/>
            <a:chExt cx="5764" cy="4321"/>
          </a:xfrm>
        </p:grpSpPr>
        <p:sp>
          <p:nvSpPr>
            <p:cNvPr id="9227" name="AutoShape 13"/>
            <p:cNvSpPr>
              <a:spLocks noChangeArrowheads="1"/>
            </p:cNvSpPr>
            <p:nvPr/>
          </p:nvSpPr>
          <p:spPr bwMode="white">
            <a:xfrm>
              <a:off x="27" y="24"/>
              <a:ext cx="5712" cy="4274"/>
            </a:xfrm>
            <a:prstGeom prst="roundRect">
              <a:avLst>
                <a:gd name="adj" fmla="val 6227"/>
              </a:avLst>
            </a:prstGeom>
            <a:noFill/>
            <a:ln w="7620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lvl1pPr>
                <a:defRPr kumimoji="1" sz="2400" b="1">
                  <a:solidFill>
                    <a:schemeClr val="tx1"/>
                  </a:solidFill>
                  <a:latin typeface="Times New Roman" panose="02020603050405020304" pitchFamily="18" charset="0"/>
                  <a:ea typeface="黑体" panose="02010609060101010101" pitchFamily="49" charset="-122"/>
                </a:defRPr>
              </a:lvl1pPr>
              <a:lvl2pPr marL="742950" indent="-285750">
                <a:defRPr kumimoji="1" sz="2400" b="1">
                  <a:solidFill>
                    <a:schemeClr val="tx1"/>
                  </a:solidFill>
                  <a:latin typeface="Times New Roman" panose="02020603050405020304" pitchFamily="18" charset="0"/>
                  <a:ea typeface="黑体" panose="02010609060101010101" pitchFamily="49" charset="-122"/>
                </a:defRPr>
              </a:lvl2pPr>
              <a:lvl3pPr marL="1143000" indent="-228600">
                <a:defRPr kumimoji="1" sz="2400" b="1">
                  <a:solidFill>
                    <a:schemeClr val="tx1"/>
                  </a:solidFill>
                  <a:latin typeface="Times New Roman" panose="02020603050405020304" pitchFamily="18" charset="0"/>
                  <a:ea typeface="黑体" panose="02010609060101010101" pitchFamily="49" charset="-122"/>
                </a:defRPr>
              </a:lvl3pPr>
              <a:lvl4pPr marL="1600200" indent="-228600">
                <a:defRPr kumimoji="1" sz="2400" b="1">
                  <a:solidFill>
                    <a:schemeClr val="tx1"/>
                  </a:solidFill>
                  <a:latin typeface="Times New Roman" panose="02020603050405020304" pitchFamily="18" charset="0"/>
                  <a:ea typeface="黑体" panose="02010609060101010101" pitchFamily="49" charset="-122"/>
                </a:defRPr>
              </a:lvl4pPr>
              <a:lvl5pPr marL="2057400" indent="-22860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pPr algn="ctr">
                <a:defRPr/>
              </a:pPr>
              <a:endParaRPr kumimoji="0" lang="zh-CN" altLang="en-US" sz="2000">
                <a:solidFill>
                  <a:srgbClr val="FFFFFF"/>
                </a:solidFill>
                <a:latin typeface="Arial" panose="020B0604020202020204" pitchFamily="34" charset="0"/>
                <a:ea typeface="宋体" pitchFamily="2" charset="-122"/>
              </a:endParaRPr>
            </a:p>
          </p:txBody>
        </p:sp>
        <p:sp>
          <p:nvSpPr>
            <p:cNvPr id="9228" name="Freeform 14"/>
            <p:cNvSpPr/>
            <p:nvPr/>
          </p:nvSpPr>
          <p:spPr bwMode="white">
            <a:xfrm>
              <a:off x="0" y="0"/>
              <a:ext cx="288" cy="282"/>
            </a:xfrm>
            <a:custGeom>
              <a:avLst/>
              <a:gdLst>
                <a:gd name="T0" fmla="*/ 2 w 288"/>
                <a:gd name="T1" fmla="*/ 282 h 282"/>
                <a:gd name="T2" fmla="*/ 82 w 288"/>
                <a:gd name="T3" fmla="*/ 144 h 282"/>
                <a:gd name="T4" fmla="*/ 165 w 288"/>
                <a:gd name="T5" fmla="*/ 36 h 282"/>
                <a:gd name="T6" fmla="*/ 288 w 288"/>
                <a:gd name="T7" fmla="*/ 0 h 282"/>
                <a:gd name="T8" fmla="*/ 0 w 288"/>
                <a:gd name="T9" fmla="*/ 0 h 2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8" h="282">
                  <a:moveTo>
                    <a:pt x="2" y="282"/>
                  </a:moveTo>
                  <a:lnTo>
                    <a:pt x="82" y="144"/>
                  </a:lnTo>
                  <a:lnTo>
                    <a:pt x="165" y="36"/>
                  </a:lnTo>
                  <a:lnTo>
                    <a:pt x="288" y="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229" name="Freeform 15"/>
            <p:cNvSpPr/>
            <p:nvPr/>
          </p:nvSpPr>
          <p:spPr bwMode="white">
            <a:xfrm>
              <a:off x="5" y="3985"/>
              <a:ext cx="244" cy="336"/>
            </a:xfrm>
            <a:custGeom>
              <a:avLst/>
              <a:gdLst>
                <a:gd name="T0" fmla="*/ 276 w 243"/>
                <a:gd name="T1" fmla="*/ 335 h 336"/>
                <a:gd name="T2" fmla="*/ 155 w 243"/>
                <a:gd name="T3" fmla="*/ 239 h 336"/>
                <a:gd name="T4" fmla="*/ 30 w 243"/>
                <a:gd name="T5" fmla="*/ 144 h 336"/>
                <a:gd name="T6" fmla="*/ 0 w 243"/>
                <a:gd name="T7" fmla="*/ 0 h 336"/>
                <a:gd name="T8" fmla="*/ 1 w 243"/>
                <a:gd name="T9" fmla="*/ 336 h 3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3" h="336">
                  <a:moveTo>
                    <a:pt x="243" y="335"/>
                  </a:moveTo>
                  <a:lnTo>
                    <a:pt x="122" y="239"/>
                  </a:lnTo>
                  <a:lnTo>
                    <a:pt x="30" y="144"/>
                  </a:lnTo>
                  <a:lnTo>
                    <a:pt x="0" y="0"/>
                  </a:lnTo>
                  <a:lnTo>
                    <a:pt x="1" y="33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230" name="Freeform 16"/>
            <p:cNvSpPr/>
            <p:nvPr/>
          </p:nvSpPr>
          <p:spPr bwMode="white">
            <a:xfrm>
              <a:off x="5511" y="4029"/>
              <a:ext cx="253" cy="290"/>
            </a:xfrm>
            <a:custGeom>
              <a:avLst/>
              <a:gdLst>
                <a:gd name="T0" fmla="*/ 4009 w 232"/>
                <a:gd name="T1" fmla="*/ 0 h 290"/>
                <a:gd name="T2" fmla="*/ 2863 w 232"/>
                <a:gd name="T3" fmla="*/ 144 h 290"/>
                <a:gd name="T4" fmla="*/ 1730 w 232"/>
                <a:gd name="T5" fmla="*/ 253 h 290"/>
                <a:gd name="T6" fmla="*/ 0 w 232"/>
                <a:gd name="T7" fmla="*/ 290 h 290"/>
                <a:gd name="T8" fmla="*/ 4049 w 232"/>
                <a:gd name="T9" fmla="*/ 287 h 2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 h="290">
                  <a:moveTo>
                    <a:pt x="229" y="0"/>
                  </a:moveTo>
                  <a:lnTo>
                    <a:pt x="164" y="144"/>
                  </a:lnTo>
                  <a:lnTo>
                    <a:pt x="98" y="253"/>
                  </a:lnTo>
                  <a:lnTo>
                    <a:pt x="0" y="290"/>
                  </a:lnTo>
                  <a:lnTo>
                    <a:pt x="232" y="287"/>
                  </a:lnTo>
                </a:path>
              </a:pathLst>
            </a:custGeom>
            <a:solidFill>
              <a:schemeClr val="bg1"/>
            </a:solidFill>
            <a:ln w="9525">
              <a:solidFill>
                <a:schemeClr val="bg1"/>
              </a:solidFill>
              <a:round/>
            </a:ln>
          </p:spPr>
          <p:txBody>
            <a:bodyPr/>
            <a:lstStyle/>
            <a:p>
              <a:endParaRPr lang="zh-CN" altLang="en-US"/>
            </a:p>
          </p:txBody>
        </p:sp>
        <p:sp>
          <p:nvSpPr>
            <p:cNvPr id="9231" name="Freeform 17"/>
            <p:cNvSpPr/>
            <p:nvPr/>
          </p:nvSpPr>
          <p:spPr bwMode="white">
            <a:xfrm>
              <a:off x="5472" y="0"/>
              <a:ext cx="288" cy="288"/>
            </a:xfrm>
            <a:custGeom>
              <a:avLst/>
              <a:gdLst>
                <a:gd name="T0" fmla="*/ 0 w 288"/>
                <a:gd name="T1" fmla="*/ 0 h 288"/>
                <a:gd name="T2" fmla="*/ 144 w 288"/>
                <a:gd name="T3" fmla="*/ 82 h 288"/>
                <a:gd name="T4" fmla="*/ 252 w 288"/>
                <a:gd name="T5" fmla="*/ 165 h 288"/>
                <a:gd name="T6" fmla="*/ 288 w 288"/>
                <a:gd name="T7" fmla="*/ 288 h 288"/>
                <a:gd name="T8" fmla="*/ 288 w 288"/>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8" h="288">
                  <a:moveTo>
                    <a:pt x="0" y="0"/>
                  </a:moveTo>
                  <a:lnTo>
                    <a:pt x="144" y="82"/>
                  </a:lnTo>
                  <a:lnTo>
                    <a:pt x="252" y="165"/>
                  </a:lnTo>
                  <a:lnTo>
                    <a:pt x="288" y="288"/>
                  </a:lnTo>
                  <a:lnTo>
                    <a:pt x="288"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txStyles>
    <p:titleStyle>
      <a:lvl1pPr algn="l" rtl="0" eaLnBrk="0" fontAlgn="base" hangingPunct="0">
        <a:spcBef>
          <a:spcPct val="0"/>
        </a:spcBef>
        <a:spcAft>
          <a:spcPct val="0"/>
        </a:spcAft>
        <a:defRPr sz="3600" b="1">
          <a:solidFill>
            <a:schemeClr val="bg1"/>
          </a:solidFill>
          <a:latin typeface="+mj-lt"/>
          <a:ea typeface="+mj-ea"/>
          <a:cs typeface="+mj-cs"/>
        </a:defRPr>
      </a:lvl1pPr>
      <a:lvl2pPr algn="l"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2pPr>
      <a:lvl3pPr algn="l"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3pPr>
      <a:lvl4pPr algn="l"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4pPr>
      <a:lvl5pPr algn="l" rtl="0" eaLnBrk="0" fontAlgn="base" hangingPunct="0">
        <a:spcBef>
          <a:spcPct val="0"/>
        </a:spcBef>
        <a:spcAft>
          <a:spcPct val="0"/>
        </a:spcAft>
        <a:defRPr sz="3600" b="1">
          <a:solidFill>
            <a:schemeClr val="bg1"/>
          </a:solidFill>
          <a:latin typeface="Arial" panose="020B0604020202020204" pitchFamily="34" charset="0"/>
          <a:ea typeface="宋体" pitchFamily="2" charset="-122"/>
        </a:defRPr>
      </a:lvl5pPr>
      <a:lvl6pPr marL="457200" algn="l" rtl="0" fontAlgn="base">
        <a:spcBef>
          <a:spcPct val="0"/>
        </a:spcBef>
        <a:spcAft>
          <a:spcPct val="0"/>
        </a:spcAft>
        <a:defRPr sz="3600" b="1">
          <a:solidFill>
            <a:schemeClr val="bg1"/>
          </a:solidFill>
          <a:latin typeface="Arial" panose="020B0604020202020204" pitchFamily="34" charset="0"/>
          <a:ea typeface="宋体" pitchFamily="2" charset="-122"/>
        </a:defRPr>
      </a:lvl6pPr>
      <a:lvl7pPr marL="914400" algn="l" rtl="0" fontAlgn="base">
        <a:spcBef>
          <a:spcPct val="0"/>
        </a:spcBef>
        <a:spcAft>
          <a:spcPct val="0"/>
        </a:spcAft>
        <a:defRPr sz="3600" b="1">
          <a:solidFill>
            <a:schemeClr val="bg1"/>
          </a:solidFill>
          <a:latin typeface="Arial" panose="020B0604020202020204" pitchFamily="34" charset="0"/>
          <a:ea typeface="宋体" pitchFamily="2" charset="-122"/>
        </a:defRPr>
      </a:lvl7pPr>
      <a:lvl8pPr marL="1371600" algn="l" rtl="0" fontAlgn="base">
        <a:spcBef>
          <a:spcPct val="0"/>
        </a:spcBef>
        <a:spcAft>
          <a:spcPct val="0"/>
        </a:spcAft>
        <a:defRPr sz="3600" b="1">
          <a:solidFill>
            <a:schemeClr val="bg1"/>
          </a:solidFill>
          <a:latin typeface="Arial" panose="020B0604020202020204" pitchFamily="34" charset="0"/>
          <a:ea typeface="宋体" pitchFamily="2" charset="-122"/>
        </a:defRPr>
      </a:lvl8pPr>
      <a:lvl9pPr marL="1828800" algn="l" rtl="0" fontAlgn="base">
        <a:spcBef>
          <a:spcPct val="0"/>
        </a:spcBef>
        <a:spcAft>
          <a:spcPct val="0"/>
        </a:spcAft>
        <a:defRPr sz="3600" b="1">
          <a:solidFill>
            <a:schemeClr val="bg1"/>
          </a:solidFill>
          <a:latin typeface="Arial" panose="020B0604020202020204" pitchFamily="34" charset="0"/>
          <a:ea typeface="宋体" pitchFamily="2" charset="-122"/>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j-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ea typeface="+mn-ea"/>
        </a:defRPr>
      </a:lvl3pPr>
      <a:lvl4pPr marL="1600200" indent="-228600" algn="l" rtl="0" eaLnBrk="0" fontAlgn="base" hangingPunct="0">
        <a:spcBef>
          <a:spcPct val="20000"/>
        </a:spcBef>
        <a:spcAft>
          <a:spcPct val="0"/>
        </a:spcAft>
        <a:buChar char="–"/>
        <a:defRPr sz="2000">
          <a:solidFill>
            <a:schemeClr val="tx1"/>
          </a:solidFill>
          <a:latin typeface="+mj-lt"/>
          <a:ea typeface="+mn-ea"/>
        </a:defRPr>
      </a:lvl4pPr>
      <a:lvl5pPr marL="2057400" indent="-228600" algn="l" rtl="0" eaLnBrk="0" fontAlgn="base" hangingPunct="0">
        <a:spcBef>
          <a:spcPct val="20000"/>
        </a:spcBef>
        <a:spcAft>
          <a:spcPct val="0"/>
        </a:spcAft>
        <a:buChar char="»"/>
        <a:defRPr sz="2000">
          <a:solidFill>
            <a:schemeClr val="tx1"/>
          </a:solidFill>
          <a:latin typeface="+mj-lt"/>
          <a:ea typeface="+mn-ea"/>
        </a:defRPr>
      </a:lvl5pPr>
      <a:lvl6pPr marL="2514600" indent="-228600" algn="l" rtl="0" fontAlgn="base">
        <a:spcBef>
          <a:spcPct val="20000"/>
        </a:spcBef>
        <a:spcAft>
          <a:spcPct val="0"/>
        </a:spcAft>
        <a:buChar char="»"/>
        <a:defRPr sz="2000">
          <a:solidFill>
            <a:schemeClr val="tx1"/>
          </a:solidFill>
          <a:latin typeface="+mj-lt"/>
          <a:ea typeface="+mn-ea"/>
        </a:defRPr>
      </a:lvl6pPr>
      <a:lvl7pPr marL="2971800" indent="-228600" algn="l" rtl="0" fontAlgn="base">
        <a:spcBef>
          <a:spcPct val="20000"/>
        </a:spcBef>
        <a:spcAft>
          <a:spcPct val="0"/>
        </a:spcAft>
        <a:buChar char="»"/>
        <a:defRPr sz="2000">
          <a:solidFill>
            <a:schemeClr val="tx1"/>
          </a:solidFill>
          <a:latin typeface="+mj-lt"/>
          <a:ea typeface="+mn-ea"/>
        </a:defRPr>
      </a:lvl7pPr>
      <a:lvl8pPr marL="3429000" indent="-228600" algn="l" rtl="0" fontAlgn="base">
        <a:spcBef>
          <a:spcPct val="20000"/>
        </a:spcBef>
        <a:spcAft>
          <a:spcPct val="0"/>
        </a:spcAft>
        <a:buChar char="»"/>
        <a:defRPr sz="2000">
          <a:solidFill>
            <a:schemeClr val="tx1"/>
          </a:solidFill>
          <a:latin typeface="+mj-lt"/>
          <a:ea typeface="+mn-ea"/>
        </a:defRPr>
      </a:lvl8pPr>
      <a:lvl9pPr marL="3886200" indent="-228600" algn="l" rtl="0" fontAlgn="base">
        <a:spcBef>
          <a:spcPct val="20000"/>
        </a:spcBef>
        <a:spcAft>
          <a:spcPct val="0"/>
        </a:spcAft>
        <a:buChar char="»"/>
        <a:defRPr sz="20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jpeg"/><Relationship Id="rId1" Type="http://schemas.openxmlformats.org/officeDocument/2006/relationships/image" Target="../media/image11.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15.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8.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59.xml"/><Relationship Id="rId2" Type="http://schemas.openxmlformats.org/officeDocument/2006/relationships/image" Target="../media/image16.wmf"/><Relationship Id="rId1" Type="http://schemas.openxmlformats.org/officeDocument/2006/relationships/oleObject" Target="../embeddings/oleObject9.bin"/></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0.xml"/><Relationship Id="rId1" Type="http://schemas.openxmlformats.org/officeDocument/2006/relationships/image" Target="../media/image17.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26.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59.xml"/><Relationship Id="rId2" Type="http://schemas.openxmlformats.org/officeDocument/2006/relationships/image" Target="../media/image16.wmf"/><Relationship Id="rId1" Type="http://schemas.openxmlformats.org/officeDocument/2006/relationships/oleObject" Target="../embeddings/oleObject10.bin"/></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8.xml"/><Relationship Id="rId1" Type="http://schemas.openxmlformats.org/officeDocument/2006/relationships/image" Target="../media/image6.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8.xml"/><Relationship Id="rId1"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7" Type="http://schemas.openxmlformats.org/officeDocument/2006/relationships/vmlDrawing" Target="../drawings/vmlDrawing11.vml"/><Relationship Id="rId6" Type="http://schemas.openxmlformats.org/officeDocument/2006/relationships/slideLayout" Target="../slideLayouts/slideLayout2.xml"/><Relationship Id="rId5" Type="http://schemas.openxmlformats.org/officeDocument/2006/relationships/oleObject" Target="../embeddings/oleObject13.bin"/><Relationship Id="rId4" Type="http://schemas.openxmlformats.org/officeDocument/2006/relationships/oleObject" Target="../embeddings/oleObject12.bin"/><Relationship Id="rId3" Type="http://schemas.openxmlformats.org/officeDocument/2006/relationships/image" Target="../media/image21.png"/><Relationship Id="rId2" Type="http://schemas.openxmlformats.org/officeDocument/2006/relationships/image" Target="../media/image16.wmf"/><Relationship Id="rId1" Type="http://schemas.openxmlformats.org/officeDocument/2006/relationships/oleObject" Target="../embeddings/oleObject11.bin"/></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8.xml"/><Relationship Id="rId1"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8.xml"/><Relationship Id="rId1" Type="http://schemas.openxmlformats.org/officeDocument/2006/relationships/image" Target="../media/image9.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ctrTitle" idx="4294967295"/>
          </p:nvPr>
        </p:nvSpPr>
        <p:spPr bwMode="gray">
          <a:xfrm>
            <a:off x="3789363" y="476250"/>
            <a:ext cx="6875462" cy="2209800"/>
          </a:xfrm>
          <a:effectLst>
            <a:outerShdw dist="35921" dir="2700000" algn="ctr" rotWithShape="0">
              <a:schemeClr val="tx1"/>
            </a:outerShdw>
          </a:effectLst>
        </p:spPr>
        <p:txBody>
          <a:bodyPr/>
          <a:lstStyle/>
          <a:p>
            <a:pPr algn="ctr" eaLnBrk="1" hangingPunct="1"/>
            <a:r>
              <a:rPr lang="zh-CN" altLang="en-US" sz="8800" b="0">
                <a:solidFill>
                  <a:srgbClr val="FFFFE7"/>
                </a:solidFill>
                <a:ea typeface="黑体" panose="02010609060101010101" pitchFamily="49" charset="-122"/>
              </a:rPr>
              <a:t>会计学</a:t>
            </a:r>
            <a:br>
              <a:rPr lang="zh-CN" altLang="en-US" sz="8800" b="0">
                <a:solidFill>
                  <a:srgbClr val="FFFFE7"/>
                </a:solidFill>
                <a:ea typeface="黑体" panose="02010609060101010101" pitchFamily="49" charset="-122"/>
              </a:rPr>
            </a:br>
            <a:r>
              <a:rPr lang="en-US" altLang="zh-CN" b="0"/>
              <a:t>Accounting</a:t>
            </a:r>
            <a:endParaRPr lang="en-US" altLang="zh-CN" b="0"/>
          </a:p>
        </p:txBody>
      </p:sp>
      <p:sp>
        <p:nvSpPr>
          <p:cNvPr id="2051" name="Rectangle 3"/>
          <p:cNvSpPr>
            <a:spLocks noGrp="1" noChangeArrowheads="1"/>
          </p:cNvSpPr>
          <p:nvPr>
            <p:ph type="subTitle" idx="4294967295"/>
          </p:nvPr>
        </p:nvSpPr>
        <p:spPr bwMode="white">
          <a:xfrm>
            <a:off x="4419600" y="4797425"/>
            <a:ext cx="6248400" cy="784225"/>
          </a:xfrm>
        </p:spPr>
        <p:txBody>
          <a:bodyPr/>
          <a:lstStyle/>
          <a:p>
            <a:pPr marL="0" indent="0" eaLnBrk="1" hangingPunct="1">
              <a:buFont typeface="Wingdings" panose="05000000000000000000" pitchFamily="2" charset="2"/>
              <a:buNone/>
              <a:defRPr/>
            </a:pPr>
            <a:r>
              <a:rPr lang="zh-CN" altLang="en-US" sz="2400">
                <a:solidFill>
                  <a:srgbClr val="FFFF99"/>
                </a:solidFill>
                <a:effectLst>
                  <a:outerShdw blurRad="38100" dist="38100" dir="2700000" algn="tl">
                    <a:srgbClr val="C0C0C0"/>
                  </a:outerShdw>
                </a:effectLst>
                <a:latin typeface="隶书" panose="02010509060101010101" pitchFamily="49" charset="-122"/>
                <a:ea typeface="隶书" panose="02010509060101010101" pitchFamily="49" charset="-122"/>
              </a:rPr>
              <a:t>电子科技大学经济与管理学院</a:t>
            </a:r>
            <a:endParaRPr lang="en-US" altLang="zh-CN" sz="2400" b="0">
              <a:solidFill>
                <a:schemeClr val="bg1"/>
              </a:solidFill>
              <a:latin typeface="黑体" panose="02010609060101010101" pitchFamily="49" charset="-122"/>
              <a:ea typeface="黑体" panose="02010609060101010101" pitchFamily="49" charset="-122"/>
            </a:endParaRPr>
          </a:p>
        </p:txBody>
      </p:sp>
      <p:sp>
        <p:nvSpPr>
          <p:cNvPr id="2054" name="Text Box 6"/>
          <p:cNvSpPr txBox="1">
            <a:spLocks noChangeArrowheads="1"/>
          </p:cNvSpPr>
          <p:nvPr/>
        </p:nvSpPr>
        <p:spPr bwMode="white">
          <a:xfrm>
            <a:off x="2855913" y="5445125"/>
            <a:ext cx="6696075" cy="579438"/>
          </a:xfrm>
          <a:prstGeom prst="rect">
            <a:avLst/>
          </a:prstGeom>
          <a:noFill/>
          <a:ln w="9525">
            <a:noFill/>
            <a:miter lim="800000"/>
          </a:ln>
          <a:effectLst/>
        </p:spPr>
        <p:txBody>
          <a:bodyPr>
            <a:spAutoFit/>
          </a:bodyPr>
          <a:lstStyle/>
          <a:p>
            <a:pPr algn="ctr" eaLnBrk="1" hangingPunct="1">
              <a:defRPr/>
            </a:pPr>
            <a:r>
              <a:rPr kumimoji="0" lang="zh-CN" altLang="en-US" sz="3200">
                <a:solidFill>
                  <a:srgbClr val="FFFF00"/>
                </a:solidFill>
                <a:latin typeface="Verdana" panose="020B0604030504040204" pitchFamily="34" charset="0"/>
                <a:ea typeface="隶书" panose="02010509060101010101" pitchFamily="49" charset="-122"/>
              </a:rPr>
              <a:t>主讲教师   鲜文铎</a:t>
            </a:r>
            <a:endParaRPr kumimoji="0" lang="en-US" altLang="zh-CN" sz="3200" dirty="0">
              <a:solidFill>
                <a:srgbClr val="FFFF00"/>
              </a:solidFill>
              <a:effectLst>
                <a:outerShdw blurRad="38100" dist="38100" dir="2700000" algn="tl">
                  <a:srgbClr val="C0C0C0"/>
                </a:outerShdw>
              </a:effectLst>
              <a:latin typeface="Verdana" panose="020B0604030504040204" pitchFamily="34" charset="0"/>
              <a:ea typeface="隶书" panose="02010509060101010101" pitchFamily="49" charset="-122"/>
            </a:endParaRPr>
          </a:p>
        </p:txBody>
      </p:sp>
      <p:sp>
        <p:nvSpPr>
          <p:cNvPr id="384006" name="Rectangle 6"/>
          <p:cNvSpPr>
            <a:spLocks noChangeArrowheads="1"/>
          </p:cNvSpPr>
          <p:nvPr/>
        </p:nvSpPr>
        <p:spPr bwMode="auto">
          <a:xfrm>
            <a:off x="4800600" y="6092825"/>
            <a:ext cx="2801938" cy="457200"/>
          </a:xfrm>
          <a:prstGeom prst="rect">
            <a:avLst/>
          </a:prstGeom>
          <a:noFill/>
          <a:ln w="9525">
            <a:noFill/>
            <a:miter lim="800000"/>
          </a:ln>
          <a:effectLst>
            <a:prstShdw prst="shdw17" dist="17961" dir="2700000">
              <a:schemeClr val="accent1">
                <a:gamma/>
                <a:shade val="60000"/>
                <a:invGamma/>
              </a:schemeClr>
            </a:prstShdw>
          </a:effectLst>
        </p:spPr>
        <p:txBody>
          <a:bodyPr wrap="none">
            <a:spAutoFit/>
          </a:bodyPr>
          <a:lstStyle>
            <a:lvl1pPr eaLnBrk="0" hangingPunct="0">
              <a:defRPr kumimoji="1" sz="24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4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4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4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pPr eaLnBrk="1" hangingPunct="1">
              <a:defRPr/>
            </a:pPr>
            <a:r>
              <a:rPr kumimoji="0" lang="en-US" altLang="zh-CN">
                <a:solidFill>
                  <a:srgbClr val="FFFFFF"/>
                </a:solidFill>
                <a:latin typeface="黑体" panose="02010609060101010101" pitchFamily="49" charset="-122"/>
              </a:rPr>
              <a:t>1834577683@qq.com</a:t>
            </a:r>
            <a:endParaRPr kumimoji="0" lang="zh-CN" altLang="en-US">
              <a:solidFill>
                <a:srgbClr val="FFFFFF"/>
              </a:solidFill>
              <a:latin typeface="黑体" panose="02010609060101010101" pitchFamily="49" charset="-122"/>
            </a:endParaRPr>
          </a:p>
        </p:txBody>
      </p:sp>
      <p:sp>
        <p:nvSpPr>
          <p:cNvPr id="25606" name="文本框 1"/>
          <p:cNvSpPr txBox="1">
            <a:spLocks noChangeArrowheads="1"/>
          </p:cNvSpPr>
          <p:nvPr/>
        </p:nvSpPr>
        <p:spPr bwMode="auto">
          <a:xfrm>
            <a:off x="4419600" y="3213100"/>
            <a:ext cx="62452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Arial" panose="020B060402020202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4000">
                <a:solidFill>
                  <a:srgbClr val="FFFFFF"/>
                </a:solidFill>
                <a:latin typeface="Times New Roman" panose="02020603050405020304" pitchFamily="18" charset="0"/>
                <a:ea typeface="黑体" panose="02010609060101010101" pitchFamily="49" charset="-122"/>
              </a:rPr>
              <a:t>第五章    金融资产</a:t>
            </a:r>
            <a:endParaRPr lang="zh-CN" altLang="en-US" sz="4000">
              <a:solidFill>
                <a:srgbClr val="FFFFFF"/>
              </a:solidFill>
              <a:latin typeface="Times New Roman" panose="02020603050405020304" pitchFamily="18" charset="0"/>
              <a:ea typeface="黑体" panose="02010609060101010101" pitchFamily="49" charset="-122"/>
            </a:endParaRPr>
          </a:p>
        </p:txBody>
      </p:sp>
    </p:spTree>
  </p:cSld>
  <p:clrMapOvr>
    <a:masterClrMapping/>
  </p:clrMapOvr>
  <p:transition>
    <p:dissolv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zh-CN" altLang="en-US">
                <a:latin typeface="黑体" panose="02010609060101010101" pitchFamily="49" charset="-122"/>
                <a:ea typeface="黑体" panose="02010609060101010101" pitchFamily="49" charset="-122"/>
              </a:rPr>
              <a:t>股票</a:t>
            </a:r>
            <a:r>
              <a:rPr lang="en-US" altLang="zh-CN">
                <a:latin typeface="黑体" panose="02010609060101010101" pitchFamily="49" charset="-122"/>
                <a:ea typeface="黑体" panose="02010609060101010101" pitchFamily="49" charset="-122"/>
              </a:rPr>
              <a:t>:  </a:t>
            </a:r>
            <a:r>
              <a:rPr lang="zh-CN" altLang="en-US">
                <a:latin typeface="黑体" panose="02010609060101010101" pitchFamily="49" charset="-122"/>
                <a:ea typeface="黑体" panose="02010609060101010101" pitchFamily="49" charset="-122"/>
              </a:rPr>
              <a:t>所有者凭证</a:t>
            </a:r>
            <a:endParaRPr lang="zh-CN" altLang="en-US">
              <a:latin typeface="黑体" panose="02010609060101010101" pitchFamily="49" charset="-122"/>
              <a:ea typeface="黑体" panose="02010609060101010101" pitchFamily="49" charset="-122"/>
            </a:endParaRPr>
          </a:p>
        </p:txBody>
      </p:sp>
      <p:pic>
        <p:nvPicPr>
          <p:cNvPr id="34819" name="Picture 5" descr="010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38363" y="1341438"/>
            <a:ext cx="2970212" cy="344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0" name="Picture 7" descr="20093231247537735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3838" y="1196975"/>
            <a:ext cx="4716462" cy="347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200" name="Rectangle 8"/>
          <p:cNvSpPr>
            <a:spLocks noChangeArrowheads="1"/>
          </p:cNvSpPr>
          <p:nvPr/>
        </p:nvSpPr>
        <p:spPr bwMode="auto">
          <a:xfrm>
            <a:off x="5200650" y="3200400"/>
            <a:ext cx="1792288" cy="457200"/>
          </a:xfrm>
          <a:prstGeom prst="rect">
            <a:avLst/>
          </a:prstGeom>
          <a:noFill/>
          <a:ln w="9525">
            <a:noFill/>
            <a:miter lim="800000"/>
          </a:ln>
          <a:effectLst>
            <a:prstShdw prst="shdw17" dist="17961" dir="2700000">
              <a:schemeClr val="accent1">
                <a:gamma/>
                <a:shade val="60000"/>
                <a:invGamma/>
              </a:schemeClr>
            </a:prstShdw>
          </a:effectLst>
        </p:spPr>
        <p:txBody>
          <a:bodyPr wrap="none" anchor="ctr">
            <a:spAutoFit/>
          </a:bodyPr>
          <a:lstStyle/>
          <a:p>
            <a:pPr>
              <a:defRPr/>
            </a:pPr>
            <a:r>
              <a:rPr lang="zh-CN" altLang="en-US"/>
              <a:t>不可偿还性 </a:t>
            </a:r>
            <a:endParaRPr lang="zh-CN" altLang="en-US"/>
          </a:p>
        </p:txBody>
      </p:sp>
      <p:sp>
        <p:nvSpPr>
          <p:cNvPr id="136201" name="Text Box 9"/>
          <p:cNvSpPr txBox="1">
            <a:spLocks noChangeArrowheads="1"/>
          </p:cNvSpPr>
          <p:nvPr/>
        </p:nvSpPr>
        <p:spPr bwMode="auto">
          <a:xfrm>
            <a:off x="1992313" y="5013325"/>
            <a:ext cx="3960812" cy="457200"/>
          </a:xfrm>
          <a:prstGeom prst="rect">
            <a:avLst/>
          </a:prstGeom>
          <a:noFill/>
          <a:ln w="9525">
            <a:noFill/>
            <a:miter lim="800000"/>
          </a:ln>
          <a:effectLst>
            <a:prstShdw prst="shdw17" dist="17961" dir="2700000">
              <a:schemeClr val="accent1">
                <a:gamma/>
                <a:shade val="60000"/>
                <a:invGamma/>
              </a:schemeClr>
            </a:prstShdw>
          </a:effectLst>
        </p:spPr>
        <p:txBody>
          <a:bodyPr>
            <a:spAutoFit/>
          </a:bodyPr>
          <a:lstStyle/>
          <a:p>
            <a:pPr eaLnBrk="1" hangingPunct="1">
              <a:spcBef>
                <a:spcPct val="50000"/>
              </a:spcBef>
              <a:defRPr/>
            </a:pPr>
            <a:endParaRPr lang="zh-CN" altLang="en-US"/>
          </a:p>
        </p:txBody>
      </p:sp>
      <p:sp>
        <p:nvSpPr>
          <p:cNvPr id="136202" name="Text Box 10"/>
          <p:cNvSpPr txBox="1">
            <a:spLocks noChangeArrowheads="1"/>
          </p:cNvSpPr>
          <p:nvPr/>
        </p:nvSpPr>
        <p:spPr bwMode="auto">
          <a:xfrm>
            <a:off x="1919288" y="4868863"/>
            <a:ext cx="2968625" cy="1200150"/>
          </a:xfrm>
          <a:prstGeom prst="rect">
            <a:avLst/>
          </a:prstGeom>
          <a:noFill/>
          <a:ln w="9525">
            <a:noFill/>
            <a:miter lim="800000"/>
          </a:ln>
          <a:effectLst>
            <a:prstShdw prst="shdw17" dist="17961" dir="2700000">
              <a:schemeClr val="accent1">
                <a:gamma/>
                <a:shade val="60000"/>
                <a:invGamma/>
              </a:schemeClr>
            </a:prstShdw>
          </a:effectLst>
        </p:spPr>
        <p:txBody>
          <a:bodyPr wrap="none">
            <a:spAutoFit/>
          </a:bodyPr>
          <a:lstStyle/>
          <a:p>
            <a:pPr eaLnBrk="1" hangingPunct="1">
              <a:defRPr/>
            </a:pPr>
            <a:r>
              <a:rPr lang="zh-CN" altLang="en-US" dirty="0"/>
              <a:t>普通股和优先股</a:t>
            </a:r>
            <a:endParaRPr lang="zh-CN" altLang="en-US" dirty="0"/>
          </a:p>
          <a:p>
            <a:pPr eaLnBrk="1" hangingPunct="1">
              <a:defRPr/>
            </a:pPr>
            <a:r>
              <a:rPr lang="zh-CN" altLang="en-US" dirty="0"/>
              <a:t>记名股和无记名股</a:t>
            </a:r>
            <a:endParaRPr lang="zh-CN" altLang="en-US" dirty="0"/>
          </a:p>
          <a:p>
            <a:pPr eaLnBrk="1" hangingPunct="1">
              <a:defRPr/>
            </a:pPr>
            <a:r>
              <a:rPr lang="zh-CN" altLang="en-US" dirty="0"/>
              <a:t>有面值股和无面值股</a:t>
            </a:r>
            <a:endParaRPr lang="zh-CN" altLang="en-US" dirty="0"/>
          </a:p>
        </p:txBody>
      </p:sp>
      <p:sp>
        <p:nvSpPr>
          <p:cNvPr id="136203" name="Text Box 11"/>
          <p:cNvSpPr txBox="1">
            <a:spLocks noChangeArrowheads="1"/>
          </p:cNvSpPr>
          <p:nvPr/>
        </p:nvSpPr>
        <p:spPr bwMode="auto">
          <a:xfrm>
            <a:off x="5016500" y="4724400"/>
            <a:ext cx="5400675" cy="1384300"/>
          </a:xfrm>
          <a:prstGeom prst="rect">
            <a:avLst/>
          </a:prstGeom>
          <a:noFill/>
          <a:ln w="9525">
            <a:noFill/>
            <a:miter lim="800000"/>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a:t>普通股特点</a:t>
            </a:r>
            <a:r>
              <a:rPr lang="en-US" altLang="zh-CN"/>
              <a:t>:</a:t>
            </a:r>
            <a:endParaRPr lang="en-US" altLang="zh-CN"/>
          </a:p>
          <a:p>
            <a:pPr eaLnBrk="1" hangingPunct="1">
              <a:spcBef>
                <a:spcPct val="50000"/>
              </a:spcBef>
              <a:defRPr/>
            </a:pPr>
            <a:r>
              <a:rPr lang="en-US" altLang="zh-CN"/>
              <a:t>(1)</a:t>
            </a:r>
            <a:r>
              <a:rPr lang="zh-CN" altLang="en-US"/>
              <a:t>表决权 </a:t>
            </a:r>
            <a:r>
              <a:rPr lang="en-US" altLang="zh-CN"/>
              <a:t>(2)</a:t>
            </a:r>
            <a:r>
              <a:rPr lang="zh-CN" altLang="en-US"/>
              <a:t>股份转让权</a:t>
            </a:r>
            <a:r>
              <a:rPr lang="en-US" altLang="zh-CN"/>
              <a:t>(3)</a:t>
            </a:r>
            <a:r>
              <a:rPr lang="zh-CN" altLang="en-US"/>
              <a:t>股利请求权</a:t>
            </a:r>
            <a:r>
              <a:rPr lang="en-US" altLang="zh-CN"/>
              <a:t>(3)</a:t>
            </a:r>
            <a:r>
              <a:rPr lang="zh-CN" altLang="en-US"/>
              <a:t>剩余财产权</a:t>
            </a:r>
            <a:r>
              <a:rPr lang="en-US" altLang="zh-CN"/>
              <a:t>(4)</a:t>
            </a:r>
            <a:r>
              <a:rPr lang="zh-CN" altLang="en-US"/>
              <a:t>收益的风险性</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zh-CN" altLang="en-US" sz="3200">
                <a:latin typeface="黑体" panose="02010609060101010101" pitchFamily="49" charset="-122"/>
                <a:ea typeface="黑体" panose="02010609060101010101" pitchFamily="49" charset="-122"/>
              </a:rPr>
              <a:t>债券</a:t>
            </a:r>
            <a:r>
              <a:rPr lang="en-US" altLang="zh-CN" sz="3200">
                <a:latin typeface="黑体" panose="02010609060101010101" pitchFamily="49" charset="-122"/>
                <a:ea typeface="黑体" panose="02010609060101010101" pitchFamily="49" charset="-122"/>
              </a:rPr>
              <a:t>:</a:t>
            </a:r>
            <a:r>
              <a:rPr lang="zh-CN" altLang="en-US" sz="3200">
                <a:latin typeface="黑体" panose="02010609060101010101" pitchFamily="49" charset="-122"/>
                <a:ea typeface="黑体" panose="02010609060101010101" pitchFamily="49" charset="-122"/>
              </a:rPr>
              <a:t>债权人凭证</a:t>
            </a:r>
            <a:endParaRPr lang="zh-CN" altLang="en-US" sz="3200">
              <a:latin typeface="黑体" panose="02010609060101010101" pitchFamily="49" charset="-122"/>
              <a:ea typeface="黑体" panose="02010609060101010101" pitchFamily="49" charset="-122"/>
            </a:endParaRPr>
          </a:p>
        </p:txBody>
      </p:sp>
      <p:pic>
        <p:nvPicPr>
          <p:cNvPr id="35843" name="Picture 4" descr="36536012A"/>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92313" y="1844675"/>
            <a:ext cx="4103687"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4" name="Picture 5" descr="9999999999999999999999"/>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27800" y="836613"/>
            <a:ext cx="3260725" cy="351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4" name="Text Box 6"/>
          <p:cNvSpPr txBox="1">
            <a:spLocks noChangeArrowheads="1"/>
          </p:cNvSpPr>
          <p:nvPr/>
        </p:nvSpPr>
        <p:spPr bwMode="auto">
          <a:xfrm>
            <a:off x="1703388" y="4221163"/>
            <a:ext cx="5113337" cy="1938337"/>
          </a:xfrm>
          <a:prstGeom prst="rect">
            <a:avLst/>
          </a:prstGeom>
          <a:noFill/>
          <a:ln w="9525">
            <a:noFill/>
            <a:miter lim="800000"/>
          </a:ln>
          <a:effectLst>
            <a:prstShdw prst="shdw17" dist="17961" dir="2700000">
              <a:schemeClr val="accent1">
                <a:gamma/>
                <a:shade val="60000"/>
                <a:invGamma/>
              </a:schemeClr>
            </a:prstShdw>
          </a:effectLst>
        </p:spPr>
        <p:txBody>
          <a:bodyPr>
            <a:spAutoFit/>
          </a:bodyPr>
          <a:lstStyle/>
          <a:p>
            <a:pPr eaLnBrk="1" hangingPunct="1">
              <a:defRPr/>
            </a:pPr>
            <a:r>
              <a:rPr lang="zh-CN" altLang="en-US" dirty="0"/>
              <a:t> 记名债券和无记名债券</a:t>
            </a:r>
            <a:endParaRPr lang="zh-CN" altLang="en-US" dirty="0"/>
          </a:p>
          <a:p>
            <a:pPr eaLnBrk="1" hangingPunct="1">
              <a:defRPr/>
            </a:pPr>
            <a:r>
              <a:rPr lang="zh-CN" altLang="en-US" dirty="0">
                <a:solidFill>
                  <a:srgbClr val="0000FF"/>
                </a:solidFill>
              </a:rPr>
              <a:t>可转换债券</a:t>
            </a:r>
            <a:r>
              <a:rPr lang="zh-CN" altLang="en-US" dirty="0"/>
              <a:t>和不可转换债券</a:t>
            </a:r>
            <a:endParaRPr lang="zh-CN" altLang="en-US" dirty="0"/>
          </a:p>
          <a:p>
            <a:pPr eaLnBrk="1" hangingPunct="1">
              <a:defRPr/>
            </a:pPr>
            <a:r>
              <a:rPr lang="zh-CN" altLang="en-US" dirty="0"/>
              <a:t>抵押债券和信用债券</a:t>
            </a:r>
            <a:endParaRPr lang="zh-CN" altLang="en-US" dirty="0"/>
          </a:p>
          <a:p>
            <a:pPr eaLnBrk="1" hangingPunct="1">
              <a:defRPr/>
            </a:pPr>
            <a:r>
              <a:rPr lang="zh-CN" altLang="en-US" dirty="0"/>
              <a:t>固定利率债券和浮动利率债券</a:t>
            </a:r>
            <a:endParaRPr lang="zh-CN" altLang="en-US" dirty="0"/>
          </a:p>
          <a:p>
            <a:pPr eaLnBrk="1" hangingPunct="1">
              <a:defRPr/>
            </a:pPr>
            <a:r>
              <a:rPr lang="zh-CN" altLang="en-US" dirty="0"/>
              <a:t>到期一还本息债券和分期还本息债券</a:t>
            </a:r>
            <a:endParaRPr lang="zh-CN" altLang="en-US" dirty="0"/>
          </a:p>
        </p:txBody>
      </p:sp>
      <p:sp>
        <p:nvSpPr>
          <p:cNvPr id="135175" name="Text Box 7"/>
          <p:cNvSpPr txBox="1">
            <a:spLocks noChangeArrowheads="1"/>
          </p:cNvSpPr>
          <p:nvPr/>
        </p:nvSpPr>
        <p:spPr bwMode="auto">
          <a:xfrm>
            <a:off x="7751763" y="4365625"/>
            <a:ext cx="2659062" cy="1938338"/>
          </a:xfrm>
          <a:prstGeom prst="rect">
            <a:avLst/>
          </a:prstGeom>
          <a:noFill/>
          <a:ln w="9525">
            <a:noFill/>
            <a:miter lim="800000"/>
          </a:ln>
          <a:effectLst>
            <a:prstShdw prst="shdw17" dist="17961" dir="2700000">
              <a:schemeClr val="accent1">
                <a:gamma/>
                <a:shade val="60000"/>
                <a:invGamma/>
              </a:schemeClr>
            </a:prstShdw>
          </a:effectLst>
        </p:spPr>
        <p:txBody>
          <a:bodyPr wrap="none">
            <a:spAutoFit/>
          </a:bodyPr>
          <a:lstStyle/>
          <a:p>
            <a:pPr eaLnBrk="1" hangingPunct="1">
              <a:defRPr/>
            </a:pPr>
            <a:r>
              <a:rPr lang="zh-CN" altLang="en-US"/>
              <a:t>债券特点</a:t>
            </a:r>
            <a:r>
              <a:rPr lang="en-US" altLang="zh-CN"/>
              <a:t>:</a:t>
            </a:r>
            <a:endParaRPr lang="en-US" altLang="zh-CN"/>
          </a:p>
          <a:p>
            <a:pPr eaLnBrk="1" hangingPunct="1">
              <a:defRPr/>
            </a:pPr>
            <a:r>
              <a:rPr lang="zh-CN" altLang="en-US"/>
              <a:t>债券的收益为利息</a:t>
            </a:r>
            <a:endParaRPr lang="zh-CN" altLang="en-US"/>
          </a:p>
          <a:p>
            <a:pPr eaLnBrk="1" hangingPunct="1">
              <a:defRPr/>
            </a:pPr>
            <a:r>
              <a:rPr lang="zh-CN" altLang="en-US"/>
              <a:t>有固定期限</a:t>
            </a:r>
            <a:endParaRPr lang="zh-CN" altLang="en-US"/>
          </a:p>
          <a:p>
            <a:pPr eaLnBrk="1" hangingPunct="1">
              <a:defRPr/>
            </a:pPr>
            <a:r>
              <a:rPr lang="zh-CN" altLang="en-US"/>
              <a:t>风险小</a:t>
            </a:r>
            <a:endParaRPr lang="zh-CN" altLang="en-US"/>
          </a:p>
          <a:p>
            <a:pPr eaLnBrk="1" hangingPunct="1">
              <a:defRPr/>
            </a:pPr>
            <a:r>
              <a:rPr lang="zh-CN" altLang="en-US"/>
              <a:t>优先偿还权</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zh-CN" altLang="en-US">
                <a:solidFill>
                  <a:srgbClr val="FFFF00"/>
                </a:solidFill>
                <a:latin typeface="华文行楷" panose="02010800040101010101" pitchFamily="2" charset="-122"/>
                <a:ea typeface="华文行楷" panose="02010800040101010101" pitchFamily="2" charset="-122"/>
              </a:rPr>
              <a:t>债券和股票的</a:t>
            </a:r>
            <a:r>
              <a:rPr lang="zh-CN" altLang="en-US">
                <a:latin typeface="华文行楷" panose="02010800040101010101" pitchFamily="2" charset="-122"/>
                <a:ea typeface="华文行楷" panose="02010800040101010101" pitchFamily="2" charset="-122"/>
              </a:rPr>
              <a:t>合同现金流</a:t>
            </a:r>
            <a:r>
              <a:rPr lang="zh-CN" altLang="en-US">
                <a:solidFill>
                  <a:srgbClr val="FFFF00"/>
                </a:solidFill>
                <a:latin typeface="华文行楷" panose="02010800040101010101" pitchFamily="2" charset="-122"/>
                <a:ea typeface="华文行楷" panose="02010800040101010101" pitchFamily="2" charset="-122"/>
              </a:rPr>
              <a:t>有什么区别</a:t>
            </a:r>
            <a:r>
              <a:rPr lang="en-US" altLang="zh-CN">
                <a:solidFill>
                  <a:srgbClr val="FFFF00"/>
                </a:solidFill>
                <a:latin typeface="华文行楷" panose="02010800040101010101" pitchFamily="2" charset="-122"/>
                <a:ea typeface="华文行楷" panose="02010800040101010101" pitchFamily="2" charset="-122"/>
              </a:rPr>
              <a:t>?</a:t>
            </a:r>
            <a:endParaRPr lang="en-US" altLang="zh-CN">
              <a:solidFill>
                <a:srgbClr val="FFFF00"/>
              </a:solidFill>
              <a:latin typeface="华文行楷" panose="02010800040101010101" pitchFamily="2" charset="-122"/>
              <a:ea typeface="华文行楷" panose="02010800040101010101" pitchFamily="2" charset="-122"/>
            </a:endParaRPr>
          </a:p>
        </p:txBody>
      </p:sp>
      <p:pic>
        <p:nvPicPr>
          <p:cNvPr id="36867" name="Picture 6"/>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92538" y="2492375"/>
            <a:ext cx="4130675" cy="413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8" name="Picture 7" descr="36536012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313" y="1844675"/>
            <a:ext cx="2303462" cy="117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Picture 8" descr="20093231247537735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1400" y="1773238"/>
            <a:ext cx="2303463" cy="140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86" name="Text Box 46"/>
          <p:cNvSpPr txBox="1">
            <a:spLocks noChangeArrowheads="1"/>
          </p:cNvSpPr>
          <p:nvPr/>
        </p:nvSpPr>
        <p:spPr bwMode="auto">
          <a:xfrm>
            <a:off x="11223625" y="6491288"/>
            <a:ext cx="1835150" cy="3667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defRPr/>
            </a:pPr>
            <a:r>
              <a:rPr lang="zh-CN" altLang="en-US" sz="1800" dirty="0">
                <a:solidFill>
                  <a:schemeClr val="bg1">
                    <a:lumMod val="75000"/>
                  </a:schemeClr>
                </a:solidFill>
              </a:rPr>
              <a:t>项目呢？</a:t>
            </a:r>
            <a:endParaRPr lang="zh-CN" altLang="en-US" sz="1800" dirty="0">
              <a:solidFill>
                <a:schemeClr val="bg1">
                  <a:lumMod val="75000"/>
                </a:schemeClr>
              </a:solidFill>
            </a:endParaRPr>
          </a:p>
        </p:txBody>
      </p:sp>
      <p:grpSp>
        <p:nvGrpSpPr>
          <p:cNvPr id="22" name="组合 21"/>
          <p:cNvGrpSpPr/>
          <p:nvPr/>
        </p:nvGrpSpPr>
        <p:grpSpPr bwMode="auto">
          <a:xfrm>
            <a:off x="47625" y="0"/>
            <a:ext cx="12396788" cy="3136900"/>
            <a:chOff x="47328" y="-1"/>
            <a:chExt cx="12396598" cy="3136697"/>
          </a:xfrm>
        </p:grpSpPr>
        <p:pic>
          <p:nvPicPr>
            <p:cNvPr id="37917" name="Picture 4" descr="36536012A"/>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1343" y="-1"/>
              <a:ext cx="2303909" cy="1172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918" name="组合 14"/>
            <p:cNvGrpSpPr/>
            <p:nvPr/>
          </p:nvGrpSpPr>
          <p:grpSpPr bwMode="auto">
            <a:xfrm>
              <a:off x="47328" y="968375"/>
              <a:ext cx="8071277" cy="2168321"/>
              <a:chOff x="659657" y="968375"/>
              <a:chExt cx="8071277" cy="2168321"/>
            </a:xfrm>
          </p:grpSpPr>
          <p:sp>
            <p:nvSpPr>
              <p:cNvPr id="37923" name="Line 42"/>
              <p:cNvSpPr>
                <a:spLocks noChangeShapeType="1"/>
              </p:cNvSpPr>
              <p:nvPr/>
            </p:nvSpPr>
            <p:spPr bwMode="auto">
              <a:xfrm>
                <a:off x="1162894" y="2062163"/>
                <a:ext cx="6624638" cy="0"/>
              </a:xfrm>
              <a:prstGeom prst="line">
                <a:avLst/>
              </a:prstGeom>
              <a:noFill/>
              <a:ln w="38100">
                <a:solidFill>
                  <a:srgbClr val="000000"/>
                </a:solidFill>
                <a:miter lim="800000"/>
                <a:headEnd type="oval" w="med" len="med"/>
                <a:tailEnd type="oval" w="med" len="med"/>
              </a:ln>
              <a:effectLst>
                <a:prstShdw prst="shdw17" dist="17961" dir="2700000">
                  <a:srgbClr val="0000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37924" name="Line 44"/>
              <p:cNvSpPr>
                <a:spLocks noChangeShapeType="1"/>
              </p:cNvSpPr>
              <p:nvPr/>
            </p:nvSpPr>
            <p:spPr bwMode="auto">
              <a:xfrm>
                <a:off x="2243982" y="1701800"/>
                <a:ext cx="0" cy="360363"/>
              </a:xfrm>
              <a:prstGeom prst="line">
                <a:avLst/>
              </a:prstGeom>
              <a:noFill/>
              <a:ln w="57150">
                <a:solidFill>
                  <a:srgbClr val="000000"/>
                </a:solidFill>
                <a:miter lim="800000"/>
                <a:headEnd type="triangle" w="med" len="med"/>
              </a:ln>
              <a:effectLst>
                <a:prstShdw prst="shdw17" dist="17961" dir="2700000">
                  <a:srgbClr val="0000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37925" name="Line 45"/>
              <p:cNvSpPr>
                <a:spLocks noChangeShapeType="1"/>
              </p:cNvSpPr>
              <p:nvPr/>
            </p:nvSpPr>
            <p:spPr bwMode="auto">
              <a:xfrm>
                <a:off x="3612407" y="1701800"/>
                <a:ext cx="0" cy="360363"/>
              </a:xfrm>
              <a:prstGeom prst="line">
                <a:avLst/>
              </a:prstGeom>
              <a:noFill/>
              <a:ln w="57150">
                <a:solidFill>
                  <a:srgbClr val="000000"/>
                </a:solidFill>
                <a:miter lim="800000"/>
                <a:headEnd type="triangle" w="med" len="med"/>
              </a:ln>
              <a:effectLst>
                <a:prstShdw prst="shdw17" dist="17961" dir="2700000">
                  <a:srgbClr val="0000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37926" name="Line 46"/>
              <p:cNvSpPr>
                <a:spLocks noChangeShapeType="1"/>
              </p:cNvSpPr>
              <p:nvPr/>
            </p:nvSpPr>
            <p:spPr bwMode="auto">
              <a:xfrm>
                <a:off x="4979244" y="1701800"/>
                <a:ext cx="0" cy="360363"/>
              </a:xfrm>
              <a:prstGeom prst="line">
                <a:avLst/>
              </a:prstGeom>
              <a:noFill/>
              <a:ln w="57150">
                <a:solidFill>
                  <a:srgbClr val="000000"/>
                </a:solidFill>
                <a:miter lim="800000"/>
                <a:headEnd type="triangle" w="med" len="med"/>
              </a:ln>
              <a:effectLst>
                <a:prstShdw prst="shdw17" dist="17961" dir="2700000">
                  <a:srgbClr val="0000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37927" name="Line 47"/>
              <p:cNvSpPr>
                <a:spLocks noChangeShapeType="1"/>
              </p:cNvSpPr>
              <p:nvPr/>
            </p:nvSpPr>
            <p:spPr bwMode="auto">
              <a:xfrm>
                <a:off x="6420694" y="1701800"/>
                <a:ext cx="0" cy="360363"/>
              </a:xfrm>
              <a:prstGeom prst="line">
                <a:avLst/>
              </a:prstGeom>
              <a:noFill/>
              <a:ln w="57150">
                <a:solidFill>
                  <a:srgbClr val="000000"/>
                </a:solidFill>
                <a:miter lim="800000"/>
                <a:headEnd type="triangle" w="med" len="med"/>
              </a:ln>
              <a:effectLst>
                <a:prstShdw prst="shdw17" dist="17961" dir="2700000">
                  <a:srgbClr val="0000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37928" name="Line 49"/>
              <p:cNvSpPr>
                <a:spLocks noChangeShapeType="1"/>
              </p:cNvSpPr>
              <p:nvPr/>
            </p:nvSpPr>
            <p:spPr bwMode="auto">
              <a:xfrm>
                <a:off x="7824192" y="1052513"/>
                <a:ext cx="0" cy="1009650"/>
              </a:xfrm>
              <a:prstGeom prst="line">
                <a:avLst/>
              </a:prstGeom>
              <a:noFill/>
              <a:ln w="76200">
                <a:solidFill>
                  <a:srgbClr val="0000FF"/>
                </a:solidFill>
                <a:miter lim="800000"/>
                <a:headEnd type="triangle" w="med" len="med"/>
              </a:ln>
              <a:effectLst>
                <a:prstShdw prst="shdw17" dist="17961" dir="2700000">
                  <a:srgbClr val="000099"/>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37929" name="Line 50"/>
              <p:cNvSpPr>
                <a:spLocks noChangeShapeType="1"/>
              </p:cNvSpPr>
              <p:nvPr/>
            </p:nvSpPr>
            <p:spPr bwMode="auto">
              <a:xfrm>
                <a:off x="1162894" y="2062163"/>
                <a:ext cx="0" cy="647700"/>
              </a:xfrm>
              <a:prstGeom prst="line">
                <a:avLst/>
              </a:prstGeom>
              <a:noFill/>
              <a:ln w="76200">
                <a:solidFill>
                  <a:srgbClr val="FF0000"/>
                </a:solidFill>
                <a:miter lim="800000"/>
                <a:headEnd type="oval" w="med" len="me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324659" name="Text Box 51"/>
              <p:cNvSpPr txBox="1">
                <a:spLocks noChangeArrowheads="1"/>
              </p:cNvSpPr>
              <p:nvPr/>
            </p:nvSpPr>
            <p:spPr bwMode="auto">
              <a:xfrm>
                <a:off x="7866796" y="968311"/>
                <a:ext cx="863587" cy="457170"/>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dirty="0">
                    <a:solidFill>
                      <a:srgbClr val="000000"/>
                    </a:solidFill>
                    <a:ea typeface="黑体" panose="02010609060101010101" pitchFamily="49" charset="-122"/>
                  </a:rPr>
                  <a:t>面值</a:t>
                </a:r>
                <a:endParaRPr lang="zh-CN" altLang="en-US" dirty="0">
                  <a:solidFill>
                    <a:srgbClr val="000000"/>
                  </a:solidFill>
                  <a:ea typeface="黑体" panose="02010609060101010101" pitchFamily="49" charset="-122"/>
                </a:endParaRPr>
              </a:p>
            </p:txBody>
          </p:sp>
          <p:sp>
            <p:nvSpPr>
              <p:cNvPr id="324660" name="Text Box 52"/>
              <p:cNvSpPr txBox="1">
                <a:spLocks noChangeArrowheads="1"/>
              </p:cNvSpPr>
              <p:nvPr/>
            </p:nvSpPr>
            <p:spPr bwMode="auto">
              <a:xfrm>
                <a:off x="1883601" y="1300078"/>
                <a:ext cx="863587" cy="457170"/>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a:solidFill>
                      <a:srgbClr val="000000"/>
                    </a:solidFill>
                    <a:ea typeface="黑体" panose="02010609060101010101" pitchFamily="49" charset="-122"/>
                  </a:rPr>
                  <a:t>利息</a:t>
                </a:r>
                <a:endParaRPr lang="zh-CN" altLang="en-US">
                  <a:solidFill>
                    <a:srgbClr val="000000"/>
                  </a:solidFill>
                  <a:ea typeface="黑体" panose="02010609060101010101" pitchFamily="49" charset="-122"/>
                </a:endParaRPr>
              </a:p>
            </p:txBody>
          </p:sp>
          <p:sp>
            <p:nvSpPr>
              <p:cNvPr id="324661" name="Text Box 53"/>
              <p:cNvSpPr txBox="1">
                <a:spLocks noChangeArrowheads="1"/>
              </p:cNvSpPr>
              <p:nvPr/>
            </p:nvSpPr>
            <p:spPr bwMode="auto">
              <a:xfrm>
                <a:off x="3107544" y="1300078"/>
                <a:ext cx="863587" cy="457170"/>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a:solidFill>
                      <a:srgbClr val="000000"/>
                    </a:solidFill>
                    <a:ea typeface="黑体" panose="02010609060101010101" pitchFamily="49" charset="-122"/>
                  </a:rPr>
                  <a:t>利息</a:t>
                </a:r>
                <a:endParaRPr lang="zh-CN" altLang="en-US">
                  <a:solidFill>
                    <a:srgbClr val="000000"/>
                  </a:solidFill>
                  <a:ea typeface="黑体" panose="02010609060101010101" pitchFamily="49" charset="-122"/>
                </a:endParaRPr>
              </a:p>
            </p:txBody>
          </p:sp>
          <p:sp>
            <p:nvSpPr>
              <p:cNvPr id="324662" name="Text Box 54"/>
              <p:cNvSpPr txBox="1">
                <a:spLocks noChangeArrowheads="1"/>
              </p:cNvSpPr>
              <p:nvPr/>
            </p:nvSpPr>
            <p:spPr bwMode="auto">
              <a:xfrm>
                <a:off x="4475948" y="1300078"/>
                <a:ext cx="863587" cy="457170"/>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a:solidFill>
                      <a:srgbClr val="000000"/>
                    </a:solidFill>
                    <a:ea typeface="黑体" panose="02010609060101010101" pitchFamily="49" charset="-122"/>
                  </a:rPr>
                  <a:t>利息</a:t>
                </a:r>
                <a:endParaRPr lang="zh-CN" altLang="en-US">
                  <a:solidFill>
                    <a:srgbClr val="000000"/>
                  </a:solidFill>
                  <a:ea typeface="黑体" panose="02010609060101010101" pitchFamily="49" charset="-122"/>
                </a:endParaRPr>
              </a:p>
            </p:txBody>
          </p:sp>
          <p:sp>
            <p:nvSpPr>
              <p:cNvPr id="324663" name="Text Box 55"/>
              <p:cNvSpPr txBox="1">
                <a:spLocks noChangeArrowheads="1"/>
              </p:cNvSpPr>
              <p:nvPr/>
            </p:nvSpPr>
            <p:spPr bwMode="auto">
              <a:xfrm>
                <a:off x="5987225" y="1300078"/>
                <a:ext cx="863587" cy="457170"/>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a:solidFill>
                      <a:srgbClr val="000000"/>
                    </a:solidFill>
                    <a:ea typeface="黑体" panose="02010609060101010101" pitchFamily="49" charset="-122"/>
                  </a:rPr>
                  <a:t>利息</a:t>
                </a:r>
                <a:endParaRPr lang="zh-CN" altLang="en-US">
                  <a:solidFill>
                    <a:srgbClr val="000000"/>
                  </a:solidFill>
                  <a:ea typeface="黑体" panose="02010609060101010101" pitchFamily="49" charset="-122"/>
                </a:endParaRPr>
              </a:p>
            </p:txBody>
          </p:sp>
          <p:sp>
            <p:nvSpPr>
              <p:cNvPr id="324664" name="Text Box 56"/>
              <p:cNvSpPr txBox="1">
                <a:spLocks noChangeArrowheads="1"/>
              </p:cNvSpPr>
              <p:nvPr/>
            </p:nvSpPr>
            <p:spPr bwMode="auto">
              <a:xfrm>
                <a:off x="7104808" y="1315952"/>
                <a:ext cx="863587" cy="457170"/>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dirty="0">
                    <a:solidFill>
                      <a:srgbClr val="000000"/>
                    </a:solidFill>
                    <a:ea typeface="黑体" panose="02010609060101010101" pitchFamily="49" charset="-122"/>
                  </a:rPr>
                  <a:t>利息</a:t>
                </a:r>
                <a:endParaRPr lang="zh-CN" altLang="en-US" dirty="0">
                  <a:solidFill>
                    <a:srgbClr val="000000"/>
                  </a:solidFill>
                  <a:ea typeface="黑体" panose="02010609060101010101" pitchFamily="49" charset="-122"/>
                </a:endParaRPr>
              </a:p>
            </p:txBody>
          </p:sp>
          <p:sp>
            <p:nvSpPr>
              <p:cNvPr id="324669" name="Text Box 61"/>
              <p:cNvSpPr txBox="1">
                <a:spLocks noChangeArrowheads="1"/>
              </p:cNvSpPr>
              <p:nvPr/>
            </p:nvSpPr>
            <p:spPr bwMode="auto">
              <a:xfrm>
                <a:off x="1883601" y="2133461"/>
                <a:ext cx="1008047" cy="336528"/>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sz="1600">
                    <a:solidFill>
                      <a:srgbClr val="0000FF"/>
                    </a:solidFill>
                    <a:ea typeface="黑体" panose="02010609060101010101" pitchFamily="49" charset="-122"/>
                  </a:rPr>
                  <a:t>第</a:t>
                </a:r>
                <a:r>
                  <a:rPr lang="en-US" altLang="zh-CN" sz="1600">
                    <a:solidFill>
                      <a:srgbClr val="0000FF"/>
                    </a:solidFill>
                    <a:ea typeface="黑体" panose="02010609060101010101" pitchFamily="49" charset="-122"/>
                  </a:rPr>
                  <a:t>1</a:t>
                </a:r>
                <a:r>
                  <a:rPr lang="zh-CN" altLang="en-US" sz="1600">
                    <a:solidFill>
                      <a:srgbClr val="0000FF"/>
                    </a:solidFill>
                    <a:ea typeface="黑体" panose="02010609060101010101" pitchFamily="49" charset="-122"/>
                  </a:rPr>
                  <a:t>年末</a:t>
                </a:r>
                <a:endParaRPr lang="zh-CN" altLang="en-US" sz="1600">
                  <a:solidFill>
                    <a:srgbClr val="0000FF"/>
                  </a:solidFill>
                  <a:ea typeface="黑体" panose="02010609060101010101" pitchFamily="49" charset="-122"/>
                </a:endParaRPr>
              </a:p>
            </p:txBody>
          </p:sp>
          <p:sp>
            <p:nvSpPr>
              <p:cNvPr id="324670" name="Text Box 62"/>
              <p:cNvSpPr txBox="1">
                <a:spLocks noChangeArrowheads="1"/>
              </p:cNvSpPr>
              <p:nvPr/>
            </p:nvSpPr>
            <p:spPr bwMode="auto">
              <a:xfrm>
                <a:off x="3252005" y="2133461"/>
                <a:ext cx="1008047" cy="336528"/>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sz="1600">
                    <a:solidFill>
                      <a:srgbClr val="0000FF"/>
                    </a:solidFill>
                    <a:ea typeface="黑体" panose="02010609060101010101" pitchFamily="49" charset="-122"/>
                  </a:rPr>
                  <a:t>第</a:t>
                </a:r>
                <a:r>
                  <a:rPr lang="en-US" altLang="zh-CN" sz="1600">
                    <a:solidFill>
                      <a:srgbClr val="0000FF"/>
                    </a:solidFill>
                    <a:ea typeface="黑体" panose="02010609060101010101" pitchFamily="49" charset="-122"/>
                  </a:rPr>
                  <a:t>2</a:t>
                </a:r>
                <a:r>
                  <a:rPr lang="zh-CN" altLang="en-US" sz="1600">
                    <a:solidFill>
                      <a:srgbClr val="0000FF"/>
                    </a:solidFill>
                    <a:ea typeface="黑体" panose="02010609060101010101" pitchFamily="49" charset="-122"/>
                  </a:rPr>
                  <a:t>年末</a:t>
                </a:r>
                <a:endParaRPr lang="zh-CN" altLang="en-US" sz="1600">
                  <a:solidFill>
                    <a:srgbClr val="0000FF"/>
                  </a:solidFill>
                  <a:ea typeface="黑体" panose="02010609060101010101" pitchFamily="49" charset="-122"/>
                </a:endParaRPr>
              </a:p>
            </p:txBody>
          </p:sp>
          <p:sp>
            <p:nvSpPr>
              <p:cNvPr id="324671" name="Text Box 63"/>
              <p:cNvSpPr txBox="1">
                <a:spLocks noChangeArrowheads="1"/>
              </p:cNvSpPr>
              <p:nvPr/>
            </p:nvSpPr>
            <p:spPr bwMode="auto">
              <a:xfrm>
                <a:off x="4475948" y="2133461"/>
                <a:ext cx="1008048" cy="336528"/>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sz="1600">
                    <a:solidFill>
                      <a:srgbClr val="0000FF"/>
                    </a:solidFill>
                    <a:ea typeface="黑体" panose="02010609060101010101" pitchFamily="49" charset="-122"/>
                  </a:rPr>
                  <a:t>第</a:t>
                </a:r>
                <a:r>
                  <a:rPr lang="en-US" altLang="zh-CN" sz="1600">
                    <a:solidFill>
                      <a:srgbClr val="0000FF"/>
                    </a:solidFill>
                    <a:ea typeface="黑体" panose="02010609060101010101" pitchFamily="49" charset="-122"/>
                  </a:rPr>
                  <a:t>3</a:t>
                </a:r>
                <a:r>
                  <a:rPr lang="zh-CN" altLang="en-US" sz="1600">
                    <a:solidFill>
                      <a:srgbClr val="0000FF"/>
                    </a:solidFill>
                    <a:ea typeface="黑体" panose="02010609060101010101" pitchFamily="49" charset="-122"/>
                  </a:rPr>
                  <a:t>年末</a:t>
                </a:r>
                <a:endParaRPr lang="zh-CN" altLang="en-US" sz="1600">
                  <a:solidFill>
                    <a:srgbClr val="0000FF"/>
                  </a:solidFill>
                  <a:ea typeface="黑体" panose="02010609060101010101" pitchFamily="49" charset="-122"/>
                </a:endParaRPr>
              </a:p>
            </p:txBody>
          </p:sp>
          <p:sp>
            <p:nvSpPr>
              <p:cNvPr id="324672" name="Text Box 64"/>
              <p:cNvSpPr txBox="1">
                <a:spLocks noChangeArrowheads="1"/>
              </p:cNvSpPr>
              <p:nvPr/>
            </p:nvSpPr>
            <p:spPr bwMode="auto">
              <a:xfrm>
                <a:off x="5987225" y="2133461"/>
                <a:ext cx="1008048" cy="336528"/>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sz="1600">
                    <a:solidFill>
                      <a:srgbClr val="0000FF"/>
                    </a:solidFill>
                    <a:ea typeface="黑体" panose="02010609060101010101" pitchFamily="49" charset="-122"/>
                  </a:rPr>
                  <a:t>第</a:t>
                </a:r>
                <a:r>
                  <a:rPr lang="en-US" altLang="zh-CN" sz="1600">
                    <a:solidFill>
                      <a:srgbClr val="0000FF"/>
                    </a:solidFill>
                    <a:ea typeface="黑体" panose="02010609060101010101" pitchFamily="49" charset="-122"/>
                  </a:rPr>
                  <a:t>4</a:t>
                </a:r>
                <a:r>
                  <a:rPr lang="zh-CN" altLang="en-US" sz="1600">
                    <a:solidFill>
                      <a:srgbClr val="0000FF"/>
                    </a:solidFill>
                    <a:ea typeface="黑体" panose="02010609060101010101" pitchFamily="49" charset="-122"/>
                  </a:rPr>
                  <a:t>年末</a:t>
                </a:r>
                <a:endParaRPr lang="zh-CN" altLang="en-US" sz="1600">
                  <a:solidFill>
                    <a:srgbClr val="0000FF"/>
                  </a:solidFill>
                  <a:ea typeface="黑体" panose="02010609060101010101" pitchFamily="49" charset="-122"/>
                </a:endParaRPr>
              </a:p>
            </p:txBody>
          </p:sp>
          <p:sp>
            <p:nvSpPr>
              <p:cNvPr id="324673" name="Text Box 65"/>
              <p:cNvSpPr txBox="1">
                <a:spLocks noChangeArrowheads="1"/>
              </p:cNvSpPr>
              <p:nvPr/>
            </p:nvSpPr>
            <p:spPr bwMode="auto">
              <a:xfrm>
                <a:off x="7284193" y="2133461"/>
                <a:ext cx="1008047" cy="336528"/>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sz="1600">
                    <a:solidFill>
                      <a:srgbClr val="0000FF"/>
                    </a:solidFill>
                    <a:ea typeface="黑体" panose="02010609060101010101" pitchFamily="49" charset="-122"/>
                  </a:rPr>
                  <a:t>第</a:t>
                </a:r>
                <a:r>
                  <a:rPr lang="en-US" altLang="zh-CN" sz="1600">
                    <a:solidFill>
                      <a:srgbClr val="0000FF"/>
                    </a:solidFill>
                    <a:ea typeface="黑体" panose="02010609060101010101" pitchFamily="49" charset="-122"/>
                  </a:rPr>
                  <a:t>5</a:t>
                </a:r>
                <a:r>
                  <a:rPr lang="zh-CN" altLang="en-US" sz="1600">
                    <a:solidFill>
                      <a:srgbClr val="0000FF"/>
                    </a:solidFill>
                    <a:ea typeface="黑体" panose="02010609060101010101" pitchFamily="49" charset="-122"/>
                  </a:rPr>
                  <a:t>年末</a:t>
                </a:r>
                <a:endParaRPr lang="zh-CN" altLang="en-US" sz="1600">
                  <a:solidFill>
                    <a:srgbClr val="0000FF"/>
                  </a:solidFill>
                  <a:ea typeface="黑体" panose="02010609060101010101" pitchFamily="49" charset="-122"/>
                </a:endParaRPr>
              </a:p>
            </p:txBody>
          </p:sp>
          <p:sp>
            <p:nvSpPr>
              <p:cNvPr id="324674" name="Text Box 66"/>
              <p:cNvSpPr txBox="1">
                <a:spLocks noChangeArrowheads="1"/>
              </p:cNvSpPr>
              <p:nvPr/>
            </p:nvSpPr>
            <p:spPr bwMode="auto">
              <a:xfrm>
                <a:off x="659657" y="1628668"/>
                <a:ext cx="1008048" cy="336528"/>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sz="1600">
                    <a:solidFill>
                      <a:srgbClr val="0000FF"/>
                    </a:solidFill>
                    <a:ea typeface="黑体" panose="02010609060101010101" pitchFamily="49" charset="-122"/>
                  </a:rPr>
                  <a:t>第</a:t>
                </a:r>
                <a:r>
                  <a:rPr lang="en-US" altLang="zh-CN" sz="1600">
                    <a:solidFill>
                      <a:srgbClr val="0000FF"/>
                    </a:solidFill>
                    <a:ea typeface="黑体" panose="02010609060101010101" pitchFamily="49" charset="-122"/>
                  </a:rPr>
                  <a:t>0</a:t>
                </a:r>
                <a:r>
                  <a:rPr lang="zh-CN" altLang="en-US" sz="1600">
                    <a:solidFill>
                      <a:srgbClr val="0000FF"/>
                    </a:solidFill>
                    <a:ea typeface="黑体" panose="02010609060101010101" pitchFamily="49" charset="-122"/>
                  </a:rPr>
                  <a:t>年</a:t>
                </a:r>
                <a:endParaRPr lang="zh-CN" altLang="en-US" sz="1600">
                  <a:solidFill>
                    <a:srgbClr val="0000FF"/>
                  </a:solidFill>
                  <a:ea typeface="黑体" panose="02010609060101010101" pitchFamily="49" charset="-122"/>
                </a:endParaRPr>
              </a:p>
            </p:txBody>
          </p:sp>
          <p:sp>
            <p:nvSpPr>
              <p:cNvPr id="2" name="Text Box 51"/>
              <p:cNvSpPr txBox="1">
                <a:spLocks noChangeArrowheads="1"/>
              </p:cNvSpPr>
              <p:nvPr/>
            </p:nvSpPr>
            <p:spPr bwMode="auto">
              <a:xfrm>
                <a:off x="845392" y="2679526"/>
                <a:ext cx="1943070" cy="457170"/>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dirty="0">
                    <a:solidFill>
                      <a:srgbClr val="000000"/>
                    </a:solidFill>
                  </a:rPr>
                  <a:t>购入成本</a:t>
                </a:r>
                <a:endParaRPr lang="zh-CN" altLang="en-US" dirty="0">
                  <a:solidFill>
                    <a:srgbClr val="000000"/>
                  </a:solidFill>
                </a:endParaRPr>
              </a:p>
            </p:txBody>
          </p:sp>
          <p:sp>
            <p:nvSpPr>
              <p:cNvPr id="37943" name="Line 48"/>
              <p:cNvSpPr>
                <a:spLocks noChangeShapeType="1"/>
              </p:cNvSpPr>
              <p:nvPr/>
            </p:nvSpPr>
            <p:spPr bwMode="auto">
              <a:xfrm>
                <a:off x="7787532" y="1701800"/>
                <a:ext cx="0" cy="360363"/>
              </a:xfrm>
              <a:prstGeom prst="line">
                <a:avLst/>
              </a:prstGeom>
              <a:noFill/>
              <a:ln w="57150">
                <a:solidFill>
                  <a:srgbClr val="000000"/>
                </a:solidFill>
                <a:miter lim="800000"/>
                <a:headEnd type="triangle" w="med" len="med"/>
              </a:ln>
              <a:effectLst>
                <a:prstShdw prst="shdw17" dist="17961" dir="2700000">
                  <a:srgbClr val="000000"/>
                </a:prstShdw>
              </a:effectLst>
              <a:extLst>
                <a:ext uri="{909E8E84-426E-40DD-AFC4-6F175D3DCCD1}">
                  <a14:hiddenFill xmlns:a14="http://schemas.microsoft.com/office/drawing/2010/main">
                    <a:noFill/>
                  </a14:hiddenFill>
                </a:ext>
              </a:extLst>
            </p:spPr>
            <p:txBody>
              <a:bodyPr wrap="none"/>
              <a:lstStyle/>
              <a:p>
                <a:endParaRPr lang="zh-CN" altLang="en-US"/>
              </a:p>
            </p:txBody>
          </p:sp>
        </p:grpSp>
        <p:sp>
          <p:nvSpPr>
            <p:cNvPr id="37919" name="AutoShape 70"/>
            <p:cNvSpPr>
              <a:spLocks noChangeArrowheads="1"/>
            </p:cNvSpPr>
            <p:nvPr/>
          </p:nvSpPr>
          <p:spPr bwMode="auto">
            <a:xfrm>
              <a:off x="3467944" y="0"/>
              <a:ext cx="3311525" cy="981075"/>
            </a:xfrm>
            <a:prstGeom prst="wedgeRoundRectCallout">
              <a:avLst>
                <a:gd name="adj1" fmla="val -81926"/>
                <a:gd name="adj2" fmla="val 3722"/>
                <a:gd name="adj3" fmla="val 16667"/>
              </a:avLst>
            </a:prstGeom>
            <a:solidFill>
              <a:srgbClr val="CCFF99"/>
            </a:solidFill>
            <a:ln>
              <a:noFill/>
            </a:ln>
            <a:effectLst>
              <a:prstShdw prst="shdw17" dist="17961" dir="2700000">
                <a:srgbClr val="7A995C"/>
              </a:prstShdw>
            </a:effectLst>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spcBef>
                  <a:spcPct val="0"/>
                </a:spcBef>
                <a:buClrTx/>
                <a:buFontTx/>
                <a:buNone/>
              </a:pPr>
              <a:r>
                <a:rPr lang="zh-CN" altLang="en-US" sz="2400">
                  <a:latin typeface="Times New Roman" panose="02020603050405020304" pitchFamily="18" charset="0"/>
                  <a:ea typeface="黑体" panose="02010609060101010101" pitchFamily="49" charset="-122"/>
                </a:rPr>
                <a:t>到期日固定，收到利息、本金的金额及时间确定</a:t>
              </a:r>
              <a:endParaRPr lang="zh-CN" altLang="en-US" sz="2400">
                <a:latin typeface="Times New Roman" panose="02020603050405020304" pitchFamily="18" charset="0"/>
                <a:ea typeface="黑体" panose="02010609060101010101" pitchFamily="49" charset="-122"/>
              </a:endParaRPr>
            </a:p>
          </p:txBody>
        </p:sp>
        <p:sp>
          <p:nvSpPr>
            <p:cNvPr id="37920" name="矩形 16"/>
            <p:cNvSpPr>
              <a:spLocks noChangeArrowheads="1"/>
            </p:cNvSpPr>
            <p:nvPr/>
          </p:nvSpPr>
          <p:spPr bwMode="auto">
            <a:xfrm>
              <a:off x="7916999" y="315065"/>
              <a:ext cx="4152099" cy="52322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a:latin typeface="Times New Roman" panose="02020603050405020304" pitchFamily="18" charset="0"/>
                  <a:ea typeface="黑体" panose="02010609060101010101" pitchFamily="49" charset="-122"/>
                </a:rPr>
                <a:t>债券的合同现金流量特征</a:t>
              </a:r>
              <a:endParaRPr lang="zh-CN" altLang="en-US">
                <a:latin typeface="Times New Roman" panose="02020603050405020304" pitchFamily="18" charset="0"/>
                <a:ea typeface="黑体" panose="02010609060101010101" pitchFamily="49" charset="-122"/>
              </a:endParaRPr>
            </a:p>
          </p:txBody>
        </p:sp>
        <p:sp>
          <p:nvSpPr>
            <p:cNvPr id="37921" name="矩形 17"/>
            <p:cNvSpPr>
              <a:spLocks noChangeArrowheads="1"/>
            </p:cNvSpPr>
            <p:nvPr/>
          </p:nvSpPr>
          <p:spPr bwMode="auto">
            <a:xfrm>
              <a:off x="8804806" y="1086660"/>
              <a:ext cx="23764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2400">
                  <a:solidFill>
                    <a:srgbClr val="FF0000"/>
                  </a:solidFill>
                  <a:latin typeface="HiddenHorzOCR"/>
                  <a:ea typeface="黑体" panose="02010609060101010101" pitchFamily="49" charset="-122"/>
                </a:rPr>
                <a:t>“本金加利息”</a:t>
              </a:r>
              <a:endParaRPr lang="zh-CN" altLang="en-US" sz="2400">
                <a:solidFill>
                  <a:srgbClr val="FF0000"/>
                </a:solidFill>
                <a:latin typeface="Times New Roman" panose="02020603050405020304" pitchFamily="18" charset="0"/>
                <a:ea typeface="黑体" panose="02010609060101010101" pitchFamily="49" charset="-122"/>
              </a:endParaRPr>
            </a:p>
          </p:txBody>
        </p:sp>
        <p:sp>
          <p:nvSpPr>
            <p:cNvPr id="37922" name="矩形 18"/>
            <p:cNvSpPr>
              <a:spLocks noChangeArrowheads="1"/>
            </p:cNvSpPr>
            <p:nvPr/>
          </p:nvSpPr>
          <p:spPr bwMode="auto">
            <a:xfrm>
              <a:off x="8747854" y="1614358"/>
              <a:ext cx="369607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en-US" altLang="zh-CN" sz="2000">
                  <a:solidFill>
                    <a:srgbClr val="FF0000"/>
                  </a:solidFill>
                  <a:latin typeface="Times New Roman" panose="02020603050405020304" pitchFamily="18" charset="0"/>
                  <a:ea typeface="黑体" panose="02010609060101010101" pitchFamily="49" charset="-122"/>
                </a:rPr>
                <a:t>Solely Payments of Principal </a:t>
              </a:r>
              <a:endParaRPr lang="en-US" altLang="zh-CN" sz="2000">
                <a:solidFill>
                  <a:srgbClr val="FF0000"/>
                </a:solidFill>
                <a:latin typeface="Times New Roman" panose="02020603050405020304" pitchFamily="18" charset="0"/>
                <a:ea typeface="黑体" panose="02010609060101010101" pitchFamily="49" charset="-122"/>
              </a:endParaRPr>
            </a:p>
            <a:p>
              <a:pPr>
                <a:spcBef>
                  <a:spcPct val="0"/>
                </a:spcBef>
                <a:buClrTx/>
                <a:buFontTx/>
                <a:buNone/>
              </a:pPr>
              <a:r>
                <a:rPr lang="en-US" altLang="zh-CN" sz="2000">
                  <a:solidFill>
                    <a:srgbClr val="FF0000"/>
                  </a:solidFill>
                  <a:latin typeface="Times New Roman" panose="02020603050405020304" pitchFamily="18" charset="0"/>
                  <a:ea typeface="黑体" panose="02010609060101010101" pitchFamily="49" charset="-122"/>
                </a:rPr>
                <a:t>and Interest  </a:t>
              </a:r>
              <a:r>
                <a:rPr lang="zh-CN" altLang="en-US" sz="2000">
                  <a:solidFill>
                    <a:srgbClr val="FF0000"/>
                  </a:solidFill>
                  <a:latin typeface="Times New Roman" panose="02020603050405020304" pitchFamily="18" charset="0"/>
                  <a:ea typeface="黑体" panose="02010609060101010101" pitchFamily="49" charset="-122"/>
                </a:rPr>
                <a:t>（</a:t>
              </a:r>
              <a:r>
                <a:rPr lang="en-US" altLang="zh-CN" sz="2400">
                  <a:solidFill>
                    <a:srgbClr val="FF0000"/>
                  </a:solidFill>
                  <a:latin typeface="Times New Roman" panose="02020603050405020304" pitchFamily="18" charset="0"/>
                  <a:ea typeface="黑体" panose="02010609060101010101" pitchFamily="49" charset="-122"/>
                </a:rPr>
                <a:t>SPPI </a:t>
              </a:r>
              <a:r>
                <a:rPr lang="zh-CN" altLang="en-US" sz="2000">
                  <a:solidFill>
                    <a:srgbClr val="FF0000"/>
                  </a:solidFill>
                  <a:latin typeface="Times New Roman" panose="02020603050405020304" pitchFamily="18" charset="0"/>
                  <a:ea typeface="黑体" panose="02010609060101010101" pitchFamily="49" charset="-122"/>
                </a:rPr>
                <a:t>）</a:t>
              </a:r>
              <a:endParaRPr lang="zh-CN" altLang="en-US" sz="2000">
                <a:solidFill>
                  <a:srgbClr val="FF0000"/>
                </a:solidFill>
                <a:latin typeface="Times New Roman" panose="02020603050405020304" pitchFamily="18" charset="0"/>
                <a:ea typeface="黑体" panose="02010609060101010101" pitchFamily="49" charset="-122"/>
              </a:endParaRPr>
            </a:p>
          </p:txBody>
        </p:sp>
      </p:grpSp>
      <p:grpSp>
        <p:nvGrpSpPr>
          <p:cNvPr id="23" name="组合 22"/>
          <p:cNvGrpSpPr/>
          <p:nvPr/>
        </p:nvGrpSpPr>
        <p:grpSpPr bwMode="auto">
          <a:xfrm>
            <a:off x="-25400" y="3157538"/>
            <a:ext cx="12080875" cy="3606800"/>
            <a:chOff x="-24680" y="3157538"/>
            <a:chExt cx="12079661" cy="3607004"/>
          </a:xfrm>
        </p:grpSpPr>
        <p:pic>
          <p:nvPicPr>
            <p:cNvPr id="37893" name="Picture 5" descr="20093231247537735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51993" y="5212721"/>
              <a:ext cx="2547740" cy="1551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894" name="组合 15"/>
            <p:cNvGrpSpPr/>
            <p:nvPr/>
          </p:nvGrpSpPr>
          <p:grpSpPr bwMode="auto">
            <a:xfrm>
              <a:off x="-24680" y="3157538"/>
              <a:ext cx="7704138" cy="2565196"/>
              <a:chOff x="631362" y="3157538"/>
              <a:chExt cx="7704138" cy="2565196"/>
            </a:xfrm>
          </p:grpSpPr>
          <p:sp>
            <p:nvSpPr>
              <p:cNvPr id="37898" name="Line 42"/>
              <p:cNvSpPr>
                <a:spLocks noChangeShapeType="1"/>
              </p:cNvSpPr>
              <p:nvPr/>
            </p:nvSpPr>
            <p:spPr bwMode="auto">
              <a:xfrm>
                <a:off x="1134600" y="4598988"/>
                <a:ext cx="6624637" cy="0"/>
              </a:xfrm>
              <a:prstGeom prst="line">
                <a:avLst/>
              </a:prstGeom>
              <a:noFill/>
              <a:ln w="38100">
                <a:solidFill>
                  <a:srgbClr val="000000"/>
                </a:solidFill>
                <a:miter lim="800000"/>
                <a:headEnd type="oval" w="med" len="med"/>
                <a:tailEnd type="oval" w="med" len="med"/>
              </a:ln>
              <a:effectLst>
                <a:prstShdw prst="shdw17" dist="17961" dir="2700000">
                  <a:srgbClr val="0000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37899" name="Line 44"/>
              <p:cNvSpPr>
                <a:spLocks noChangeShapeType="1"/>
              </p:cNvSpPr>
              <p:nvPr/>
            </p:nvSpPr>
            <p:spPr bwMode="auto">
              <a:xfrm>
                <a:off x="2215687" y="4238625"/>
                <a:ext cx="0" cy="360363"/>
              </a:xfrm>
              <a:prstGeom prst="line">
                <a:avLst/>
              </a:prstGeom>
              <a:noFill/>
              <a:ln w="57150">
                <a:solidFill>
                  <a:schemeClr val="bg2"/>
                </a:solidFill>
                <a:prstDash val="sysDot"/>
                <a:miter lim="800000"/>
              </a:ln>
              <a:effectLst>
                <a:prstShdw prst="shdw17" dist="17961" dir="2700000">
                  <a:srgbClr val="0000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37900" name="Line 45"/>
              <p:cNvSpPr>
                <a:spLocks noChangeShapeType="1"/>
              </p:cNvSpPr>
              <p:nvPr/>
            </p:nvSpPr>
            <p:spPr bwMode="auto">
              <a:xfrm>
                <a:off x="3584112" y="3862388"/>
                <a:ext cx="0" cy="736600"/>
              </a:xfrm>
              <a:prstGeom prst="line">
                <a:avLst/>
              </a:prstGeom>
              <a:noFill/>
              <a:ln w="57150">
                <a:solidFill>
                  <a:schemeClr val="bg2"/>
                </a:solidFill>
                <a:prstDash val="sysDot"/>
                <a:miter lim="800000"/>
              </a:ln>
              <a:effectLst>
                <a:prstShdw prst="shdw17" dist="17961" dir="2700000">
                  <a:srgbClr val="0000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37901" name="Line 46"/>
              <p:cNvSpPr>
                <a:spLocks noChangeShapeType="1"/>
              </p:cNvSpPr>
              <p:nvPr/>
            </p:nvSpPr>
            <p:spPr bwMode="auto">
              <a:xfrm>
                <a:off x="4950950" y="4238625"/>
                <a:ext cx="0" cy="360363"/>
              </a:xfrm>
              <a:prstGeom prst="line">
                <a:avLst/>
              </a:prstGeom>
              <a:noFill/>
              <a:ln w="57150">
                <a:solidFill>
                  <a:srgbClr val="000000"/>
                </a:solidFill>
                <a:miter lim="800000"/>
                <a:headEnd type="triangle" w="med" len="med"/>
              </a:ln>
              <a:effectLst>
                <a:prstShdw prst="shdw17" dist="17961" dir="2700000">
                  <a:srgbClr val="0000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37902" name="Line 47"/>
              <p:cNvSpPr>
                <a:spLocks noChangeShapeType="1"/>
              </p:cNvSpPr>
              <p:nvPr/>
            </p:nvSpPr>
            <p:spPr bwMode="auto">
              <a:xfrm>
                <a:off x="6392400" y="4078288"/>
                <a:ext cx="0" cy="520700"/>
              </a:xfrm>
              <a:prstGeom prst="line">
                <a:avLst/>
              </a:prstGeom>
              <a:noFill/>
              <a:ln w="57150">
                <a:solidFill>
                  <a:schemeClr val="bg2"/>
                </a:solidFill>
                <a:prstDash val="sysDot"/>
                <a:miter lim="800000"/>
              </a:ln>
              <a:effectLst>
                <a:prstShdw prst="shdw17" dist="17961" dir="2700000">
                  <a:srgbClr val="0000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37903" name="Line 49"/>
              <p:cNvSpPr>
                <a:spLocks noChangeShapeType="1"/>
              </p:cNvSpPr>
              <p:nvPr/>
            </p:nvSpPr>
            <p:spPr bwMode="auto">
              <a:xfrm>
                <a:off x="7760825" y="3589338"/>
                <a:ext cx="0" cy="1009650"/>
              </a:xfrm>
              <a:prstGeom prst="line">
                <a:avLst/>
              </a:prstGeom>
              <a:noFill/>
              <a:ln w="76200">
                <a:solidFill>
                  <a:srgbClr val="0000FF"/>
                </a:solidFill>
                <a:miter lim="800000"/>
                <a:headEnd type="triangle" w="med" len="med"/>
              </a:ln>
              <a:effectLst>
                <a:prstShdw prst="shdw17" dist="17961" dir="2700000">
                  <a:srgbClr val="000099"/>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37904" name="Line 50"/>
              <p:cNvSpPr>
                <a:spLocks noChangeShapeType="1"/>
              </p:cNvSpPr>
              <p:nvPr/>
            </p:nvSpPr>
            <p:spPr bwMode="auto">
              <a:xfrm>
                <a:off x="1134600" y="4598988"/>
                <a:ext cx="0" cy="647700"/>
              </a:xfrm>
              <a:prstGeom prst="line">
                <a:avLst/>
              </a:prstGeom>
              <a:noFill/>
              <a:ln w="76200">
                <a:solidFill>
                  <a:srgbClr val="FF0000"/>
                </a:solidFill>
                <a:miter lim="800000"/>
                <a:headEnd type="oval" w="med" len="me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3" name="Text Box 51"/>
              <p:cNvSpPr txBox="1">
                <a:spLocks noChangeArrowheads="1"/>
              </p:cNvSpPr>
              <p:nvPr/>
            </p:nvSpPr>
            <p:spPr bwMode="auto">
              <a:xfrm>
                <a:off x="7471213" y="3157538"/>
                <a:ext cx="863513" cy="457226"/>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a:solidFill>
                      <a:srgbClr val="000000"/>
                    </a:solidFill>
                  </a:rPr>
                  <a:t>售价</a:t>
                </a:r>
                <a:endParaRPr lang="zh-CN" altLang="en-US">
                  <a:solidFill>
                    <a:srgbClr val="000000"/>
                  </a:solidFill>
                </a:endParaRPr>
              </a:p>
            </p:txBody>
          </p:sp>
          <p:sp>
            <p:nvSpPr>
              <p:cNvPr id="4" name="Text Box 52"/>
              <p:cNvSpPr txBox="1">
                <a:spLocks noChangeArrowheads="1"/>
              </p:cNvSpPr>
              <p:nvPr/>
            </p:nvSpPr>
            <p:spPr bwMode="auto">
              <a:xfrm>
                <a:off x="1856789" y="3717957"/>
                <a:ext cx="863513" cy="457226"/>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a:solidFill>
                      <a:srgbClr val="000000"/>
                    </a:solidFill>
                  </a:rPr>
                  <a:t>价格</a:t>
                </a:r>
                <a:endParaRPr lang="zh-CN" altLang="en-US">
                  <a:solidFill>
                    <a:srgbClr val="000000"/>
                  </a:solidFill>
                </a:endParaRPr>
              </a:p>
            </p:txBody>
          </p:sp>
          <p:sp>
            <p:nvSpPr>
              <p:cNvPr id="5" name="Text Box 53"/>
              <p:cNvSpPr txBox="1">
                <a:spLocks noChangeArrowheads="1"/>
              </p:cNvSpPr>
              <p:nvPr/>
            </p:nvSpPr>
            <p:spPr bwMode="auto">
              <a:xfrm>
                <a:off x="3152059" y="3430603"/>
                <a:ext cx="863513" cy="457226"/>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a:solidFill>
                      <a:srgbClr val="000000"/>
                    </a:solidFill>
                  </a:rPr>
                  <a:t>价格</a:t>
                </a:r>
                <a:endParaRPr lang="zh-CN" altLang="en-US">
                  <a:solidFill>
                    <a:srgbClr val="000000"/>
                  </a:solidFill>
                </a:endParaRPr>
              </a:p>
            </p:txBody>
          </p:sp>
          <p:sp>
            <p:nvSpPr>
              <p:cNvPr id="6" name="Text Box 54"/>
              <p:cNvSpPr txBox="1">
                <a:spLocks noChangeArrowheads="1"/>
              </p:cNvSpPr>
              <p:nvPr/>
            </p:nvSpPr>
            <p:spPr bwMode="auto">
              <a:xfrm>
                <a:off x="4520346" y="3430603"/>
                <a:ext cx="863513" cy="830309"/>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a:solidFill>
                      <a:srgbClr val="000000"/>
                    </a:solidFill>
                  </a:rPr>
                  <a:t>现金红利</a:t>
                </a:r>
                <a:endParaRPr lang="zh-CN" altLang="en-US">
                  <a:solidFill>
                    <a:srgbClr val="000000"/>
                  </a:solidFill>
                </a:endParaRPr>
              </a:p>
            </p:txBody>
          </p:sp>
          <p:sp>
            <p:nvSpPr>
              <p:cNvPr id="7" name="Text Box 55"/>
              <p:cNvSpPr txBox="1">
                <a:spLocks noChangeArrowheads="1"/>
              </p:cNvSpPr>
              <p:nvPr/>
            </p:nvSpPr>
            <p:spPr bwMode="auto">
              <a:xfrm>
                <a:off x="5960065" y="3502044"/>
                <a:ext cx="863513" cy="457226"/>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a:solidFill>
                      <a:srgbClr val="000000"/>
                    </a:solidFill>
                  </a:rPr>
                  <a:t>价格</a:t>
                </a:r>
                <a:endParaRPr lang="zh-CN" altLang="en-US">
                  <a:solidFill>
                    <a:srgbClr val="000000"/>
                  </a:solidFill>
                </a:endParaRPr>
              </a:p>
            </p:txBody>
          </p:sp>
          <p:sp>
            <p:nvSpPr>
              <p:cNvPr id="8" name="Text Box 61"/>
              <p:cNvSpPr txBox="1">
                <a:spLocks noChangeArrowheads="1"/>
              </p:cNvSpPr>
              <p:nvPr/>
            </p:nvSpPr>
            <p:spPr bwMode="auto">
              <a:xfrm>
                <a:off x="1855202" y="4670511"/>
                <a:ext cx="1007961" cy="336569"/>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sz="1600">
                    <a:solidFill>
                      <a:srgbClr val="0000FF"/>
                    </a:solidFill>
                  </a:rPr>
                  <a:t>第</a:t>
                </a:r>
                <a:r>
                  <a:rPr lang="en-US" altLang="zh-CN" sz="1600">
                    <a:solidFill>
                      <a:srgbClr val="0000FF"/>
                    </a:solidFill>
                  </a:rPr>
                  <a:t>6</a:t>
                </a:r>
                <a:r>
                  <a:rPr lang="zh-CN" altLang="en-US" sz="1600">
                    <a:solidFill>
                      <a:srgbClr val="0000FF"/>
                    </a:solidFill>
                  </a:rPr>
                  <a:t>月末</a:t>
                </a:r>
                <a:endParaRPr lang="zh-CN" altLang="en-US" sz="1600">
                  <a:solidFill>
                    <a:srgbClr val="0000FF"/>
                  </a:solidFill>
                </a:endParaRPr>
              </a:p>
            </p:txBody>
          </p:sp>
          <p:sp>
            <p:nvSpPr>
              <p:cNvPr id="9" name="Text Box 62"/>
              <p:cNvSpPr txBox="1">
                <a:spLocks noChangeArrowheads="1"/>
              </p:cNvSpPr>
              <p:nvPr/>
            </p:nvSpPr>
            <p:spPr bwMode="auto">
              <a:xfrm>
                <a:off x="3223490" y="4670511"/>
                <a:ext cx="1007961" cy="336569"/>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sz="1600">
                    <a:solidFill>
                      <a:srgbClr val="0000FF"/>
                    </a:solidFill>
                  </a:rPr>
                  <a:t>第</a:t>
                </a:r>
                <a:r>
                  <a:rPr lang="en-US" altLang="zh-CN" sz="1600">
                    <a:solidFill>
                      <a:srgbClr val="0000FF"/>
                    </a:solidFill>
                  </a:rPr>
                  <a:t>12</a:t>
                </a:r>
                <a:r>
                  <a:rPr lang="zh-CN" altLang="en-US" sz="1600">
                    <a:solidFill>
                      <a:srgbClr val="0000FF"/>
                    </a:solidFill>
                  </a:rPr>
                  <a:t>月末</a:t>
                </a:r>
                <a:endParaRPr lang="zh-CN" altLang="en-US" sz="1600">
                  <a:solidFill>
                    <a:srgbClr val="0000FF"/>
                  </a:solidFill>
                </a:endParaRPr>
              </a:p>
            </p:txBody>
          </p:sp>
          <p:sp>
            <p:nvSpPr>
              <p:cNvPr id="10" name="Text Box 63"/>
              <p:cNvSpPr txBox="1">
                <a:spLocks noChangeArrowheads="1"/>
              </p:cNvSpPr>
              <p:nvPr/>
            </p:nvSpPr>
            <p:spPr bwMode="auto">
              <a:xfrm>
                <a:off x="4447329" y="4670511"/>
                <a:ext cx="1007962" cy="336569"/>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sz="1600">
                    <a:solidFill>
                      <a:srgbClr val="0000FF"/>
                    </a:solidFill>
                  </a:rPr>
                  <a:t>第</a:t>
                </a:r>
                <a:r>
                  <a:rPr lang="en-US" altLang="zh-CN" sz="1600">
                    <a:solidFill>
                      <a:srgbClr val="0000FF"/>
                    </a:solidFill>
                  </a:rPr>
                  <a:t>18</a:t>
                </a:r>
                <a:r>
                  <a:rPr lang="zh-CN" altLang="en-US" sz="1600">
                    <a:solidFill>
                      <a:srgbClr val="0000FF"/>
                    </a:solidFill>
                  </a:rPr>
                  <a:t>月末</a:t>
                </a:r>
                <a:endParaRPr lang="zh-CN" altLang="en-US" sz="1600">
                  <a:solidFill>
                    <a:srgbClr val="0000FF"/>
                  </a:solidFill>
                </a:endParaRPr>
              </a:p>
            </p:txBody>
          </p:sp>
          <p:sp>
            <p:nvSpPr>
              <p:cNvPr id="11" name="Text Box 64"/>
              <p:cNvSpPr txBox="1">
                <a:spLocks noChangeArrowheads="1"/>
              </p:cNvSpPr>
              <p:nvPr/>
            </p:nvSpPr>
            <p:spPr bwMode="auto">
              <a:xfrm>
                <a:off x="5958477" y="4670511"/>
                <a:ext cx="1007962" cy="336569"/>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sz="1600">
                    <a:solidFill>
                      <a:srgbClr val="0000FF"/>
                    </a:solidFill>
                  </a:rPr>
                  <a:t>第</a:t>
                </a:r>
                <a:r>
                  <a:rPr lang="en-US" altLang="zh-CN" sz="1600">
                    <a:solidFill>
                      <a:srgbClr val="0000FF"/>
                    </a:solidFill>
                  </a:rPr>
                  <a:t>24</a:t>
                </a:r>
                <a:r>
                  <a:rPr lang="zh-CN" altLang="en-US" sz="1600">
                    <a:solidFill>
                      <a:srgbClr val="0000FF"/>
                    </a:solidFill>
                  </a:rPr>
                  <a:t>月末</a:t>
                </a:r>
                <a:endParaRPr lang="zh-CN" altLang="en-US" sz="1600">
                  <a:solidFill>
                    <a:srgbClr val="0000FF"/>
                  </a:solidFill>
                </a:endParaRPr>
              </a:p>
            </p:txBody>
          </p:sp>
          <p:sp>
            <p:nvSpPr>
              <p:cNvPr id="12" name="Text Box 65"/>
              <p:cNvSpPr txBox="1">
                <a:spLocks noChangeArrowheads="1"/>
              </p:cNvSpPr>
              <p:nvPr/>
            </p:nvSpPr>
            <p:spPr bwMode="auto">
              <a:xfrm>
                <a:off x="7255335" y="4670511"/>
                <a:ext cx="1007961" cy="336569"/>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sz="1600">
                    <a:solidFill>
                      <a:srgbClr val="0000FF"/>
                    </a:solidFill>
                  </a:rPr>
                  <a:t>第</a:t>
                </a:r>
                <a:r>
                  <a:rPr lang="en-US" altLang="zh-CN" sz="1600">
                    <a:solidFill>
                      <a:srgbClr val="0000FF"/>
                    </a:solidFill>
                  </a:rPr>
                  <a:t>30</a:t>
                </a:r>
                <a:r>
                  <a:rPr lang="zh-CN" altLang="en-US" sz="1600">
                    <a:solidFill>
                      <a:srgbClr val="0000FF"/>
                    </a:solidFill>
                  </a:rPr>
                  <a:t>月末</a:t>
                </a:r>
                <a:endParaRPr lang="zh-CN" altLang="en-US" sz="1600">
                  <a:solidFill>
                    <a:srgbClr val="0000FF"/>
                  </a:solidFill>
                </a:endParaRPr>
              </a:p>
            </p:txBody>
          </p:sp>
          <p:sp>
            <p:nvSpPr>
              <p:cNvPr id="13" name="Text Box 66"/>
              <p:cNvSpPr txBox="1">
                <a:spLocks noChangeArrowheads="1"/>
              </p:cNvSpPr>
              <p:nvPr/>
            </p:nvSpPr>
            <p:spPr bwMode="auto">
              <a:xfrm>
                <a:off x="631362" y="4165657"/>
                <a:ext cx="1007962" cy="336569"/>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sz="1600">
                    <a:solidFill>
                      <a:srgbClr val="0000FF"/>
                    </a:solidFill>
                    <a:ea typeface="黑体" panose="02010609060101010101" pitchFamily="49" charset="-122"/>
                  </a:rPr>
                  <a:t>第</a:t>
                </a:r>
                <a:r>
                  <a:rPr lang="en-US" altLang="zh-CN" sz="1600">
                    <a:solidFill>
                      <a:srgbClr val="0000FF"/>
                    </a:solidFill>
                    <a:ea typeface="黑体" panose="02010609060101010101" pitchFamily="49" charset="-122"/>
                  </a:rPr>
                  <a:t>0</a:t>
                </a:r>
                <a:r>
                  <a:rPr lang="zh-CN" altLang="en-US" sz="1600">
                    <a:solidFill>
                      <a:srgbClr val="0000FF"/>
                    </a:solidFill>
                    <a:ea typeface="黑体" panose="02010609060101010101" pitchFamily="49" charset="-122"/>
                  </a:rPr>
                  <a:t>年</a:t>
                </a:r>
                <a:endParaRPr lang="zh-CN" altLang="en-US" sz="1600">
                  <a:solidFill>
                    <a:srgbClr val="0000FF"/>
                  </a:solidFill>
                  <a:ea typeface="黑体" panose="02010609060101010101" pitchFamily="49" charset="-122"/>
                </a:endParaRPr>
              </a:p>
            </p:txBody>
          </p:sp>
          <p:sp>
            <p:nvSpPr>
              <p:cNvPr id="14" name="Text Box 51"/>
              <p:cNvSpPr txBox="1">
                <a:spLocks noChangeArrowheads="1"/>
              </p:cNvSpPr>
              <p:nvPr/>
            </p:nvSpPr>
            <p:spPr bwMode="auto">
              <a:xfrm>
                <a:off x="842479" y="5265857"/>
                <a:ext cx="1439717" cy="457226"/>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dirty="0">
                    <a:solidFill>
                      <a:srgbClr val="000000"/>
                    </a:solidFill>
                  </a:rPr>
                  <a:t>购入成本</a:t>
                </a:r>
                <a:endParaRPr lang="zh-CN" altLang="en-US" dirty="0">
                  <a:solidFill>
                    <a:srgbClr val="000000"/>
                  </a:solidFill>
                </a:endParaRPr>
              </a:p>
            </p:txBody>
          </p:sp>
        </p:grpSp>
        <p:sp>
          <p:nvSpPr>
            <p:cNvPr id="37895" name="矩形 48"/>
            <p:cNvSpPr>
              <a:spLocks noChangeArrowheads="1"/>
            </p:cNvSpPr>
            <p:nvPr/>
          </p:nvSpPr>
          <p:spPr bwMode="auto">
            <a:xfrm>
              <a:off x="7902882" y="4078288"/>
              <a:ext cx="4152099" cy="52322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a:latin typeface="Times New Roman" panose="02020603050405020304" pitchFamily="18" charset="0"/>
                  <a:ea typeface="黑体" panose="02010609060101010101" pitchFamily="49" charset="-122"/>
                </a:rPr>
                <a:t>股票的合同现金流量特征</a:t>
              </a:r>
              <a:endParaRPr lang="zh-CN" altLang="en-US">
                <a:latin typeface="Times New Roman" panose="02020603050405020304" pitchFamily="18" charset="0"/>
                <a:ea typeface="黑体" panose="02010609060101010101" pitchFamily="49" charset="-122"/>
              </a:endParaRPr>
            </a:p>
          </p:txBody>
        </p:sp>
        <p:sp>
          <p:nvSpPr>
            <p:cNvPr id="37896" name="矩形 19"/>
            <p:cNvSpPr>
              <a:spLocks noChangeArrowheads="1"/>
            </p:cNvSpPr>
            <p:nvPr/>
          </p:nvSpPr>
          <p:spPr bwMode="auto">
            <a:xfrm>
              <a:off x="8730752" y="4846111"/>
              <a:ext cx="30243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2400">
                  <a:solidFill>
                    <a:srgbClr val="FF0000"/>
                  </a:solidFill>
                  <a:latin typeface="Times New Roman" panose="02020603050405020304" pitchFamily="18" charset="0"/>
                  <a:ea typeface="黑体" panose="02010609060101010101" pitchFamily="49" charset="-122"/>
                </a:rPr>
                <a:t>“股利加清算收益”</a:t>
              </a:r>
              <a:endParaRPr lang="zh-CN" altLang="en-US" sz="2400">
                <a:solidFill>
                  <a:srgbClr val="FF0000"/>
                </a:solidFill>
                <a:latin typeface="Times New Roman" panose="02020603050405020304" pitchFamily="18" charset="0"/>
                <a:ea typeface="黑体" panose="02010609060101010101" pitchFamily="49" charset="-122"/>
              </a:endParaRPr>
            </a:p>
          </p:txBody>
        </p:sp>
        <p:sp>
          <p:nvSpPr>
            <p:cNvPr id="37897" name="矩形 20"/>
            <p:cNvSpPr>
              <a:spLocks noChangeArrowheads="1"/>
            </p:cNvSpPr>
            <p:nvPr/>
          </p:nvSpPr>
          <p:spPr bwMode="auto">
            <a:xfrm>
              <a:off x="9520607" y="5567957"/>
              <a:ext cx="17027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2000">
                  <a:solidFill>
                    <a:srgbClr val="FF0000"/>
                  </a:solidFill>
                  <a:latin typeface="Times New Roman" panose="02020603050405020304" pitchFamily="18" charset="0"/>
                  <a:ea typeface="黑体" panose="02010609060101010101" pitchFamily="49" charset="-122"/>
                </a:rPr>
                <a:t>（非</a:t>
              </a:r>
              <a:r>
                <a:rPr lang="en-US" altLang="zh-CN" sz="2400">
                  <a:solidFill>
                    <a:srgbClr val="FF0000"/>
                  </a:solidFill>
                  <a:latin typeface="Times New Roman" panose="02020603050405020304" pitchFamily="18" charset="0"/>
                  <a:ea typeface="黑体" panose="02010609060101010101" pitchFamily="49" charset="-122"/>
                </a:rPr>
                <a:t>SPPI </a:t>
              </a:r>
              <a:r>
                <a:rPr lang="zh-CN" altLang="en-US" sz="2000">
                  <a:solidFill>
                    <a:srgbClr val="FF0000"/>
                  </a:solidFill>
                  <a:latin typeface="Times New Roman" panose="02020603050405020304" pitchFamily="18" charset="0"/>
                  <a:ea typeface="黑体" panose="02010609060101010101" pitchFamily="49" charset="-122"/>
                </a:rPr>
                <a:t>）</a:t>
              </a:r>
              <a:endParaRPr lang="zh-CN" altLang="en-US" sz="2000">
                <a:solidFill>
                  <a:srgbClr val="FF0000"/>
                </a:solidFill>
                <a:latin typeface="Times New Roman" panose="02020603050405020304" pitchFamily="18" charset="0"/>
                <a:ea typeface="黑体" panose="0201060906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3525" y="188913"/>
            <a:ext cx="11664950" cy="6553200"/>
          </a:xfrm>
        </p:spPr>
        <p:txBody>
          <a:bodyPr/>
          <a:lstStyle/>
          <a:p>
            <a:r>
              <a:rPr lang="zh-CN" altLang="en-US">
                <a:latin typeface="黑体" panose="02010609060101010101" pitchFamily="49" charset="-122"/>
                <a:ea typeface="黑体" panose="02010609060101010101" pitchFamily="49" charset="-122"/>
              </a:rPr>
              <a:t>随着金融市场不断发展和创新，可供企业选择的金融资产类型日益增多</a:t>
            </a:r>
            <a:endParaRPr lang="en-US" altLang="zh-CN">
              <a:latin typeface="黑体" panose="02010609060101010101" pitchFamily="49" charset="-122"/>
              <a:ea typeface="黑体" panose="02010609060101010101" pitchFamily="49" charset="-122"/>
            </a:endParaRPr>
          </a:p>
          <a:p>
            <a:r>
              <a:rPr lang="zh-CN" altLang="en-US">
                <a:latin typeface="黑体" panose="02010609060101010101" pitchFamily="49" charset="-122"/>
                <a:ea typeface="黑体" panose="02010609060101010101" pitchFamily="49" charset="-122"/>
              </a:rPr>
              <a:t>传统的股票、债券以及可转债等仍是最常见的金融资产，而新型的投资产品如结构性存款、券商收益凭证以及银行理财产品、信托计划、资管和基金产品等金融工具在市场中亦愈发普遍。</a:t>
            </a:r>
            <a:endParaRPr lang="en-US" altLang="zh-CN">
              <a:latin typeface="黑体" panose="02010609060101010101" pitchFamily="49" charset="-122"/>
              <a:ea typeface="黑体" panose="02010609060101010101" pitchFamily="49" charset="-122"/>
            </a:endParaRPr>
          </a:p>
          <a:p>
            <a:r>
              <a:rPr lang="zh-CN" altLang="en-US">
                <a:latin typeface="黑体" panose="02010609060101010101" pitchFamily="49" charset="-122"/>
                <a:ea typeface="黑体" panose="02010609060101010101" pitchFamily="49" charset="-122"/>
              </a:rPr>
              <a:t>新金融工具准则</a:t>
            </a:r>
            <a:r>
              <a:rPr lang="en-US" altLang="zh-CN">
                <a:solidFill>
                  <a:srgbClr val="0000FF"/>
                </a:solidFill>
                <a:latin typeface="黑体" panose="02010609060101010101" pitchFamily="49" charset="-122"/>
                <a:ea typeface="黑体" panose="02010609060101010101" pitchFamily="49" charset="-122"/>
              </a:rPr>
              <a:t>2018</a:t>
            </a:r>
            <a:r>
              <a:rPr lang="zh-CN" altLang="en-US">
                <a:solidFill>
                  <a:srgbClr val="0000FF"/>
                </a:solidFill>
                <a:latin typeface="黑体" panose="02010609060101010101" pitchFamily="49" charset="-122"/>
                <a:ea typeface="黑体" panose="02010609060101010101" pitchFamily="49" charset="-122"/>
              </a:rPr>
              <a:t>年</a:t>
            </a:r>
            <a:r>
              <a:rPr lang="en-US" altLang="zh-CN">
                <a:solidFill>
                  <a:srgbClr val="0000FF"/>
                </a:solidFill>
                <a:latin typeface="黑体" panose="02010609060101010101" pitchFamily="49" charset="-122"/>
                <a:ea typeface="黑体" panose="02010609060101010101" pitchFamily="49" charset="-122"/>
              </a:rPr>
              <a:t>1</a:t>
            </a:r>
            <a:r>
              <a:rPr lang="zh-CN" altLang="en-US">
                <a:solidFill>
                  <a:srgbClr val="0000FF"/>
                </a:solidFill>
                <a:latin typeface="黑体" panose="02010609060101010101" pitchFamily="49" charset="-122"/>
                <a:ea typeface="黑体" panose="02010609060101010101" pitchFamily="49" charset="-122"/>
              </a:rPr>
              <a:t>月</a:t>
            </a:r>
            <a:r>
              <a:rPr lang="en-US" altLang="zh-CN">
                <a:solidFill>
                  <a:srgbClr val="0000FF"/>
                </a:solidFill>
                <a:latin typeface="黑体" panose="02010609060101010101" pitchFamily="49" charset="-122"/>
                <a:ea typeface="黑体" panose="02010609060101010101" pitchFamily="49" charset="-122"/>
              </a:rPr>
              <a:t>1</a:t>
            </a:r>
            <a:r>
              <a:rPr lang="zh-CN" altLang="en-US">
                <a:solidFill>
                  <a:srgbClr val="0000FF"/>
                </a:solidFill>
                <a:latin typeface="黑体" panose="02010609060101010101" pitchFamily="49" charset="-122"/>
                <a:ea typeface="黑体" panose="02010609060101010101" pitchFamily="49" charset="-122"/>
              </a:rPr>
              <a:t>日</a:t>
            </a:r>
            <a:r>
              <a:rPr lang="zh-CN" altLang="en-US">
                <a:latin typeface="黑体" panose="02010609060101010101" pitchFamily="49" charset="-122"/>
                <a:ea typeface="黑体" panose="02010609060101010101" pitchFamily="49" charset="-122"/>
              </a:rPr>
              <a:t>起在境内外同时上市的企业和在境外上市的企业施行；</a:t>
            </a:r>
            <a:r>
              <a:rPr lang="en-US" altLang="zh-CN">
                <a:solidFill>
                  <a:srgbClr val="0000FF"/>
                </a:solidFill>
                <a:latin typeface="黑体" panose="02010609060101010101" pitchFamily="49" charset="-122"/>
                <a:ea typeface="黑体" panose="02010609060101010101" pitchFamily="49" charset="-122"/>
              </a:rPr>
              <a:t>2019</a:t>
            </a:r>
            <a:r>
              <a:rPr lang="zh-CN" altLang="en-US">
                <a:solidFill>
                  <a:srgbClr val="0000FF"/>
                </a:solidFill>
                <a:latin typeface="黑体" panose="02010609060101010101" pitchFamily="49" charset="-122"/>
                <a:ea typeface="黑体" panose="02010609060101010101" pitchFamily="49" charset="-122"/>
              </a:rPr>
              <a:t>年</a:t>
            </a:r>
            <a:r>
              <a:rPr lang="en-US" altLang="zh-CN">
                <a:solidFill>
                  <a:srgbClr val="0000FF"/>
                </a:solidFill>
                <a:latin typeface="黑体" panose="02010609060101010101" pitchFamily="49" charset="-122"/>
                <a:ea typeface="黑体" panose="02010609060101010101" pitchFamily="49" charset="-122"/>
              </a:rPr>
              <a:t>1</a:t>
            </a:r>
            <a:r>
              <a:rPr lang="zh-CN" altLang="en-US">
                <a:solidFill>
                  <a:srgbClr val="0000FF"/>
                </a:solidFill>
                <a:latin typeface="黑体" panose="02010609060101010101" pitchFamily="49" charset="-122"/>
                <a:ea typeface="黑体" panose="02010609060101010101" pitchFamily="49" charset="-122"/>
              </a:rPr>
              <a:t>月</a:t>
            </a:r>
            <a:r>
              <a:rPr lang="en-US" altLang="zh-CN">
                <a:solidFill>
                  <a:srgbClr val="0000FF"/>
                </a:solidFill>
                <a:latin typeface="黑体" panose="02010609060101010101" pitchFamily="49" charset="-122"/>
                <a:ea typeface="黑体" panose="02010609060101010101" pitchFamily="49" charset="-122"/>
              </a:rPr>
              <a:t>1</a:t>
            </a:r>
            <a:r>
              <a:rPr lang="zh-CN" altLang="en-US">
                <a:solidFill>
                  <a:srgbClr val="0000FF"/>
                </a:solidFill>
                <a:latin typeface="黑体" panose="02010609060101010101" pitchFamily="49" charset="-122"/>
                <a:ea typeface="黑体" panose="02010609060101010101" pitchFamily="49" charset="-122"/>
              </a:rPr>
              <a:t>日</a:t>
            </a:r>
            <a:r>
              <a:rPr lang="zh-CN" altLang="en-US">
                <a:latin typeface="黑体" panose="02010609060101010101" pitchFamily="49" charset="-122"/>
                <a:ea typeface="黑体" panose="02010609060101010101" pitchFamily="49" charset="-122"/>
              </a:rPr>
              <a:t>起在境内上市企业、</a:t>
            </a:r>
            <a:r>
              <a:rPr lang="en-US" altLang="zh-CN">
                <a:solidFill>
                  <a:srgbClr val="0000FF"/>
                </a:solidFill>
                <a:latin typeface="黑体" panose="02010609060101010101" pitchFamily="49" charset="-122"/>
                <a:ea typeface="黑体" panose="02010609060101010101" pitchFamily="49" charset="-122"/>
              </a:rPr>
              <a:t>2021</a:t>
            </a:r>
            <a:r>
              <a:rPr lang="zh-CN" altLang="en-US">
                <a:solidFill>
                  <a:srgbClr val="0000FF"/>
                </a:solidFill>
                <a:latin typeface="黑体" panose="02010609060101010101" pitchFamily="49" charset="-122"/>
                <a:ea typeface="黑体" panose="02010609060101010101" pitchFamily="49" charset="-122"/>
              </a:rPr>
              <a:t>年</a:t>
            </a:r>
            <a:r>
              <a:rPr lang="en-US" altLang="zh-CN">
                <a:solidFill>
                  <a:srgbClr val="0000FF"/>
                </a:solidFill>
                <a:latin typeface="黑体" panose="02010609060101010101" pitchFamily="49" charset="-122"/>
                <a:ea typeface="黑体" panose="02010609060101010101" pitchFamily="49" charset="-122"/>
              </a:rPr>
              <a:t>1</a:t>
            </a:r>
            <a:r>
              <a:rPr lang="zh-CN" altLang="en-US">
                <a:solidFill>
                  <a:srgbClr val="0000FF"/>
                </a:solidFill>
                <a:latin typeface="黑体" panose="02010609060101010101" pitchFamily="49" charset="-122"/>
                <a:ea typeface="黑体" panose="02010609060101010101" pitchFamily="49" charset="-122"/>
              </a:rPr>
              <a:t>月</a:t>
            </a:r>
            <a:r>
              <a:rPr lang="en-US" altLang="zh-CN">
                <a:solidFill>
                  <a:srgbClr val="0000FF"/>
                </a:solidFill>
                <a:latin typeface="黑体" panose="02010609060101010101" pitchFamily="49" charset="-122"/>
                <a:ea typeface="黑体" panose="02010609060101010101" pitchFamily="49" charset="-122"/>
              </a:rPr>
              <a:t>1</a:t>
            </a:r>
            <a:r>
              <a:rPr lang="zh-CN" altLang="en-US">
                <a:solidFill>
                  <a:srgbClr val="0000FF"/>
                </a:solidFill>
                <a:latin typeface="黑体" panose="02010609060101010101" pitchFamily="49" charset="-122"/>
                <a:ea typeface="黑体" panose="02010609060101010101" pitchFamily="49" charset="-122"/>
              </a:rPr>
              <a:t>日</a:t>
            </a:r>
            <a:r>
              <a:rPr lang="zh-CN" altLang="en-US">
                <a:latin typeface="黑体" panose="02010609060101010101" pitchFamily="49" charset="-122"/>
                <a:ea typeface="黑体" panose="02010609060101010101" pitchFamily="49" charset="-122"/>
              </a:rPr>
              <a:t>起在非上市企业施行。</a:t>
            </a:r>
            <a:endParaRPr lang="en-US" altLang="zh-CN">
              <a:latin typeface="黑体" panose="02010609060101010101" pitchFamily="49" charset="-122"/>
              <a:ea typeface="黑体" panose="02010609060101010101" pitchFamily="49" charset="-122"/>
            </a:endParaRPr>
          </a:p>
          <a:p>
            <a:r>
              <a:rPr lang="zh-CN" altLang="en-US">
                <a:latin typeface="黑体" panose="02010609060101010101" pitchFamily="49" charset="-122"/>
                <a:ea typeface="黑体" panose="02010609060101010101" pitchFamily="49" charset="-122"/>
              </a:rPr>
              <a:t>金融资产根据其合同现金流量特征</a:t>
            </a:r>
            <a:r>
              <a:rPr lang="en-US" altLang="zh-CN">
                <a:latin typeface="黑体" panose="02010609060101010101" pitchFamily="49" charset="-122"/>
                <a:ea typeface="黑体" panose="02010609060101010101" pitchFamily="49" charset="-122"/>
              </a:rPr>
              <a:t>(</a:t>
            </a:r>
            <a:r>
              <a:rPr lang="zh-CN" altLang="en-US">
                <a:solidFill>
                  <a:srgbClr val="FF0000"/>
                </a:solidFill>
                <a:latin typeface="黑体" panose="02010609060101010101" pitchFamily="49" charset="-122"/>
                <a:ea typeface="黑体" panose="02010609060101010101" pitchFamily="49" charset="-122"/>
              </a:rPr>
              <a:t>现金流量测试</a:t>
            </a:r>
            <a:r>
              <a:rPr lang="en-US" altLang="zh-CN">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rPr>
              <a:t>和企业管理金融资产的业务模式</a:t>
            </a:r>
            <a:r>
              <a:rPr lang="en-US" altLang="zh-CN">
                <a:latin typeface="黑体" panose="02010609060101010101" pitchFamily="49" charset="-122"/>
                <a:ea typeface="黑体" panose="02010609060101010101" pitchFamily="49" charset="-122"/>
              </a:rPr>
              <a:t>(</a:t>
            </a:r>
            <a:r>
              <a:rPr lang="zh-CN" altLang="en-US">
                <a:solidFill>
                  <a:srgbClr val="FF0000"/>
                </a:solidFill>
                <a:latin typeface="黑体" panose="02010609060101010101" pitchFamily="49" charset="-122"/>
                <a:ea typeface="黑体" panose="02010609060101010101" pitchFamily="49" charset="-122"/>
              </a:rPr>
              <a:t>业务模式测试</a:t>
            </a:r>
            <a:r>
              <a:rPr lang="en-US" altLang="zh-CN">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rPr>
              <a:t>进行分类和计量。</a:t>
            </a:r>
            <a:endParaRPr lang="en-US" altLang="zh-CN">
              <a:latin typeface="黑体" panose="02010609060101010101" pitchFamily="49" charset="-122"/>
              <a:ea typeface="黑体" panose="02010609060101010101" pitchFamily="49" charset="-122"/>
            </a:endParaRPr>
          </a:p>
          <a:p>
            <a:r>
              <a:rPr lang="zh-CN" altLang="en-US">
                <a:latin typeface="黑体" panose="02010609060101010101" pitchFamily="49" charset="-122"/>
                <a:ea typeface="黑体" panose="02010609060101010101" pitchFamily="49" charset="-122"/>
              </a:rPr>
              <a:t>现金流量测试，是对金融资产的合同现金流量是否仅为对</a:t>
            </a:r>
            <a:r>
              <a:rPr lang="zh-CN" altLang="en-US">
                <a:solidFill>
                  <a:srgbClr val="FF0000"/>
                </a:solidFill>
                <a:latin typeface="黑体" panose="02010609060101010101" pitchFamily="49" charset="-122"/>
                <a:ea typeface="黑体" panose="02010609060101010101" pitchFamily="49" charset="-122"/>
              </a:rPr>
              <a:t>本金和以未偿付本金金额为基础的利息的支付</a:t>
            </a:r>
            <a:r>
              <a:rPr lang="en-US" altLang="zh-CN">
                <a:solidFill>
                  <a:srgbClr val="FF0000"/>
                </a:solidFill>
                <a:latin typeface="黑体" panose="02010609060101010101" pitchFamily="49" charset="-122"/>
                <a:ea typeface="黑体" panose="02010609060101010101" pitchFamily="49" charset="-122"/>
              </a:rPr>
              <a:t>(SPPI)</a:t>
            </a:r>
            <a:r>
              <a:rPr lang="zh-CN" altLang="en-US">
                <a:latin typeface="黑体" panose="02010609060101010101" pitchFamily="49" charset="-122"/>
                <a:ea typeface="黑体" panose="02010609060101010101" pitchFamily="49" charset="-122"/>
              </a:rPr>
              <a:t>的判断。</a:t>
            </a:r>
            <a:endParaRPr lang="en-US" altLang="zh-CN">
              <a:latin typeface="黑体" panose="02010609060101010101" pitchFamily="49" charset="-122"/>
              <a:ea typeface="黑体" panose="02010609060101010101" pitchFamily="49" charset="-122"/>
            </a:endParaRPr>
          </a:p>
          <a:p>
            <a:r>
              <a:rPr lang="zh-CN" altLang="en-US">
                <a:latin typeface="黑体" panose="02010609060101010101" pitchFamily="49" charset="-122"/>
                <a:ea typeface="黑体" panose="02010609060101010101" pitchFamily="49" charset="-122"/>
              </a:rPr>
              <a:t>业务模式测试根据各类投资组合的业务目标分类为为</a:t>
            </a:r>
            <a:r>
              <a:rPr lang="zh-CN" altLang="en-US">
                <a:solidFill>
                  <a:srgbClr val="FF0000"/>
                </a:solidFill>
                <a:latin typeface="黑体" panose="02010609060101010101" pitchFamily="49" charset="-122"/>
                <a:ea typeface="黑体" panose="02010609060101010101" pitchFamily="49" charset="-122"/>
              </a:rPr>
              <a:t>收取合同现金流量而持有</a:t>
            </a:r>
            <a:r>
              <a:rPr lang="zh-CN" altLang="en-US">
                <a:latin typeface="黑体" panose="02010609060101010101" pitchFamily="49" charset="-122"/>
                <a:ea typeface="黑体" panose="02010609060101010101" pitchFamily="49" charset="-122"/>
              </a:rPr>
              <a:t>，</a:t>
            </a:r>
            <a:r>
              <a:rPr lang="zh-CN" altLang="en-US">
                <a:solidFill>
                  <a:srgbClr val="FF0000"/>
                </a:solidFill>
                <a:latin typeface="黑体" panose="02010609060101010101" pitchFamily="49" charset="-122"/>
                <a:ea typeface="黑体" panose="02010609060101010101" pitchFamily="49" charset="-122"/>
              </a:rPr>
              <a:t>为收取合同现金流量和出售而持有</a:t>
            </a:r>
            <a:r>
              <a:rPr lang="zh-CN" altLang="en-US">
                <a:latin typeface="黑体" panose="02010609060101010101" pitchFamily="49" charset="-122"/>
                <a:ea typeface="黑体" panose="02010609060101010101" pitchFamily="49" charset="-122"/>
              </a:rPr>
              <a:t>以及</a:t>
            </a:r>
            <a:r>
              <a:rPr lang="zh-CN" altLang="en-US">
                <a:solidFill>
                  <a:srgbClr val="FF0000"/>
                </a:solidFill>
                <a:latin typeface="黑体" panose="02010609060101010101" pitchFamily="49" charset="-122"/>
                <a:ea typeface="黑体" panose="02010609060101010101" pitchFamily="49" charset="-122"/>
              </a:rPr>
              <a:t>其他等</a:t>
            </a:r>
            <a:r>
              <a:rPr lang="zh-CN" altLang="en-US">
                <a:latin typeface="黑体" panose="02010609060101010101" pitchFamily="49" charset="-122"/>
                <a:ea typeface="黑体" panose="02010609060101010101" pitchFamily="49" charset="-122"/>
              </a:rPr>
              <a:t>三类业务模式，</a:t>
            </a:r>
            <a:endParaRPr lang="zh-CN" altLang="en-US">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 name="矩形 33"/>
          <p:cNvSpPr/>
          <p:nvPr/>
        </p:nvSpPr>
        <p:spPr>
          <a:xfrm>
            <a:off x="7294563" y="711200"/>
            <a:ext cx="4772025" cy="523875"/>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eaLnBrk="1" hangingPunct="1">
              <a:spcBef>
                <a:spcPct val="50000"/>
              </a:spcBef>
              <a:defRPr/>
            </a:pPr>
            <a:r>
              <a:rPr lang="zh-CN" altLang="en-US" sz="2800" dirty="0">
                <a:solidFill>
                  <a:srgbClr val="000000"/>
                </a:solidFill>
                <a:effectLst>
                  <a:outerShdw blurRad="38100" dist="38100" dir="2700000" algn="tl">
                    <a:srgbClr val="C0C0C0"/>
                  </a:outerShdw>
                </a:effectLst>
                <a:latin typeface="黑体" panose="02010609060101010101" pitchFamily="49" charset="-122"/>
                <a:ea typeface="黑体" panose="02010609060101010101" pitchFamily="49" charset="-122"/>
              </a:rPr>
              <a:t>资   产</a:t>
            </a:r>
            <a:r>
              <a:rPr lang="en-US" altLang="zh-CN" sz="2800" dirty="0">
                <a:solidFill>
                  <a:srgbClr val="000000"/>
                </a:solidFill>
                <a:effectLst>
                  <a:outerShdw blurRad="38100" dist="38100" dir="2700000" algn="tl">
                    <a:srgbClr val="C0C0C0"/>
                  </a:outerShdw>
                </a:effectLst>
                <a:latin typeface="黑体" panose="02010609060101010101" pitchFamily="49" charset="-122"/>
                <a:ea typeface="黑体" panose="02010609060101010101" pitchFamily="49" charset="-122"/>
              </a:rPr>
              <a:t>= </a:t>
            </a:r>
            <a:r>
              <a:rPr lang="zh-CN" altLang="en-US" sz="2800" dirty="0">
                <a:solidFill>
                  <a:srgbClr val="000000"/>
                </a:solidFill>
                <a:effectLst>
                  <a:outerShdw blurRad="38100" dist="38100" dir="2700000" algn="tl">
                    <a:srgbClr val="C0C0C0"/>
                  </a:outerShdw>
                </a:effectLst>
                <a:latin typeface="黑体" panose="02010609060101010101" pitchFamily="49" charset="-122"/>
                <a:ea typeface="黑体" panose="02010609060101010101" pitchFamily="49" charset="-122"/>
              </a:rPr>
              <a:t>负债</a:t>
            </a:r>
            <a:r>
              <a:rPr lang="en-US" altLang="zh-CN" sz="2800" dirty="0">
                <a:solidFill>
                  <a:srgbClr val="000000"/>
                </a:solidFill>
                <a:effectLst>
                  <a:outerShdw blurRad="38100" dist="38100" dir="2700000" algn="tl">
                    <a:srgbClr val="C0C0C0"/>
                  </a:outerShdw>
                </a:effectLst>
                <a:latin typeface="黑体" panose="02010609060101010101" pitchFamily="49" charset="-122"/>
                <a:ea typeface="黑体" panose="02010609060101010101" pitchFamily="49" charset="-122"/>
              </a:rPr>
              <a:t>+</a:t>
            </a:r>
            <a:r>
              <a:rPr lang="zh-CN" altLang="en-US" sz="2800" dirty="0">
                <a:solidFill>
                  <a:srgbClr val="000000"/>
                </a:solidFill>
                <a:effectLst>
                  <a:outerShdw blurRad="38100" dist="38100" dir="2700000" algn="tl">
                    <a:srgbClr val="C0C0C0"/>
                  </a:outerShdw>
                </a:effectLst>
                <a:latin typeface="黑体" panose="02010609060101010101" pitchFamily="49" charset="-122"/>
                <a:ea typeface="黑体" panose="02010609060101010101" pitchFamily="49" charset="-122"/>
              </a:rPr>
              <a:t>所有者权益</a:t>
            </a:r>
            <a:endParaRPr lang="zh-CN" altLang="en-US" sz="2800" dirty="0">
              <a:solidFill>
                <a:srgbClr val="000000"/>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39939" name="矩形 3"/>
          <p:cNvSpPr>
            <a:spLocks noChangeArrowheads="1"/>
          </p:cNvSpPr>
          <p:nvPr/>
        </p:nvSpPr>
        <p:spPr bwMode="auto">
          <a:xfrm>
            <a:off x="55563" y="46038"/>
            <a:ext cx="120269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a:solidFill>
                  <a:srgbClr val="002A00"/>
                </a:solidFill>
                <a:latin typeface="Times New Roman" panose="02020603050405020304" pitchFamily="18" charset="0"/>
                <a:ea typeface="黑体" panose="02010609060101010101" pitchFamily="49" charset="-122"/>
              </a:rPr>
              <a:t>企业应当根据其管理金融资产的</a:t>
            </a:r>
            <a:r>
              <a:rPr lang="zh-CN" altLang="en-US">
                <a:solidFill>
                  <a:srgbClr val="FF0000"/>
                </a:solidFill>
                <a:latin typeface="Times New Roman" panose="02020603050405020304" pitchFamily="18" charset="0"/>
                <a:ea typeface="黑体" panose="02010609060101010101" pitchFamily="49" charset="-122"/>
              </a:rPr>
              <a:t>业务模式</a:t>
            </a:r>
            <a:r>
              <a:rPr lang="zh-CN" altLang="en-US">
                <a:solidFill>
                  <a:srgbClr val="002A00"/>
                </a:solidFill>
                <a:latin typeface="Times New Roman" panose="02020603050405020304" pitchFamily="18" charset="0"/>
                <a:ea typeface="黑体" panose="02010609060101010101" pitchFamily="49" charset="-122"/>
              </a:rPr>
              <a:t>和</a:t>
            </a:r>
            <a:r>
              <a:rPr lang="zh-CN" altLang="en-US">
                <a:solidFill>
                  <a:srgbClr val="FF0000"/>
                </a:solidFill>
                <a:latin typeface="Times New Roman" panose="02020603050405020304" pitchFamily="18" charset="0"/>
                <a:ea typeface="黑体" panose="02010609060101010101" pitchFamily="49" charset="-122"/>
              </a:rPr>
              <a:t>合同现金流量特征</a:t>
            </a:r>
            <a:r>
              <a:rPr lang="zh-CN" altLang="en-US">
                <a:solidFill>
                  <a:srgbClr val="002A00"/>
                </a:solidFill>
                <a:latin typeface="Times New Roman" panose="02020603050405020304" pitchFamily="18" charset="0"/>
                <a:ea typeface="黑体" panose="02010609060101010101" pitchFamily="49" charset="-122"/>
              </a:rPr>
              <a:t>，将金融资产的计量分为以下三类：  </a:t>
            </a:r>
            <a:endParaRPr lang="zh-CN" altLang="en-US">
              <a:solidFill>
                <a:srgbClr val="002A00"/>
              </a:solidFill>
              <a:latin typeface="Times New Roman" panose="02020603050405020304" pitchFamily="18" charset="0"/>
              <a:ea typeface="黑体" panose="02010609060101010101" pitchFamily="49" charset="-122"/>
            </a:endParaRPr>
          </a:p>
        </p:txBody>
      </p:sp>
      <p:sp>
        <p:nvSpPr>
          <p:cNvPr id="5" name="矩形 4"/>
          <p:cNvSpPr/>
          <p:nvPr/>
        </p:nvSpPr>
        <p:spPr>
          <a:xfrm>
            <a:off x="427038" y="1212850"/>
            <a:ext cx="3373437" cy="769938"/>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lgn="ctr">
              <a:defRPr/>
            </a:pPr>
            <a:r>
              <a:rPr lang="zh-CN" altLang="en-US" dirty="0">
                <a:solidFill>
                  <a:srgbClr val="0000FF"/>
                </a:solidFill>
                <a:latin typeface="方正姚体" panose="02010601030101010101" pitchFamily="2" charset="-122"/>
                <a:ea typeface="方正姚体" panose="02010601030101010101" pitchFamily="2" charset="-122"/>
              </a:rPr>
              <a:t>以摊余成本计量</a:t>
            </a:r>
            <a:endParaRPr lang="en-US" altLang="zh-CN" dirty="0">
              <a:solidFill>
                <a:srgbClr val="0000FF"/>
              </a:solidFill>
              <a:latin typeface="方正姚体" panose="02010601030101010101" pitchFamily="2" charset="-122"/>
              <a:ea typeface="方正姚体" panose="02010601030101010101" pitchFamily="2" charset="-122"/>
            </a:endParaRPr>
          </a:p>
          <a:p>
            <a:pPr algn="ctr">
              <a:defRPr/>
            </a:pPr>
            <a:r>
              <a:rPr lang="en-US" altLang="zh-CN" sz="2000" dirty="0">
                <a:solidFill>
                  <a:srgbClr val="0000FF"/>
                </a:solidFill>
                <a:latin typeface="方正姚体" panose="02010601030101010101" pitchFamily="2" charset="-122"/>
                <a:ea typeface="方正姚体" panose="02010601030101010101" pitchFamily="2" charset="-122"/>
              </a:rPr>
              <a:t>Amortized Cost</a:t>
            </a:r>
            <a:endParaRPr lang="zh-CN" altLang="en-US" sz="2000" dirty="0">
              <a:solidFill>
                <a:srgbClr val="0000FF"/>
              </a:solidFill>
              <a:latin typeface="方正姚体" panose="02010601030101010101" pitchFamily="2" charset="-122"/>
              <a:ea typeface="方正姚体" panose="02010601030101010101" pitchFamily="2" charset="-122"/>
            </a:endParaRPr>
          </a:p>
        </p:txBody>
      </p:sp>
      <p:sp>
        <p:nvSpPr>
          <p:cNvPr id="6" name="矩形 5"/>
          <p:cNvSpPr/>
          <p:nvPr/>
        </p:nvSpPr>
        <p:spPr>
          <a:xfrm>
            <a:off x="377825" y="5059363"/>
            <a:ext cx="3430588" cy="1508125"/>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algn="ctr">
              <a:defRPr/>
            </a:pPr>
            <a:r>
              <a:rPr lang="zh-CN" altLang="en-US" sz="2800" dirty="0">
                <a:solidFill>
                  <a:srgbClr val="0000FF"/>
                </a:solidFill>
                <a:latin typeface="方正姚体" panose="02010601030101010101" pitchFamily="2" charset="-122"/>
                <a:ea typeface="方正姚体" panose="02010601030101010101" pitchFamily="2" charset="-122"/>
              </a:rPr>
              <a:t>以公允价值计量且</a:t>
            </a:r>
            <a:endParaRPr lang="en-US" altLang="zh-CN" sz="2800" dirty="0">
              <a:solidFill>
                <a:srgbClr val="0000FF"/>
              </a:solidFill>
              <a:latin typeface="方正姚体" panose="02010601030101010101" pitchFamily="2" charset="-122"/>
              <a:ea typeface="方正姚体" panose="02010601030101010101" pitchFamily="2" charset="-122"/>
            </a:endParaRPr>
          </a:p>
          <a:p>
            <a:pPr algn="ctr">
              <a:defRPr/>
            </a:pPr>
            <a:r>
              <a:rPr lang="zh-CN" altLang="en-US" sz="2800" dirty="0">
                <a:solidFill>
                  <a:srgbClr val="0000FF"/>
                </a:solidFill>
                <a:latin typeface="方正姚体" panose="02010601030101010101" pitchFamily="2" charset="-122"/>
                <a:ea typeface="方正姚体" panose="02010601030101010101" pitchFamily="2" charset="-122"/>
              </a:rPr>
              <a:t>其变动计入当期损益</a:t>
            </a:r>
            <a:endParaRPr lang="en-US" altLang="zh-CN" sz="2800" dirty="0">
              <a:solidFill>
                <a:srgbClr val="0000FF"/>
              </a:solidFill>
              <a:latin typeface="方正姚体" panose="02010601030101010101" pitchFamily="2" charset="-122"/>
              <a:ea typeface="方正姚体" panose="02010601030101010101" pitchFamily="2" charset="-122"/>
            </a:endParaRPr>
          </a:p>
          <a:p>
            <a:pPr algn="ctr">
              <a:defRPr/>
            </a:pPr>
            <a:r>
              <a:rPr lang="en-US" altLang="zh-CN" sz="1600" dirty="0">
                <a:solidFill>
                  <a:srgbClr val="0000FF"/>
                </a:solidFill>
                <a:latin typeface="方正姚体" panose="02010601030101010101" pitchFamily="2" charset="-122"/>
                <a:ea typeface="方正姚体" panose="02010601030101010101" pitchFamily="2" charset="-122"/>
              </a:rPr>
              <a:t>Fair Value through Profit and Loss</a:t>
            </a:r>
            <a:endParaRPr lang="en-US" altLang="zh-CN" sz="1600" dirty="0">
              <a:solidFill>
                <a:srgbClr val="0000FF"/>
              </a:solidFill>
              <a:latin typeface="方正姚体" panose="02010601030101010101" pitchFamily="2" charset="-122"/>
              <a:ea typeface="方正姚体" panose="02010601030101010101" pitchFamily="2" charset="-122"/>
            </a:endParaRPr>
          </a:p>
          <a:p>
            <a:pPr algn="ctr">
              <a:defRPr/>
            </a:pPr>
            <a:r>
              <a:rPr lang="en-US" altLang="zh-CN" sz="2000" dirty="0">
                <a:solidFill>
                  <a:srgbClr val="FF0000"/>
                </a:solidFill>
                <a:latin typeface="方正姚体" panose="02010601030101010101" pitchFamily="2" charset="-122"/>
                <a:ea typeface="方正姚体" panose="02010601030101010101" pitchFamily="2" charset="-122"/>
              </a:rPr>
              <a:t>FVTPL</a:t>
            </a:r>
            <a:endParaRPr lang="zh-CN" altLang="en-US" sz="2000" dirty="0">
              <a:solidFill>
                <a:srgbClr val="FF0000"/>
              </a:solidFill>
              <a:latin typeface="方正姚体" panose="02010601030101010101" pitchFamily="2" charset="-122"/>
              <a:ea typeface="方正姚体" panose="02010601030101010101" pitchFamily="2" charset="-122"/>
            </a:endParaRPr>
          </a:p>
        </p:txBody>
      </p:sp>
      <p:sp>
        <p:nvSpPr>
          <p:cNvPr id="7" name="矩形 6"/>
          <p:cNvSpPr/>
          <p:nvPr/>
        </p:nvSpPr>
        <p:spPr>
          <a:xfrm>
            <a:off x="414338" y="3062288"/>
            <a:ext cx="3386137" cy="1631950"/>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lgn="ctr">
              <a:defRPr/>
            </a:pPr>
            <a:r>
              <a:rPr lang="zh-CN" altLang="en-US" dirty="0">
                <a:solidFill>
                  <a:srgbClr val="0000FF"/>
                </a:solidFill>
                <a:latin typeface="方正姚体" panose="02010601030101010101" pitchFamily="2" charset="-122"/>
                <a:ea typeface="方正姚体" panose="02010601030101010101" pitchFamily="2" charset="-122"/>
              </a:rPr>
              <a:t>以公允价值计量且其</a:t>
            </a:r>
            <a:endParaRPr lang="en-US" altLang="zh-CN" dirty="0">
              <a:solidFill>
                <a:srgbClr val="0000FF"/>
              </a:solidFill>
              <a:latin typeface="方正姚体" panose="02010601030101010101" pitchFamily="2" charset="-122"/>
              <a:ea typeface="方正姚体" panose="02010601030101010101" pitchFamily="2" charset="-122"/>
            </a:endParaRPr>
          </a:p>
          <a:p>
            <a:pPr algn="ctr">
              <a:defRPr/>
            </a:pPr>
            <a:r>
              <a:rPr lang="zh-CN" altLang="en-US" dirty="0">
                <a:solidFill>
                  <a:srgbClr val="0000FF"/>
                </a:solidFill>
                <a:latin typeface="方正姚体" panose="02010601030101010101" pitchFamily="2" charset="-122"/>
                <a:ea typeface="方正姚体" panose="02010601030101010101" pitchFamily="2" charset="-122"/>
              </a:rPr>
              <a:t>变动计入其他综合收益</a:t>
            </a:r>
            <a:endParaRPr lang="en-US" altLang="zh-CN" dirty="0">
              <a:solidFill>
                <a:srgbClr val="0000FF"/>
              </a:solidFill>
              <a:latin typeface="方正姚体" panose="02010601030101010101" pitchFamily="2" charset="-122"/>
              <a:ea typeface="方正姚体" panose="02010601030101010101" pitchFamily="2" charset="-122"/>
            </a:endParaRPr>
          </a:p>
          <a:p>
            <a:pPr algn="ctr">
              <a:defRPr/>
            </a:pPr>
            <a:r>
              <a:rPr lang="en-US" altLang="zh-CN" sz="1600" dirty="0">
                <a:solidFill>
                  <a:srgbClr val="0000FF"/>
                </a:solidFill>
                <a:latin typeface="方正姚体" panose="02010601030101010101" pitchFamily="2" charset="-122"/>
                <a:ea typeface="方正姚体" panose="02010601030101010101" pitchFamily="2" charset="-122"/>
              </a:rPr>
              <a:t>Fair Value through Other </a:t>
            </a:r>
            <a:endParaRPr lang="en-US" altLang="zh-CN" sz="1600" dirty="0">
              <a:solidFill>
                <a:srgbClr val="0000FF"/>
              </a:solidFill>
              <a:latin typeface="方正姚体" panose="02010601030101010101" pitchFamily="2" charset="-122"/>
              <a:ea typeface="方正姚体" panose="02010601030101010101" pitchFamily="2" charset="-122"/>
            </a:endParaRPr>
          </a:p>
          <a:p>
            <a:pPr algn="ctr">
              <a:defRPr/>
            </a:pPr>
            <a:r>
              <a:rPr lang="en-US" altLang="zh-CN" sz="1600" dirty="0">
                <a:solidFill>
                  <a:srgbClr val="0000FF"/>
                </a:solidFill>
                <a:latin typeface="方正姚体" panose="02010601030101010101" pitchFamily="2" charset="-122"/>
                <a:ea typeface="方正姚体" panose="02010601030101010101" pitchFamily="2" charset="-122"/>
              </a:rPr>
              <a:t>Comprehensive Income</a:t>
            </a:r>
            <a:endParaRPr lang="en-US" altLang="zh-CN" sz="1600" dirty="0">
              <a:solidFill>
                <a:srgbClr val="0000FF"/>
              </a:solidFill>
              <a:latin typeface="方正姚体" panose="02010601030101010101" pitchFamily="2" charset="-122"/>
              <a:ea typeface="方正姚体" panose="02010601030101010101" pitchFamily="2" charset="-122"/>
            </a:endParaRPr>
          </a:p>
          <a:p>
            <a:pPr algn="ctr">
              <a:defRPr/>
            </a:pPr>
            <a:r>
              <a:rPr lang="en-US" altLang="zh-CN" sz="2000" dirty="0">
                <a:solidFill>
                  <a:srgbClr val="FF0000"/>
                </a:solidFill>
                <a:latin typeface="方正姚体" panose="02010601030101010101" pitchFamily="2" charset="-122"/>
                <a:ea typeface="方正姚体" panose="02010601030101010101" pitchFamily="2" charset="-122"/>
              </a:rPr>
              <a:t>FVTOCI</a:t>
            </a:r>
            <a:endParaRPr lang="zh-CN" altLang="en-US" sz="2000" dirty="0">
              <a:solidFill>
                <a:srgbClr val="FF0000"/>
              </a:solidFill>
              <a:latin typeface="方正姚体" panose="02010601030101010101" pitchFamily="2" charset="-122"/>
              <a:ea typeface="方正姚体" panose="02010601030101010101" pitchFamily="2" charset="-122"/>
            </a:endParaRPr>
          </a:p>
        </p:txBody>
      </p:sp>
      <p:grpSp>
        <p:nvGrpSpPr>
          <p:cNvPr id="8" name="Group 46"/>
          <p:cNvGrpSpPr/>
          <p:nvPr/>
        </p:nvGrpSpPr>
        <p:grpSpPr bwMode="auto">
          <a:xfrm>
            <a:off x="5300663" y="2736850"/>
            <a:ext cx="2041525" cy="695325"/>
            <a:chOff x="3144" y="3236"/>
            <a:chExt cx="1998" cy="438"/>
          </a:xfrm>
        </p:grpSpPr>
        <p:sp>
          <p:nvSpPr>
            <p:cNvPr id="39972" name="AutoShape 42"/>
            <p:cNvSpPr>
              <a:spLocks noChangeArrowheads="1"/>
            </p:cNvSpPr>
            <p:nvPr/>
          </p:nvSpPr>
          <p:spPr bwMode="gray">
            <a:xfrm>
              <a:off x="3199" y="3236"/>
              <a:ext cx="1943" cy="438"/>
            </a:xfrm>
            <a:prstGeom prst="roundRect">
              <a:avLst>
                <a:gd name="adj" fmla="val 19773"/>
              </a:avLst>
            </a:prstGeom>
            <a:solidFill>
              <a:srgbClr val="FFFF66"/>
            </a:solidFill>
            <a:ln w="19050">
              <a:solidFill>
                <a:schemeClr val="accent1"/>
              </a:solidFill>
              <a:round/>
            </a:ln>
            <a:effectLst>
              <a:outerShdw dist="25400" dir="5400000" algn="ctr" rotWithShape="0">
                <a:srgbClr val="000000">
                  <a:alpha val="50000"/>
                </a:srgbClr>
              </a:outerShdw>
            </a:effectLst>
          </p:spPr>
          <p:txBody>
            <a:bodyPr wrap="none"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a:solidFill>
                  <a:srgbClr val="002A00"/>
                </a:solidFill>
                <a:latin typeface="Times New Roman" panose="02020603050405020304" pitchFamily="18" charset="0"/>
                <a:ea typeface="黑体" panose="02010609060101010101" pitchFamily="49" charset="-122"/>
              </a:endParaRPr>
            </a:p>
          </p:txBody>
        </p:sp>
        <p:sp>
          <p:nvSpPr>
            <p:cNvPr id="10" name="Rectangle 43"/>
            <p:cNvSpPr>
              <a:spLocks noChangeArrowheads="1"/>
            </p:cNvSpPr>
            <p:nvPr/>
          </p:nvSpPr>
          <p:spPr bwMode="auto">
            <a:xfrm>
              <a:off x="3144" y="3326"/>
              <a:ext cx="1998" cy="291"/>
            </a:xfrm>
            <a:prstGeom prst="rect">
              <a:avLst/>
            </a:prstGeom>
            <a:noFill/>
            <a:ln>
              <a:noFill/>
            </a:ln>
            <a:effectLst>
              <a:prstShdw prst="shdw17" dist="17961" dir="2700000">
                <a:schemeClr val="accent1">
                  <a:gamma/>
                  <a:shade val="60000"/>
                  <a:invGamma/>
                </a:schemeClr>
              </a:prstShdw>
            </a:effectLst>
          </p:spPr>
          <p:txBody>
            <a:bodyPr wrap="none">
              <a:spAutoFit/>
            </a:bodyPr>
            <a:lstStyle/>
            <a:p>
              <a:pPr eaLnBrk="1" hangingPunct="1">
                <a:defRPr/>
              </a:pPr>
              <a:r>
                <a:rPr lang="zh-CN" altLang="en-US" dirty="0">
                  <a:solidFill>
                    <a:srgbClr val="002A00"/>
                  </a:solidFill>
                  <a:ea typeface="黑体" panose="02010609060101010101" pitchFamily="49" charset="-122"/>
                </a:rPr>
                <a:t>其他债权投资</a:t>
              </a:r>
              <a:endParaRPr lang="zh-CN" altLang="en-US" dirty="0">
                <a:solidFill>
                  <a:srgbClr val="002A00"/>
                </a:solidFill>
                <a:ea typeface="黑体" panose="02010609060101010101" pitchFamily="49" charset="-122"/>
              </a:endParaRPr>
            </a:p>
          </p:txBody>
        </p:sp>
      </p:grpSp>
      <p:grpSp>
        <p:nvGrpSpPr>
          <p:cNvPr id="11" name="Group 46"/>
          <p:cNvGrpSpPr/>
          <p:nvPr/>
        </p:nvGrpSpPr>
        <p:grpSpPr bwMode="auto">
          <a:xfrm>
            <a:off x="5367338" y="1244600"/>
            <a:ext cx="1652587" cy="695325"/>
            <a:chOff x="3606" y="3215"/>
            <a:chExt cx="1393" cy="438"/>
          </a:xfrm>
        </p:grpSpPr>
        <p:sp>
          <p:nvSpPr>
            <p:cNvPr id="39970" name="AutoShape 42"/>
            <p:cNvSpPr>
              <a:spLocks noChangeArrowheads="1"/>
            </p:cNvSpPr>
            <p:nvPr/>
          </p:nvSpPr>
          <p:spPr bwMode="gray">
            <a:xfrm>
              <a:off x="3606" y="3215"/>
              <a:ext cx="1270" cy="438"/>
            </a:xfrm>
            <a:prstGeom prst="roundRect">
              <a:avLst>
                <a:gd name="adj" fmla="val 19773"/>
              </a:avLst>
            </a:prstGeom>
            <a:solidFill>
              <a:srgbClr val="FFFF66"/>
            </a:solidFill>
            <a:ln w="19050">
              <a:solidFill>
                <a:schemeClr val="accent1"/>
              </a:solidFill>
              <a:round/>
            </a:ln>
            <a:effectLst>
              <a:outerShdw dist="25400" dir="5400000" algn="ctr" rotWithShape="0">
                <a:srgbClr val="000000">
                  <a:alpha val="50000"/>
                </a:srgbClr>
              </a:outerShdw>
            </a:effectLst>
          </p:spPr>
          <p:txBody>
            <a:bodyPr wrap="none"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a:solidFill>
                  <a:srgbClr val="002A00"/>
                </a:solidFill>
                <a:latin typeface="Times New Roman" panose="02020603050405020304" pitchFamily="18" charset="0"/>
                <a:ea typeface="黑体" panose="02010609060101010101" pitchFamily="49" charset="-122"/>
              </a:endParaRPr>
            </a:p>
          </p:txBody>
        </p:sp>
        <p:sp>
          <p:nvSpPr>
            <p:cNvPr id="13" name="Rectangle 43"/>
            <p:cNvSpPr>
              <a:spLocks noChangeArrowheads="1"/>
            </p:cNvSpPr>
            <p:nvPr/>
          </p:nvSpPr>
          <p:spPr bwMode="auto">
            <a:xfrm>
              <a:off x="3606" y="3294"/>
              <a:ext cx="1393" cy="291"/>
            </a:xfrm>
            <a:prstGeom prst="rect">
              <a:avLst/>
            </a:prstGeom>
            <a:noFill/>
            <a:ln>
              <a:noFill/>
            </a:ln>
            <a:effectLst>
              <a:prstShdw prst="shdw17" dist="17961" dir="2700000">
                <a:schemeClr val="accent1">
                  <a:gamma/>
                  <a:shade val="60000"/>
                  <a:invGamma/>
                </a:schemeClr>
              </a:prstShdw>
            </a:effectLst>
          </p:spPr>
          <p:txBody>
            <a:bodyPr wrap="none">
              <a:spAutoFit/>
            </a:bodyPr>
            <a:lstStyle/>
            <a:p>
              <a:pPr eaLnBrk="1" hangingPunct="1">
                <a:defRPr/>
              </a:pPr>
              <a:r>
                <a:rPr lang="zh-CN" altLang="en-US" dirty="0">
                  <a:solidFill>
                    <a:srgbClr val="002A00"/>
                  </a:solidFill>
                  <a:ea typeface="黑体" panose="02010609060101010101" pitchFamily="49" charset="-122"/>
                </a:rPr>
                <a:t>债权投资</a:t>
              </a:r>
              <a:endParaRPr lang="zh-CN" altLang="en-US" dirty="0">
                <a:solidFill>
                  <a:srgbClr val="002A00"/>
                </a:solidFill>
                <a:ea typeface="黑体" panose="02010609060101010101" pitchFamily="49" charset="-122"/>
              </a:endParaRPr>
            </a:p>
          </p:txBody>
        </p:sp>
      </p:grpSp>
      <p:grpSp>
        <p:nvGrpSpPr>
          <p:cNvPr id="14" name="Group 46"/>
          <p:cNvGrpSpPr/>
          <p:nvPr/>
        </p:nvGrpSpPr>
        <p:grpSpPr bwMode="auto">
          <a:xfrm>
            <a:off x="5273675" y="5468938"/>
            <a:ext cx="2349500" cy="695325"/>
            <a:chOff x="3144" y="3236"/>
            <a:chExt cx="2301" cy="438"/>
          </a:xfrm>
        </p:grpSpPr>
        <p:sp>
          <p:nvSpPr>
            <p:cNvPr id="39968" name="AutoShape 42"/>
            <p:cNvSpPr>
              <a:spLocks noChangeArrowheads="1"/>
            </p:cNvSpPr>
            <p:nvPr/>
          </p:nvSpPr>
          <p:spPr bwMode="gray">
            <a:xfrm>
              <a:off x="3199" y="3236"/>
              <a:ext cx="2246" cy="438"/>
            </a:xfrm>
            <a:prstGeom prst="roundRect">
              <a:avLst>
                <a:gd name="adj" fmla="val 19773"/>
              </a:avLst>
            </a:prstGeom>
            <a:solidFill>
              <a:srgbClr val="FFFF66"/>
            </a:solidFill>
            <a:ln w="19050">
              <a:solidFill>
                <a:schemeClr val="accent1"/>
              </a:solidFill>
              <a:round/>
            </a:ln>
            <a:effectLst>
              <a:outerShdw dist="25400" dir="5400000" algn="ctr" rotWithShape="0">
                <a:srgbClr val="000000">
                  <a:alpha val="50000"/>
                </a:srgbClr>
              </a:outerShdw>
            </a:effectLst>
          </p:spPr>
          <p:txBody>
            <a:bodyPr wrap="none"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a:solidFill>
                  <a:srgbClr val="002A00"/>
                </a:solidFill>
                <a:latin typeface="Times New Roman" panose="02020603050405020304" pitchFamily="18" charset="0"/>
                <a:ea typeface="黑体" panose="02010609060101010101" pitchFamily="49" charset="-122"/>
              </a:endParaRPr>
            </a:p>
          </p:txBody>
        </p:sp>
        <p:sp>
          <p:nvSpPr>
            <p:cNvPr id="16" name="Rectangle 43"/>
            <p:cNvSpPr>
              <a:spLocks noChangeArrowheads="1"/>
            </p:cNvSpPr>
            <p:nvPr/>
          </p:nvSpPr>
          <p:spPr bwMode="auto">
            <a:xfrm>
              <a:off x="3144" y="3326"/>
              <a:ext cx="2301" cy="291"/>
            </a:xfrm>
            <a:prstGeom prst="rect">
              <a:avLst/>
            </a:prstGeom>
            <a:noFill/>
            <a:ln>
              <a:noFill/>
            </a:ln>
            <a:effectLst>
              <a:prstShdw prst="shdw17" dist="17961" dir="2700000">
                <a:schemeClr val="accent1">
                  <a:gamma/>
                  <a:shade val="60000"/>
                  <a:invGamma/>
                </a:schemeClr>
              </a:prstShdw>
            </a:effectLst>
          </p:spPr>
          <p:txBody>
            <a:bodyPr wrap="none">
              <a:spAutoFit/>
            </a:bodyPr>
            <a:lstStyle/>
            <a:p>
              <a:pPr eaLnBrk="1" hangingPunct="1">
                <a:defRPr/>
              </a:pPr>
              <a:r>
                <a:rPr lang="zh-CN" altLang="en-US" dirty="0">
                  <a:solidFill>
                    <a:srgbClr val="002A00"/>
                  </a:solidFill>
                  <a:ea typeface="黑体" panose="02010609060101010101" pitchFamily="49" charset="-122"/>
                </a:rPr>
                <a:t>交易性金融资产</a:t>
              </a:r>
              <a:endParaRPr lang="zh-CN" altLang="en-US" dirty="0">
                <a:solidFill>
                  <a:srgbClr val="002A00"/>
                </a:solidFill>
                <a:ea typeface="黑体" panose="02010609060101010101" pitchFamily="49" charset="-122"/>
              </a:endParaRPr>
            </a:p>
          </p:txBody>
        </p:sp>
      </p:grpSp>
      <p:grpSp>
        <p:nvGrpSpPr>
          <p:cNvPr id="17" name="Group 46"/>
          <p:cNvGrpSpPr/>
          <p:nvPr/>
        </p:nvGrpSpPr>
        <p:grpSpPr bwMode="auto">
          <a:xfrm>
            <a:off x="5299075" y="3808413"/>
            <a:ext cx="2165350" cy="695325"/>
            <a:chOff x="2967" y="3233"/>
            <a:chExt cx="2120" cy="438"/>
          </a:xfrm>
        </p:grpSpPr>
        <p:sp>
          <p:nvSpPr>
            <p:cNvPr id="39966" name="AutoShape 42"/>
            <p:cNvSpPr>
              <a:spLocks noChangeArrowheads="1"/>
            </p:cNvSpPr>
            <p:nvPr/>
          </p:nvSpPr>
          <p:spPr bwMode="gray">
            <a:xfrm>
              <a:off x="2967" y="3233"/>
              <a:ext cx="2120" cy="438"/>
            </a:xfrm>
            <a:prstGeom prst="roundRect">
              <a:avLst>
                <a:gd name="adj" fmla="val 19773"/>
              </a:avLst>
            </a:prstGeom>
            <a:solidFill>
              <a:srgbClr val="FFFF66"/>
            </a:solidFill>
            <a:ln w="19050">
              <a:solidFill>
                <a:schemeClr val="accent1"/>
              </a:solidFill>
              <a:round/>
            </a:ln>
            <a:effectLst>
              <a:outerShdw dist="25400" dir="5400000" algn="ctr" rotWithShape="0">
                <a:srgbClr val="000000">
                  <a:alpha val="50000"/>
                </a:srgbClr>
              </a:outerShdw>
            </a:effectLst>
          </p:spPr>
          <p:txBody>
            <a:bodyPr wrap="none"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a:solidFill>
                  <a:srgbClr val="002A00"/>
                </a:solidFill>
                <a:latin typeface="Times New Roman" panose="02020603050405020304" pitchFamily="18" charset="0"/>
                <a:ea typeface="黑体" panose="02010609060101010101" pitchFamily="49" charset="-122"/>
              </a:endParaRPr>
            </a:p>
          </p:txBody>
        </p:sp>
        <p:sp>
          <p:nvSpPr>
            <p:cNvPr id="19" name="Rectangle 43"/>
            <p:cNvSpPr>
              <a:spLocks noChangeArrowheads="1"/>
            </p:cNvSpPr>
            <p:nvPr/>
          </p:nvSpPr>
          <p:spPr bwMode="auto">
            <a:xfrm>
              <a:off x="3028" y="3324"/>
              <a:ext cx="1999" cy="291"/>
            </a:xfrm>
            <a:prstGeom prst="rect">
              <a:avLst/>
            </a:prstGeom>
            <a:noFill/>
            <a:ln>
              <a:noFill/>
            </a:ln>
            <a:effectLst>
              <a:prstShdw prst="shdw17" dist="17961" dir="2700000">
                <a:schemeClr val="accent1">
                  <a:gamma/>
                  <a:shade val="60000"/>
                  <a:invGamma/>
                </a:schemeClr>
              </a:prstShdw>
            </a:effectLst>
          </p:spPr>
          <p:txBody>
            <a:bodyPr wrap="none">
              <a:spAutoFit/>
            </a:bodyPr>
            <a:lstStyle/>
            <a:p>
              <a:pPr eaLnBrk="1" hangingPunct="1">
                <a:defRPr/>
              </a:pPr>
              <a:r>
                <a:rPr lang="zh-CN" altLang="en-US" dirty="0">
                  <a:solidFill>
                    <a:srgbClr val="002A00"/>
                  </a:solidFill>
                  <a:ea typeface="黑体" panose="02010609060101010101" pitchFamily="49" charset="-122"/>
                </a:rPr>
                <a:t>其他权益工具</a:t>
              </a:r>
              <a:endParaRPr lang="zh-CN" altLang="en-US" dirty="0">
                <a:solidFill>
                  <a:srgbClr val="002A00"/>
                </a:solidFill>
                <a:ea typeface="黑体" panose="02010609060101010101" pitchFamily="49" charset="-122"/>
              </a:endParaRPr>
            </a:p>
          </p:txBody>
        </p:sp>
      </p:grpSp>
      <p:cxnSp>
        <p:nvCxnSpPr>
          <p:cNvPr id="3" name="直接箭头连接符 2"/>
          <p:cNvCxnSpPr>
            <a:cxnSpLocks noChangeShapeType="1"/>
          </p:cNvCxnSpPr>
          <p:nvPr/>
        </p:nvCxnSpPr>
        <p:spPr bwMode="auto">
          <a:xfrm>
            <a:off x="3859213" y="1692275"/>
            <a:ext cx="1449387" cy="0"/>
          </a:xfrm>
          <a:prstGeom prst="straightConnector1">
            <a:avLst/>
          </a:prstGeom>
          <a:noFill/>
          <a:ln w="57150">
            <a:solidFill>
              <a:srgbClr val="FF3300"/>
            </a:solidFill>
            <a:round/>
            <a:tailEnd type="triangle" w="med" len="med"/>
          </a:ln>
          <a:effectLst>
            <a:prstShdw prst="shdw17" dist="17961" dir="2700000">
              <a:srgbClr val="991F00"/>
            </a:prstShdw>
          </a:effectLst>
          <a:extLst>
            <a:ext uri="{909E8E84-426E-40DD-AFC4-6F175D3DCCD1}">
              <a14:hiddenFill xmlns:a14="http://schemas.microsoft.com/office/drawing/2010/main">
                <a:noFill/>
              </a14:hiddenFill>
            </a:ext>
          </a:extLst>
        </p:spPr>
      </p:cxnSp>
      <p:cxnSp>
        <p:nvCxnSpPr>
          <p:cNvPr id="20" name="直接箭头连接符 19"/>
          <p:cNvCxnSpPr>
            <a:cxnSpLocks noChangeShapeType="1"/>
          </p:cNvCxnSpPr>
          <p:nvPr/>
        </p:nvCxnSpPr>
        <p:spPr bwMode="auto">
          <a:xfrm flipV="1">
            <a:off x="3857625" y="3103563"/>
            <a:ext cx="1416050" cy="657225"/>
          </a:xfrm>
          <a:prstGeom prst="straightConnector1">
            <a:avLst/>
          </a:prstGeom>
          <a:noFill/>
          <a:ln w="57150">
            <a:solidFill>
              <a:srgbClr val="FF3300"/>
            </a:solidFill>
            <a:round/>
            <a:tailEnd type="triangle" w="med" len="med"/>
          </a:ln>
          <a:effectLst>
            <a:prstShdw prst="shdw17" dist="17961" dir="2700000">
              <a:srgbClr val="991F00"/>
            </a:prstShdw>
          </a:effectLst>
          <a:extLst>
            <a:ext uri="{909E8E84-426E-40DD-AFC4-6F175D3DCCD1}">
              <a14:hiddenFill xmlns:a14="http://schemas.microsoft.com/office/drawing/2010/main">
                <a:noFill/>
              </a14:hiddenFill>
            </a:ext>
          </a:extLst>
        </p:spPr>
      </p:cxnSp>
      <p:cxnSp>
        <p:nvCxnSpPr>
          <p:cNvPr id="24" name="直接箭头连接符 23"/>
          <p:cNvCxnSpPr>
            <a:cxnSpLocks noChangeShapeType="1"/>
            <a:stCxn id="7" idx="3"/>
          </p:cNvCxnSpPr>
          <p:nvPr/>
        </p:nvCxnSpPr>
        <p:spPr bwMode="auto">
          <a:xfrm>
            <a:off x="3800475" y="3878263"/>
            <a:ext cx="1422400" cy="342900"/>
          </a:xfrm>
          <a:prstGeom prst="straightConnector1">
            <a:avLst/>
          </a:prstGeom>
          <a:noFill/>
          <a:ln w="57150">
            <a:solidFill>
              <a:srgbClr val="FF3300"/>
            </a:solidFill>
            <a:round/>
            <a:tailEnd type="triangle" w="med" len="med"/>
          </a:ln>
          <a:effectLst>
            <a:prstShdw prst="shdw17" dist="17961" dir="2700000">
              <a:srgbClr val="991F00"/>
            </a:prstShdw>
          </a:effectLst>
          <a:extLst>
            <a:ext uri="{909E8E84-426E-40DD-AFC4-6F175D3DCCD1}">
              <a14:hiddenFill xmlns:a14="http://schemas.microsoft.com/office/drawing/2010/main">
                <a:noFill/>
              </a14:hiddenFill>
            </a:ext>
          </a:extLst>
        </p:spPr>
      </p:cxnSp>
      <p:cxnSp>
        <p:nvCxnSpPr>
          <p:cNvPr id="27" name="直接箭头连接符 26"/>
          <p:cNvCxnSpPr>
            <a:cxnSpLocks noChangeShapeType="1"/>
          </p:cNvCxnSpPr>
          <p:nvPr/>
        </p:nvCxnSpPr>
        <p:spPr bwMode="auto">
          <a:xfrm>
            <a:off x="3859213" y="5783263"/>
            <a:ext cx="1441450" cy="15875"/>
          </a:xfrm>
          <a:prstGeom prst="straightConnector1">
            <a:avLst/>
          </a:prstGeom>
          <a:noFill/>
          <a:ln w="57150">
            <a:solidFill>
              <a:srgbClr val="FF3300"/>
            </a:solidFill>
            <a:round/>
            <a:tailEnd type="triangle" w="med" len="med"/>
          </a:ln>
          <a:effectLst>
            <a:prstShdw prst="shdw17" dist="17961" dir="2700000">
              <a:srgbClr val="991F00"/>
            </a:prstShdw>
          </a:effectLst>
          <a:extLst>
            <a:ext uri="{909E8E84-426E-40DD-AFC4-6F175D3DCCD1}">
              <a14:hiddenFill xmlns:a14="http://schemas.microsoft.com/office/drawing/2010/main">
                <a:noFill/>
              </a14:hiddenFill>
            </a:ext>
          </a:extLst>
        </p:spPr>
      </p:cxnSp>
      <p:sp>
        <p:nvSpPr>
          <p:cNvPr id="33" name="流程图: 文档 32"/>
          <p:cNvSpPr/>
          <p:nvPr/>
        </p:nvSpPr>
        <p:spPr>
          <a:xfrm>
            <a:off x="10352088" y="1651000"/>
            <a:ext cx="1008062" cy="481013"/>
          </a:xfrm>
          <a:prstGeom prst="flowChartDocument">
            <a:avLst/>
          </a:prstGeom>
        </p:spPr>
        <p:style>
          <a:lnRef idx="1">
            <a:schemeClr val="accent2"/>
          </a:lnRef>
          <a:fillRef idx="2">
            <a:schemeClr val="accent2"/>
          </a:fillRef>
          <a:effectRef idx="1">
            <a:schemeClr val="accent2"/>
          </a:effectRef>
          <a:fontRef idx="minor">
            <a:schemeClr val="dk1"/>
          </a:fontRef>
        </p:style>
        <p:txBody>
          <a:bodyPr lIns="0" tIns="0" rIns="0" bIns="0" anchor="ctr"/>
          <a:lstStyle/>
          <a:p>
            <a:pPr algn="ctr">
              <a:defRPr/>
            </a:pPr>
            <a:r>
              <a:rPr lang="zh-CN" altLang="en-US" sz="1800" dirty="0">
                <a:solidFill>
                  <a:srgbClr val="FF0000"/>
                </a:solidFill>
                <a:latin typeface="黑体" panose="02010609060101010101" pitchFamily="49" charset="-122"/>
                <a:ea typeface="黑体" panose="02010609060101010101" pitchFamily="49" charset="-122"/>
              </a:rPr>
              <a:t>进利润表</a:t>
            </a:r>
            <a:endParaRPr lang="zh-CN" altLang="en-US" sz="1800" dirty="0">
              <a:solidFill>
                <a:srgbClr val="FF0000"/>
              </a:solidFill>
              <a:latin typeface="黑体" panose="02010609060101010101" pitchFamily="49" charset="-122"/>
              <a:ea typeface="黑体" panose="02010609060101010101" pitchFamily="49" charset="-122"/>
            </a:endParaRPr>
          </a:p>
        </p:txBody>
      </p:sp>
      <p:cxnSp>
        <p:nvCxnSpPr>
          <p:cNvPr id="40" name="直接箭头连接符 39"/>
          <p:cNvCxnSpPr/>
          <p:nvPr/>
        </p:nvCxnSpPr>
        <p:spPr>
          <a:xfrm flipV="1">
            <a:off x="10796588" y="1331913"/>
            <a:ext cx="0" cy="293687"/>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46" name="文本框 45"/>
          <p:cNvSpPr txBox="1">
            <a:spLocks noChangeArrowheads="1"/>
          </p:cNvSpPr>
          <p:nvPr/>
        </p:nvSpPr>
        <p:spPr bwMode="auto">
          <a:xfrm>
            <a:off x="8189913" y="3436938"/>
            <a:ext cx="1073150" cy="4000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en-US" altLang="zh-CN" sz="2000">
                <a:solidFill>
                  <a:srgbClr val="0000FF"/>
                </a:solidFill>
                <a:latin typeface="Times New Roman" panose="02020603050405020304" pitchFamily="18" charset="0"/>
                <a:ea typeface="黑体" panose="02010609060101010101" pitchFamily="49" charset="-122"/>
              </a:rPr>
              <a:t>FV</a:t>
            </a:r>
            <a:r>
              <a:rPr lang="zh-CN" altLang="en-US" sz="2000">
                <a:solidFill>
                  <a:srgbClr val="0000FF"/>
                </a:solidFill>
                <a:latin typeface="Times New Roman" panose="02020603050405020304" pitchFamily="18" charset="0"/>
                <a:ea typeface="黑体" panose="02010609060101010101" pitchFamily="49" charset="-122"/>
              </a:rPr>
              <a:t>变动 </a:t>
            </a:r>
            <a:endParaRPr lang="zh-CN" altLang="en-US" sz="2000">
              <a:solidFill>
                <a:srgbClr val="0000FF"/>
              </a:solidFill>
              <a:latin typeface="Times New Roman" panose="02020603050405020304" pitchFamily="18" charset="0"/>
              <a:ea typeface="黑体" panose="02010609060101010101" pitchFamily="49" charset="-122"/>
            </a:endParaRPr>
          </a:p>
        </p:txBody>
      </p:sp>
      <p:cxnSp>
        <p:nvCxnSpPr>
          <p:cNvPr id="47" name="直接箭头连接符 46"/>
          <p:cNvCxnSpPr/>
          <p:nvPr/>
        </p:nvCxnSpPr>
        <p:spPr>
          <a:xfrm flipV="1">
            <a:off x="8399463" y="1403350"/>
            <a:ext cx="41275" cy="2097088"/>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51" name="任意多边形 50"/>
          <p:cNvSpPr/>
          <p:nvPr/>
        </p:nvSpPr>
        <p:spPr>
          <a:xfrm>
            <a:off x="9083675" y="1366838"/>
            <a:ext cx="2474913" cy="2335212"/>
          </a:xfrm>
          <a:custGeom>
            <a:avLst/>
            <a:gdLst>
              <a:gd name="connsiteX0" fmla="*/ 0 w 2241755"/>
              <a:gd name="connsiteY0" fmla="*/ 2005780 h 2005780"/>
              <a:gd name="connsiteX1" fmla="*/ 2227007 w 2241755"/>
              <a:gd name="connsiteY1" fmla="*/ 1932038 h 2005780"/>
              <a:gd name="connsiteX2" fmla="*/ 2241755 w 2241755"/>
              <a:gd name="connsiteY2" fmla="*/ 0 h 2005780"/>
            </a:gdLst>
            <a:ahLst/>
            <a:cxnLst>
              <a:cxn ang="0">
                <a:pos x="connsiteX0" y="connsiteY0"/>
              </a:cxn>
              <a:cxn ang="0">
                <a:pos x="connsiteX1" y="connsiteY1"/>
              </a:cxn>
              <a:cxn ang="0">
                <a:pos x="connsiteX2" y="connsiteY2"/>
              </a:cxn>
            </a:cxnLst>
            <a:rect l="l" t="t" r="r" b="b"/>
            <a:pathLst>
              <a:path w="2241755" h="2005780">
                <a:moveTo>
                  <a:pt x="0" y="2005780"/>
                </a:moveTo>
                <a:lnTo>
                  <a:pt x="2227007" y="1932038"/>
                </a:lnTo>
                <a:lnTo>
                  <a:pt x="2241755" y="0"/>
                </a:lnTo>
              </a:path>
            </a:pathLst>
          </a:cu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solidFill>
                <a:srgbClr val="002A00"/>
              </a:solidFill>
            </a:endParaRPr>
          </a:p>
        </p:txBody>
      </p:sp>
      <p:sp>
        <p:nvSpPr>
          <p:cNvPr id="52" name="文本框 51"/>
          <p:cNvSpPr txBox="1">
            <a:spLocks noChangeArrowheads="1"/>
          </p:cNvSpPr>
          <p:nvPr/>
        </p:nvSpPr>
        <p:spPr bwMode="auto">
          <a:xfrm>
            <a:off x="11542713" y="1566863"/>
            <a:ext cx="180975"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1400">
                <a:solidFill>
                  <a:srgbClr val="0000FF"/>
                </a:solidFill>
                <a:latin typeface="Times New Roman" panose="02020603050405020304" pitchFamily="18" charset="0"/>
                <a:ea typeface="黑体" panose="02010609060101010101" pitchFamily="49" charset="-122"/>
              </a:rPr>
              <a:t>其他综合收益</a:t>
            </a:r>
            <a:endParaRPr lang="zh-CN" altLang="en-US" sz="1400">
              <a:solidFill>
                <a:srgbClr val="0000FF"/>
              </a:solidFill>
              <a:latin typeface="Times New Roman" panose="02020603050405020304" pitchFamily="18" charset="0"/>
              <a:ea typeface="黑体" panose="02010609060101010101" pitchFamily="49" charset="-122"/>
            </a:endParaRPr>
          </a:p>
        </p:txBody>
      </p:sp>
      <p:sp>
        <p:nvSpPr>
          <p:cNvPr id="53" name="任意多边形 52"/>
          <p:cNvSpPr/>
          <p:nvPr/>
        </p:nvSpPr>
        <p:spPr>
          <a:xfrm>
            <a:off x="8869363" y="2257425"/>
            <a:ext cx="1927225" cy="3613150"/>
          </a:xfrm>
          <a:custGeom>
            <a:avLst/>
            <a:gdLst>
              <a:gd name="connsiteX0" fmla="*/ 0 w 1651819"/>
              <a:gd name="connsiteY0" fmla="*/ 3318387 h 3333135"/>
              <a:gd name="connsiteX1" fmla="*/ 1607574 w 1651819"/>
              <a:gd name="connsiteY1" fmla="*/ 3333135 h 3333135"/>
              <a:gd name="connsiteX2" fmla="*/ 1651819 w 1651819"/>
              <a:gd name="connsiteY2" fmla="*/ 0 h 3333135"/>
            </a:gdLst>
            <a:ahLst/>
            <a:cxnLst>
              <a:cxn ang="0">
                <a:pos x="connsiteX0" y="connsiteY0"/>
              </a:cxn>
              <a:cxn ang="0">
                <a:pos x="connsiteX1" y="connsiteY1"/>
              </a:cxn>
              <a:cxn ang="0">
                <a:pos x="connsiteX2" y="connsiteY2"/>
              </a:cxn>
            </a:cxnLst>
            <a:rect l="l" t="t" r="r" b="b"/>
            <a:pathLst>
              <a:path w="1651819" h="3333135">
                <a:moveTo>
                  <a:pt x="0" y="3318387"/>
                </a:moveTo>
                <a:lnTo>
                  <a:pt x="1607574" y="3333135"/>
                </a:lnTo>
                <a:lnTo>
                  <a:pt x="1651819" y="0"/>
                </a:lnTo>
              </a:path>
            </a:pathLst>
          </a:custGeom>
          <a:noFill/>
          <a:ln w="571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cxnSp>
        <p:nvCxnSpPr>
          <p:cNvPr id="58" name="直接箭头连接符 57"/>
          <p:cNvCxnSpPr/>
          <p:nvPr/>
        </p:nvCxnSpPr>
        <p:spPr>
          <a:xfrm flipV="1">
            <a:off x="7993063" y="1408113"/>
            <a:ext cx="119062" cy="42037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0" name="文本框 59"/>
          <p:cNvSpPr txBox="1">
            <a:spLocks noChangeArrowheads="1"/>
          </p:cNvSpPr>
          <p:nvPr/>
        </p:nvSpPr>
        <p:spPr bwMode="auto">
          <a:xfrm>
            <a:off x="10439400" y="2203450"/>
            <a:ext cx="180975"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nSpc>
                <a:spcPts val="1300"/>
              </a:lnSpc>
              <a:spcBef>
                <a:spcPct val="0"/>
              </a:spcBef>
              <a:buClrTx/>
              <a:buFontTx/>
              <a:buNone/>
            </a:pPr>
            <a:r>
              <a:rPr lang="zh-CN" altLang="en-US" sz="1400">
                <a:solidFill>
                  <a:srgbClr val="0000FF"/>
                </a:solidFill>
                <a:latin typeface="Times New Roman" panose="02020603050405020304" pitchFamily="18" charset="0"/>
                <a:ea typeface="黑体" panose="02010609060101010101" pitchFamily="49" charset="-122"/>
              </a:rPr>
              <a:t>公允</a:t>
            </a:r>
            <a:r>
              <a:rPr lang="zh-CN" altLang="en-US" sz="1200">
                <a:solidFill>
                  <a:srgbClr val="0000FF"/>
                </a:solidFill>
                <a:latin typeface="Times New Roman" panose="02020603050405020304" pitchFamily="18" charset="0"/>
                <a:ea typeface="黑体" panose="02010609060101010101" pitchFamily="49" charset="-122"/>
              </a:rPr>
              <a:t>价值</a:t>
            </a:r>
            <a:r>
              <a:rPr lang="zh-CN" altLang="en-US" sz="1400">
                <a:solidFill>
                  <a:srgbClr val="0000FF"/>
                </a:solidFill>
                <a:latin typeface="Times New Roman" panose="02020603050405020304" pitchFamily="18" charset="0"/>
                <a:ea typeface="黑体" panose="02010609060101010101" pitchFamily="49" charset="-122"/>
              </a:rPr>
              <a:t>变动损益</a:t>
            </a:r>
            <a:endParaRPr lang="zh-CN" altLang="en-US" sz="1400">
              <a:solidFill>
                <a:srgbClr val="0000FF"/>
              </a:solidFill>
              <a:latin typeface="Times New Roman" panose="02020603050405020304" pitchFamily="18" charset="0"/>
              <a:ea typeface="黑体" panose="02010609060101010101" pitchFamily="49" charset="-122"/>
            </a:endParaRPr>
          </a:p>
        </p:txBody>
      </p:sp>
      <p:sp>
        <p:nvSpPr>
          <p:cNvPr id="37" name="文本框 36"/>
          <p:cNvSpPr txBox="1">
            <a:spLocks noChangeArrowheads="1"/>
          </p:cNvSpPr>
          <p:nvPr/>
        </p:nvSpPr>
        <p:spPr bwMode="auto">
          <a:xfrm>
            <a:off x="7796213" y="5575300"/>
            <a:ext cx="1073150" cy="4000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en-US" altLang="zh-CN" sz="2000">
                <a:solidFill>
                  <a:srgbClr val="0000FF"/>
                </a:solidFill>
                <a:latin typeface="Times New Roman" panose="02020603050405020304" pitchFamily="18" charset="0"/>
                <a:ea typeface="黑体" panose="02010609060101010101" pitchFamily="49" charset="-122"/>
              </a:rPr>
              <a:t>FV</a:t>
            </a:r>
            <a:r>
              <a:rPr lang="zh-CN" altLang="en-US" sz="2000">
                <a:solidFill>
                  <a:srgbClr val="0000FF"/>
                </a:solidFill>
                <a:latin typeface="Times New Roman" panose="02020603050405020304" pitchFamily="18" charset="0"/>
                <a:ea typeface="黑体" panose="02010609060101010101" pitchFamily="49" charset="-122"/>
              </a:rPr>
              <a:t>变动 </a:t>
            </a:r>
            <a:endParaRPr lang="zh-CN" altLang="en-US" sz="2000">
              <a:solidFill>
                <a:srgbClr val="0000FF"/>
              </a:solidFill>
              <a:latin typeface="Times New Roman" panose="02020603050405020304" pitchFamily="18" charset="0"/>
              <a:ea typeface="黑体" panose="02010609060101010101" pitchFamily="49" charset="-122"/>
            </a:endParaRPr>
          </a:p>
        </p:txBody>
      </p:sp>
      <p:grpSp>
        <p:nvGrpSpPr>
          <p:cNvPr id="2" name="组合 1"/>
          <p:cNvGrpSpPr/>
          <p:nvPr/>
        </p:nvGrpSpPr>
        <p:grpSpPr bwMode="auto">
          <a:xfrm>
            <a:off x="6931025" y="1257300"/>
            <a:ext cx="1017588" cy="679450"/>
            <a:chOff x="6931070" y="1256660"/>
            <a:chExt cx="1018300" cy="679915"/>
          </a:xfrm>
        </p:grpSpPr>
        <p:sp>
          <p:nvSpPr>
            <p:cNvPr id="39964" name="文本框 53"/>
            <p:cNvSpPr txBox="1">
              <a:spLocks noChangeArrowheads="1"/>
            </p:cNvSpPr>
            <p:nvPr/>
          </p:nvSpPr>
          <p:spPr bwMode="auto">
            <a:xfrm>
              <a:off x="6931070" y="1598021"/>
              <a:ext cx="1018300" cy="33855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1600">
                  <a:solidFill>
                    <a:srgbClr val="0000FF"/>
                  </a:solidFill>
                  <a:latin typeface="Times New Roman" panose="02020603050405020304" pitchFamily="18" charset="0"/>
                  <a:ea typeface="黑体" panose="02010609060101010101" pitchFamily="49" charset="-122"/>
                </a:rPr>
                <a:t>摊余成本</a:t>
              </a:r>
              <a:endParaRPr lang="zh-CN" altLang="en-US" sz="1600">
                <a:solidFill>
                  <a:srgbClr val="0000FF"/>
                </a:solidFill>
                <a:latin typeface="Times New Roman" panose="02020603050405020304" pitchFamily="18" charset="0"/>
                <a:ea typeface="黑体" panose="02010609060101010101" pitchFamily="49" charset="-122"/>
              </a:endParaRPr>
            </a:p>
          </p:txBody>
        </p:sp>
        <p:cxnSp>
          <p:nvCxnSpPr>
            <p:cNvPr id="39" name="直接箭头连接符 38"/>
            <p:cNvCxnSpPr/>
            <p:nvPr/>
          </p:nvCxnSpPr>
          <p:spPr>
            <a:xfrm flipV="1">
              <a:off x="7464843" y="1256660"/>
              <a:ext cx="0" cy="2938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8839848" y="1611711"/>
            <a:ext cx="1408658" cy="338554"/>
            <a:chOff x="8839848" y="1611711"/>
            <a:chExt cx="1408658" cy="338554"/>
          </a:xfrm>
          <a:noFill/>
        </p:grpSpPr>
        <p:sp>
          <p:nvSpPr>
            <p:cNvPr id="42" name="文本框 41"/>
            <p:cNvSpPr txBox="1"/>
            <p:nvPr/>
          </p:nvSpPr>
          <p:spPr>
            <a:xfrm>
              <a:off x="8839848" y="1611711"/>
              <a:ext cx="1073321" cy="338554"/>
            </a:xfrm>
            <a:prstGeom prst="rect">
              <a:avLst/>
            </a:prstGeom>
            <a:grpFill/>
          </p:spPr>
          <p:txBody>
            <a:bodyPr>
              <a:spAutoFit/>
            </a:bodyPr>
            <a:lstStyle/>
            <a:p>
              <a:pPr>
                <a:defRPr/>
              </a:pPr>
              <a:r>
                <a:rPr lang="zh-CN" altLang="en-US" sz="1600" dirty="0">
                  <a:solidFill>
                    <a:srgbClr val="0000FF"/>
                  </a:solidFill>
                </a:rPr>
                <a:t>投资收益</a:t>
              </a:r>
              <a:endParaRPr lang="zh-CN" altLang="en-US" sz="1600" dirty="0">
                <a:solidFill>
                  <a:srgbClr val="0000FF"/>
                </a:solidFill>
              </a:endParaRPr>
            </a:p>
          </p:txBody>
        </p:sp>
        <p:cxnSp>
          <p:nvCxnSpPr>
            <p:cNvPr id="23" name="直接箭头连接符 22"/>
            <p:cNvCxnSpPr/>
            <p:nvPr/>
          </p:nvCxnSpPr>
          <p:spPr>
            <a:xfrm>
              <a:off x="9840416" y="1780988"/>
              <a:ext cx="408090" cy="0"/>
            </a:xfrm>
            <a:prstGeom prst="straightConnector1">
              <a:avLst/>
            </a:prstGeom>
            <a:grpFill/>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右大括号 25"/>
          <p:cNvSpPr/>
          <p:nvPr/>
        </p:nvSpPr>
        <p:spPr>
          <a:xfrm>
            <a:off x="7423150" y="2952750"/>
            <a:ext cx="528638" cy="1462088"/>
          </a:xfrm>
          <a:prstGeom prst="rightBrace">
            <a:avLst>
              <a:gd name="adj1" fmla="val 38642"/>
              <a:gd name="adj2" fmla="val 50000"/>
            </a:avLst>
          </a:prstGeom>
          <a:ln>
            <a:solidFill>
              <a:srgbClr val="0000FF"/>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solidFill>
                <a:srgbClr val="002A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dissolve">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dissolve">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dissolv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dissolve">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dissolve">
                                      <p:cBhvr>
                                        <p:cTn id="42" dur="500"/>
                                        <p:tgtEl>
                                          <p:spTgt spid="40"/>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dissolve">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dissolve">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dissolve">
                                      <p:cBhvr>
                                        <p:cTn id="57" dur="500"/>
                                        <p:tgtEl>
                                          <p:spTgt spid="8"/>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dissolve">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dissolve">
                                      <p:cBhvr>
                                        <p:cTn id="67" dur="500"/>
                                        <p:tgtEl>
                                          <p:spTgt spid="46"/>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dissolve">
                                      <p:cBhvr>
                                        <p:cTn id="72" dur="500"/>
                                        <p:tgtEl>
                                          <p:spTgt spid="47"/>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nodeType="click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dissolve">
                                      <p:cBhvr>
                                        <p:cTn id="77" dur="500"/>
                                        <p:tgtEl>
                                          <p:spTgt spid="51"/>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52"/>
                                        </p:tgtEl>
                                        <p:attrNameLst>
                                          <p:attrName>style.visibility</p:attrName>
                                        </p:attrNameLst>
                                      </p:cBhvr>
                                      <p:to>
                                        <p:strVal val="visible"/>
                                      </p:to>
                                    </p:set>
                                    <p:animEffect transition="in" filter="dissolve">
                                      <p:cBhvr>
                                        <p:cTn id="82" dur="500"/>
                                        <p:tgtEl>
                                          <p:spTgt spid="52"/>
                                        </p:tgtEl>
                                      </p:cBhvr>
                                    </p:animEffect>
                                  </p:childTnLst>
                                </p:cTn>
                              </p:par>
                            </p:childTnLst>
                          </p:cTn>
                        </p:par>
                      </p:childTnLst>
                    </p:cTn>
                  </p:par>
                  <p:par>
                    <p:cTn id="83" fill="hold">
                      <p:stCondLst>
                        <p:cond delay="indefinite"/>
                      </p:stCondLst>
                      <p:childTnLst>
                        <p:par>
                          <p:cTn id="84" fill="hold">
                            <p:stCondLst>
                              <p:cond delay="0"/>
                            </p:stCondLst>
                            <p:childTnLst>
                              <p:par>
                                <p:cTn id="85" presetID="9" presetClass="entr" presetSubtype="0" fill="hold" nodeType="click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dissolve">
                                      <p:cBhvr>
                                        <p:cTn id="87" dur="500"/>
                                        <p:tgtEl>
                                          <p:spTgt spid="24"/>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nodeType="clickEffect">
                                  <p:stCondLst>
                                    <p:cond delay="0"/>
                                  </p:stCondLst>
                                  <p:childTnLst>
                                    <p:set>
                                      <p:cBhvr>
                                        <p:cTn id="91" dur="1" fill="hold">
                                          <p:stCondLst>
                                            <p:cond delay="0"/>
                                          </p:stCondLst>
                                        </p:cTn>
                                        <p:tgtEl>
                                          <p:spTgt spid="17"/>
                                        </p:tgtEl>
                                        <p:attrNameLst>
                                          <p:attrName>style.visibility</p:attrName>
                                        </p:attrNameLst>
                                      </p:cBhvr>
                                      <p:to>
                                        <p:strVal val="visible"/>
                                      </p:to>
                                    </p:set>
                                    <p:animEffect transition="in" filter="dissolve">
                                      <p:cBhvr>
                                        <p:cTn id="92" dur="500"/>
                                        <p:tgtEl>
                                          <p:spTgt spid="17"/>
                                        </p:tgtEl>
                                      </p:cBhvr>
                                    </p:animEffect>
                                  </p:childTnLst>
                                </p:cTn>
                              </p:par>
                            </p:childTnLst>
                          </p:cTn>
                        </p:par>
                      </p:childTnLst>
                    </p:cTn>
                  </p:par>
                  <p:par>
                    <p:cTn id="93" fill="hold">
                      <p:stCondLst>
                        <p:cond delay="indefinite"/>
                      </p:stCondLst>
                      <p:childTnLst>
                        <p:par>
                          <p:cTn id="94" fill="hold">
                            <p:stCondLst>
                              <p:cond delay="0"/>
                            </p:stCondLst>
                            <p:childTnLst>
                              <p:par>
                                <p:cTn id="95" presetID="9" presetClass="entr" presetSubtype="0" fill="hold" grpId="0" nodeType="clickEffect">
                                  <p:stCondLst>
                                    <p:cond delay="0"/>
                                  </p:stCondLst>
                                  <p:childTnLst>
                                    <p:set>
                                      <p:cBhvr>
                                        <p:cTn id="96" dur="1" fill="hold">
                                          <p:stCondLst>
                                            <p:cond delay="0"/>
                                          </p:stCondLst>
                                        </p:cTn>
                                        <p:tgtEl>
                                          <p:spTgt spid="6"/>
                                        </p:tgtEl>
                                        <p:attrNameLst>
                                          <p:attrName>style.visibility</p:attrName>
                                        </p:attrNameLst>
                                      </p:cBhvr>
                                      <p:to>
                                        <p:strVal val="visible"/>
                                      </p:to>
                                    </p:set>
                                    <p:animEffect transition="in" filter="dissolve">
                                      <p:cBhvr>
                                        <p:cTn id="97" dur="500"/>
                                        <p:tgtEl>
                                          <p:spTgt spid="6"/>
                                        </p:tgtEl>
                                      </p:cBhvr>
                                    </p:animEffect>
                                  </p:childTnLst>
                                </p:cTn>
                              </p:par>
                            </p:childTnLst>
                          </p:cTn>
                        </p:par>
                      </p:childTnLst>
                    </p:cTn>
                  </p:par>
                  <p:par>
                    <p:cTn id="98" fill="hold">
                      <p:stCondLst>
                        <p:cond delay="indefinite"/>
                      </p:stCondLst>
                      <p:childTnLst>
                        <p:par>
                          <p:cTn id="99" fill="hold">
                            <p:stCondLst>
                              <p:cond delay="0"/>
                            </p:stCondLst>
                            <p:childTnLst>
                              <p:par>
                                <p:cTn id="100" presetID="9" presetClass="entr" presetSubtype="0" fill="hold" nodeType="clickEffect">
                                  <p:stCondLst>
                                    <p:cond delay="0"/>
                                  </p:stCondLst>
                                  <p:childTnLst>
                                    <p:set>
                                      <p:cBhvr>
                                        <p:cTn id="101" dur="1" fill="hold">
                                          <p:stCondLst>
                                            <p:cond delay="0"/>
                                          </p:stCondLst>
                                        </p:cTn>
                                        <p:tgtEl>
                                          <p:spTgt spid="27"/>
                                        </p:tgtEl>
                                        <p:attrNameLst>
                                          <p:attrName>style.visibility</p:attrName>
                                        </p:attrNameLst>
                                      </p:cBhvr>
                                      <p:to>
                                        <p:strVal val="visible"/>
                                      </p:to>
                                    </p:set>
                                    <p:animEffect transition="in" filter="dissolve">
                                      <p:cBhvr>
                                        <p:cTn id="102" dur="500"/>
                                        <p:tgtEl>
                                          <p:spTgt spid="27"/>
                                        </p:tgtEl>
                                      </p:cBhvr>
                                    </p:animEffect>
                                  </p:childTnLst>
                                </p:cTn>
                              </p:par>
                            </p:childTnLst>
                          </p:cTn>
                        </p:par>
                      </p:childTnLst>
                    </p:cTn>
                  </p:par>
                  <p:par>
                    <p:cTn id="103" fill="hold">
                      <p:stCondLst>
                        <p:cond delay="indefinite"/>
                      </p:stCondLst>
                      <p:childTnLst>
                        <p:par>
                          <p:cTn id="104" fill="hold">
                            <p:stCondLst>
                              <p:cond delay="0"/>
                            </p:stCondLst>
                            <p:childTnLst>
                              <p:par>
                                <p:cTn id="105" presetID="9" presetClass="entr" presetSubtype="0" fill="hold" nodeType="clickEffect">
                                  <p:stCondLst>
                                    <p:cond delay="0"/>
                                  </p:stCondLst>
                                  <p:childTnLst>
                                    <p:set>
                                      <p:cBhvr>
                                        <p:cTn id="106" dur="1" fill="hold">
                                          <p:stCondLst>
                                            <p:cond delay="0"/>
                                          </p:stCondLst>
                                        </p:cTn>
                                        <p:tgtEl>
                                          <p:spTgt spid="14"/>
                                        </p:tgtEl>
                                        <p:attrNameLst>
                                          <p:attrName>style.visibility</p:attrName>
                                        </p:attrNameLst>
                                      </p:cBhvr>
                                      <p:to>
                                        <p:strVal val="visible"/>
                                      </p:to>
                                    </p:set>
                                    <p:animEffect transition="in" filter="dissolve">
                                      <p:cBhvr>
                                        <p:cTn id="107" dur="500"/>
                                        <p:tgtEl>
                                          <p:spTgt spid="14"/>
                                        </p:tgtEl>
                                      </p:cBhvr>
                                    </p:animEffect>
                                  </p:childTnLst>
                                </p:cTn>
                              </p:par>
                            </p:childTnLst>
                          </p:cTn>
                        </p:par>
                      </p:childTnLst>
                    </p:cTn>
                  </p:par>
                  <p:par>
                    <p:cTn id="108" fill="hold">
                      <p:stCondLst>
                        <p:cond delay="indefinite"/>
                      </p:stCondLst>
                      <p:childTnLst>
                        <p:par>
                          <p:cTn id="109" fill="hold">
                            <p:stCondLst>
                              <p:cond delay="0"/>
                            </p:stCondLst>
                            <p:childTnLst>
                              <p:par>
                                <p:cTn id="110" presetID="9" presetClass="entr" presetSubtype="0" fill="hold" grpId="0" nodeType="clickEffect">
                                  <p:stCondLst>
                                    <p:cond delay="0"/>
                                  </p:stCondLst>
                                  <p:childTnLst>
                                    <p:set>
                                      <p:cBhvr>
                                        <p:cTn id="111" dur="1" fill="hold">
                                          <p:stCondLst>
                                            <p:cond delay="0"/>
                                          </p:stCondLst>
                                        </p:cTn>
                                        <p:tgtEl>
                                          <p:spTgt spid="37"/>
                                        </p:tgtEl>
                                        <p:attrNameLst>
                                          <p:attrName>style.visibility</p:attrName>
                                        </p:attrNameLst>
                                      </p:cBhvr>
                                      <p:to>
                                        <p:strVal val="visible"/>
                                      </p:to>
                                    </p:set>
                                    <p:animEffect transition="in" filter="dissolve">
                                      <p:cBhvr>
                                        <p:cTn id="112" dur="500"/>
                                        <p:tgtEl>
                                          <p:spTgt spid="37"/>
                                        </p:tgtEl>
                                      </p:cBhvr>
                                    </p:animEffect>
                                  </p:childTnLst>
                                </p:cTn>
                              </p:par>
                            </p:childTnLst>
                          </p:cTn>
                        </p:par>
                      </p:childTnLst>
                    </p:cTn>
                  </p:par>
                  <p:par>
                    <p:cTn id="113" fill="hold">
                      <p:stCondLst>
                        <p:cond delay="indefinite"/>
                      </p:stCondLst>
                      <p:childTnLst>
                        <p:par>
                          <p:cTn id="114" fill="hold">
                            <p:stCondLst>
                              <p:cond delay="0"/>
                            </p:stCondLst>
                            <p:childTnLst>
                              <p:par>
                                <p:cTn id="115" presetID="9" presetClass="entr" presetSubtype="0" fill="hold" nodeType="clickEffect">
                                  <p:stCondLst>
                                    <p:cond delay="0"/>
                                  </p:stCondLst>
                                  <p:childTnLst>
                                    <p:set>
                                      <p:cBhvr>
                                        <p:cTn id="116" dur="1" fill="hold">
                                          <p:stCondLst>
                                            <p:cond delay="0"/>
                                          </p:stCondLst>
                                        </p:cTn>
                                        <p:tgtEl>
                                          <p:spTgt spid="58"/>
                                        </p:tgtEl>
                                        <p:attrNameLst>
                                          <p:attrName>style.visibility</p:attrName>
                                        </p:attrNameLst>
                                      </p:cBhvr>
                                      <p:to>
                                        <p:strVal val="visible"/>
                                      </p:to>
                                    </p:set>
                                    <p:animEffect transition="in" filter="dissolve">
                                      <p:cBhvr>
                                        <p:cTn id="117" dur="500"/>
                                        <p:tgtEl>
                                          <p:spTgt spid="58"/>
                                        </p:tgtEl>
                                      </p:cBhvr>
                                    </p:animEffect>
                                  </p:childTnLst>
                                </p:cTn>
                              </p:par>
                            </p:childTnLst>
                          </p:cTn>
                        </p:par>
                      </p:childTnLst>
                    </p:cTn>
                  </p:par>
                  <p:par>
                    <p:cTn id="118" fill="hold">
                      <p:stCondLst>
                        <p:cond delay="indefinite"/>
                      </p:stCondLst>
                      <p:childTnLst>
                        <p:par>
                          <p:cTn id="119" fill="hold">
                            <p:stCondLst>
                              <p:cond delay="0"/>
                            </p:stCondLst>
                            <p:childTnLst>
                              <p:par>
                                <p:cTn id="120" presetID="9" presetClass="entr" presetSubtype="0" fill="hold" nodeType="clickEffect">
                                  <p:stCondLst>
                                    <p:cond delay="0"/>
                                  </p:stCondLst>
                                  <p:childTnLst>
                                    <p:set>
                                      <p:cBhvr>
                                        <p:cTn id="121" dur="1" fill="hold">
                                          <p:stCondLst>
                                            <p:cond delay="0"/>
                                          </p:stCondLst>
                                        </p:cTn>
                                        <p:tgtEl>
                                          <p:spTgt spid="53"/>
                                        </p:tgtEl>
                                        <p:attrNameLst>
                                          <p:attrName>style.visibility</p:attrName>
                                        </p:attrNameLst>
                                      </p:cBhvr>
                                      <p:to>
                                        <p:strVal val="visible"/>
                                      </p:to>
                                    </p:set>
                                    <p:animEffect transition="in" filter="dissolve">
                                      <p:cBhvr>
                                        <p:cTn id="122" dur="500"/>
                                        <p:tgtEl>
                                          <p:spTgt spid="53"/>
                                        </p:tgtEl>
                                      </p:cBhvr>
                                    </p:animEffect>
                                  </p:childTnLst>
                                </p:cTn>
                              </p:par>
                            </p:childTnLst>
                          </p:cTn>
                        </p:par>
                      </p:childTnLst>
                    </p:cTn>
                  </p:par>
                  <p:par>
                    <p:cTn id="123" fill="hold">
                      <p:stCondLst>
                        <p:cond delay="indefinite"/>
                      </p:stCondLst>
                      <p:childTnLst>
                        <p:par>
                          <p:cTn id="124" fill="hold">
                            <p:stCondLst>
                              <p:cond delay="0"/>
                            </p:stCondLst>
                            <p:childTnLst>
                              <p:par>
                                <p:cTn id="125" presetID="9" presetClass="entr" presetSubtype="0" fill="hold" grpId="0" nodeType="clickEffect">
                                  <p:stCondLst>
                                    <p:cond delay="0"/>
                                  </p:stCondLst>
                                  <p:childTnLst>
                                    <p:set>
                                      <p:cBhvr>
                                        <p:cTn id="126" dur="1" fill="hold">
                                          <p:stCondLst>
                                            <p:cond delay="0"/>
                                          </p:stCondLst>
                                        </p:cTn>
                                        <p:tgtEl>
                                          <p:spTgt spid="60"/>
                                        </p:tgtEl>
                                        <p:attrNameLst>
                                          <p:attrName>style.visibility</p:attrName>
                                        </p:attrNameLst>
                                      </p:cBhvr>
                                      <p:to>
                                        <p:strVal val="visible"/>
                                      </p:to>
                                    </p:set>
                                    <p:animEffect transition="in" filter="dissolve">
                                      <p:cBhvr>
                                        <p:cTn id="12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5" grpId="0" animBg="1"/>
      <p:bldP spid="6" grpId="0" animBg="1"/>
      <p:bldP spid="7" grpId="0" animBg="1"/>
      <p:bldP spid="33" grpId="0" animBg="1"/>
      <p:bldP spid="46" grpId="0" animBg="1"/>
      <p:bldP spid="52" grpId="0"/>
      <p:bldP spid="60" grpId="0"/>
      <p:bldP spid="37" grpId="0" animBg="1"/>
      <p:bldP spid="26"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1035050" y="0"/>
            <a:ext cx="7292975" cy="563563"/>
          </a:xfrm>
          <a:solidFill>
            <a:schemeClr val="bg1"/>
          </a:solidFill>
        </p:spPr>
        <p:txBody>
          <a:bodyPr/>
          <a:lstStyle/>
          <a:p>
            <a:pPr algn="ctr" eaLnBrk="1" hangingPunct="1"/>
            <a:r>
              <a:rPr lang="zh-CN" altLang="en-US" sz="3200">
                <a:solidFill>
                  <a:srgbClr val="0000FF"/>
                </a:solidFill>
                <a:ea typeface="黑体" panose="02010609060101010101" pitchFamily="49" charset="-122"/>
              </a:rPr>
              <a:t>金融资产分类</a:t>
            </a:r>
            <a:r>
              <a:rPr lang="en-US" altLang="zh-CN" sz="3200">
                <a:solidFill>
                  <a:srgbClr val="0000FF"/>
                </a:solidFill>
                <a:ea typeface="黑体" panose="02010609060101010101" pitchFamily="49" charset="-122"/>
              </a:rPr>
              <a:t>:</a:t>
            </a:r>
            <a:r>
              <a:rPr lang="zh-CN" altLang="en-US" sz="2800">
                <a:solidFill>
                  <a:srgbClr val="0000FF"/>
                </a:solidFill>
                <a:latin typeface="华文仿宋" panose="02010600040101010101" pitchFamily="2" charset="-122"/>
                <a:ea typeface="华文仿宋" panose="02010600040101010101" pitchFamily="2" charset="-122"/>
              </a:rPr>
              <a:t>主要以股票和债券为例</a:t>
            </a:r>
            <a:endParaRPr lang="zh-CN" altLang="en-US" sz="3200">
              <a:solidFill>
                <a:srgbClr val="0000FF"/>
              </a:solidFill>
              <a:latin typeface="华文仿宋" panose="02010600040101010101" pitchFamily="2" charset="-122"/>
              <a:ea typeface="华文仿宋" panose="02010600040101010101" pitchFamily="2" charset="-122"/>
            </a:endParaRPr>
          </a:p>
        </p:txBody>
      </p:sp>
      <p:grpSp>
        <p:nvGrpSpPr>
          <p:cNvPr id="39939" name="Group 46"/>
          <p:cNvGrpSpPr/>
          <p:nvPr/>
        </p:nvGrpSpPr>
        <p:grpSpPr bwMode="auto">
          <a:xfrm>
            <a:off x="3406775" y="5957888"/>
            <a:ext cx="2041525" cy="695325"/>
            <a:chOff x="3144" y="3236"/>
            <a:chExt cx="1998" cy="438"/>
          </a:xfrm>
        </p:grpSpPr>
        <p:sp>
          <p:nvSpPr>
            <p:cNvPr id="41016" name="AutoShape 42"/>
            <p:cNvSpPr>
              <a:spLocks noChangeArrowheads="1"/>
            </p:cNvSpPr>
            <p:nvPr/>
          </p:nvSpPr>
          <p:spPr bwMode="gray">
            <a:xfrm>
              <a:off x="3199" y="3236"/>
              <a:ext cx="1943" cy="438"/>
            </a:xfrm>
            <a:prstGeom prst="roundRect">
              <a:avLst>
                <a:gd name="adj" fmla="val 19773"/>
              </a:avLst>
            </a:prstGeom>
            <a:solidFill>
              <a:srgbClr val="FFFF66"/>
            </a:solidFill>
            <a:ln w="19050">
              <a:solidFill>
                <a:schemeClr val="accent1"/>
              </a:solidFill>
              <a:round/>
            </a:ln>
            <a:effectLst>
              <a:outerShdw dist="25400" dir="5400000" algn="ctr" rotWithShape="0">
                <a:srgbClr val="000000">
                  <a:alpha val="50000"/>
                </a:srgbClr>
              </a:outerShdw>
            </a:effectLst>
          </p:spPr>
          <p:txBody>
            <a:bodyPr wrap="none"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a:solidFill>
                  <a:srgbClr val="002A00"/>
                </a:solidFill>
                <a:latin typeface="Times New Roman" panose="02020603050405020304" pitchFamily="18" charset="0"/>
                <a:ea typeface="黑体" panose="02010609060101010101" pitchFamily="49" charset="-122"/>
              </a:endParaRPr>
            </a:p>
          </p:txBody>
        </p:sp>
        <p:sp>
          <p:nvSpPr>
            <p:cNvPr id="193579" name="Rectangle 43"/>
            <p:cNvSpPr>
              <a:spLocks noChangeArrowheads="1"/>
            </p:cNvSpPr>
            <p:nvPr/>
          </p:nvSpPr>
          <p:spPr bwMode="auto">
            <a:xfrm>
              <a:off x="3144" y="3326"/>
              <a:ext cx="1998" cy="291"/>
            </a:xfrm>
            <a:prstGeom prst="rect">
              <a:avLst/>
            </a:prstGeom>
            <a:noFill/>
            <a:ln>
              <a:noFill/>
            </a:ln>
            <a:effectLst>
              <a:prstShdw prst="shdw17" dist="17961" dir="2700000">
                <a:schemeClr val="accent1">
                  <a:gamma/>
                  <a:shade val="60000"/>
                  <a:invGamma/>
                </a:schemeClr>
              </a:prstShdw>
            </a:effectLst>
          </p:spPr>
          <p:txBody>
            <a:bodyPr wrap="none">
              <a:spAutoFit/>
            </a:bodyPr>
            <a:lstStyle/>
            <a:p>
              <a:pPr eaLnBrk="1" hangingPunct="1">
                <a:defRPr/>
              </a:pPr>
              <a:r>
                <a:rPr lang="zh-CN" altLang="en-US" dirty="0">
                  <a:solidFill>
                    <a:srgbClr val="002A00"/>
                  </a:solidFill>
                  <a:ea typeface="黑体" panose="02010609060101010101" pitchFamily="49" charset="-122"/>
                </a:rPr>
                <a:t>其他债权投资</a:t>
              </a:r>
              <a:endParaRPr lang="zh-CN" altLang="en-US" dirty="0">
                <a:solidFill>
                  <a:srgbClr val="002A00"/>
                </a:solidFill>
                <a:ea typeface="黑体" panose="02010609060101010101" pitchFamily="49" charset="-122"/>
              </a:endParaRPr>
            </a:p>
          </p:txBody>
        </p:sp>
      </p:grpSp>
      <p:sp>
        <p:nvSpPr>
          <p:cNvPr id="39940" name="Rectangle 88" descr="粉色面巾纸"/>
          <p:cNvSpPr>
            <a:spLocks noChangeArrowheads="1"/>
          </p:cNvSpPr>
          <p:nvPr/>
        </p:nvSpPr>
        <p:spPr bwMode="auto">
          <a:xfrm>
            <a:off x="492125" y="5108575"/>
            <a:ext cx="2508250" cy="400050"/>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spcBef>
                <a:spcPct val="0"/>
              </a:spcBef>
              <a:buClrTx/>
              <a:buFontTx/>
              <a:buNone/>
            </a:pPr>
            <a:r>
              <a:rPr kumimoji="0" lang="zh-CN" altLang="en-US" sz="2000">
                <a:solidFill>
                  <a:srgbClr val="000000"/>
                </a:solidFill>
                <a:latin typeface="黑体" panose="02010609060101010101" pitchFamily="49" charset="-122"/>
                <a:ea typeface="黑体" panose="02010609060101010101" pitchFamily="49" charset="-122"/>
              </a:rPr>
              <a:t>资产按</a:t>
            </a:r>
            <a:r>
              <a:rPr kumimoji="0" lang="zh-CN" altLang="en-US" sz="2000">
                <a:solidFill>
                  <a:srgbClr val="FF0000"/>
                </a:solidFill>
                <a:latin typeface="黑体" panose="02010609060101010101" pitchFamily="49" charset="-122"/>
                <a:ea typeface="黑体" panose="02010609060101010101" pitchFamily="49" charset="-122"/>
              </a:rPr>
              <a:t>摊余成本</a:t>
            </a:r>
            <a:r>
              <a:rPr kumimoji="0" lang="zh-CN" altLang="en-US" sz="2000">
                <a:solidFill>
                  <a:srgbClr val="000000"/>
                </a:solidFill>
                <a:latin typeface="黑体" panose="02010609060101010101" pitchFamily="49" charset="-122"/>
                <a:ea typeface="黑体" panose="02010609060101010101" pitchFamily="49" charset="-122"/>
              </a:rPr>
              <a:t>计量</a:t>
            </a:r>
            <a:endParaRPr kumimoji="0" lang="en-US" altLang="zh-CN" sz="2000">
              <a:solidFill>
                <a:srgbClr val="000000"/>
              </a:solidFill>
              <a:latin typeface="黑体" panose="02010609060101010101" pitchFamily="49" charset="-122"/>
              <a:ea typeface="黑体" panose="02010609060101010101" pitchFamily="49" charset="-122"/>
            </a:endParaRPr>
          </a:p>
        </p:txBody>
      </p:sp>
      <p:sp>
        <p:nvSpPr>
          <p:cNvPr id="2" name="流程图: 离页连接符 1"/>
          <p:cNvSpPr/>
          <p:nvPr/>
        </p:nvSpPr>
        <p:spPr>
          <a:xfrm>
            <a:off x="2341563" y="1544638"/>
            <a:ext cx="2952750" cy="1008062"/>
          </a:xfrm>
          <a:prstGeom prst="flowChartOffpageConnector">
            <a:avLst/>
          </a:prstGeom>
          <a:solidFill>
            <a:srgbClr val="FFFF00"/>
          </a:solidFill>
        </p:spPr>
        <p:style>
          <a:lnRef idx="1">
            <a:schemeClr val="accent2"/>
          </a:lnRef>
          <a:fillRef idx="2">
            <a:schemeClr val="accent2"/>
          </a:fillRef>
          <a:effectRef idx="1">
            <a:schemeClr val="accent2"/>
          </a:effectRef>
          <a:fontRef idx="minor">
            <a:schemeClr val="dk1"/>
          </a:fontRef>
        </p:style>
        <p:txBody>
          <a:bodyPr/>
          <a:lstStyle/>
          <a:p>
            <a:pPr algn="ctr" eaLnBrk="1" hangingPunct="1">
              <a:defRPr/>
            </a:pPr>
            <a:r>
              <a:rPr kumimoji="0" lang="zh-CN" altLang="en-US" sz="2800" dirty="0">
                <a:solidFill>
                  <a:srgbClr val="002A00"/>
                </a:solidFill>
                <a:latin typeface="华文新魏" panose="02010800040101010101" pitchFamily="2" charset="-122"/>
                <a:ea typeface="华文新魏" panose="02010800040101010101" pitchFamily="2" charset="-122"/>
              </a:rPr>
              <a:t>仅为本金和利息</a:t>
            </a:r>
            <a:endParaRPr kumimoji="0" lang="en-US" altLang="zh-CN" sz="2800" dirty="0">
              <a:solidFill>
                <a:srgbClr val="002A00"/>
              </a:solidFill>
              <a:latin typeface="华文新魏" panose="02010800040101010101" pitchFamily="2" charset="-122"/>
              <a:ea typeface="华文新魏" panose="02010800040101010101" pitchFamily="2" charset="-122"/>
            </a:endParaRPr>
          </a:p>
          <a:p>
            <a:pPr algn="ctr" eaLnBrk="1" hangingPunct="1">
              <a:defRPr/>
            </a:pPr>
            <a:r>
              <a:rPr kumimoji="0" lang="en-US" altLang="zh-CN" sz="2800" kern="0" dirty="0">
                <a:solidFill>
                  <a:srgbClr val="FF0000"/>
                </a:solidFill>
                <a:latin typeface="黑体" panose="02010609060101010101" pitchFamily="49" charset="-122"/>
                <a:ea typeface="黑体" panose="02010609060101010101" pitchFamily="49" charset="-122"/>
              </a:rPr>
              <a:t>SPPI</a:t>
            </a:r>
            <a:endParaRPr kumimoji="0" lang="zh-CN" altLang="en-US" sz="2000" dirty="0">
              <a:solidFill>
                <a:srgbClr val="002A00"/>
              </a:solidFill>
              <a:latin typeface="华文新魏" panose="02010800040101010101" pitchFamily="2" charset="-122"/>
              <a:ea typeface="华文新魏" panose="02010800040101010101" pitchFamily="2" charset="-122"/>
            </a:endParaRPr>
          </a:p>
          <a:p>
            <a:pPr algn="ctr" eaLnBrk="1" hangingPunct="1">
              <a:defRPr/>
            </a:pPr>
            <a:endParaRPr kumimoji="0" lang="zh-CN" altLang="en-US" sz="1600" dirty="0">
              <a:solidFill>
                <a:srgbClr val="000000"/>
              </a:solidFill>
              <a:latin typeface="华文新魏" panose="02010800040101010101" pitchFamily="2" charset="-122"/>
              <a:ea typeface="华文新魏" panose="02010800040101010101" pitchFamily="2" charset="-122"/>
            </a:endParaRPr>
          </a:p>
        </p:txBody>
      </p:sp>
      <p:grpSp>
        <p:nvGrpSpPr>
          <p:cNvPr id="39942" name="Group 46"/>
          <p:cNvGrpSpPr/>
          <p:nvPr/>
        </p:nvGrpSpPr>
        <p:grpSpPr bwMode="auto">
          <a:xfrm>
            <a:off x="914400" y="5926138"/>
            <a:ext cx="1652588" cy="695325"/>
            <a:chOff x="3606" y="3215"/>
            <a:chExt cx="1393" cy="438"/>
          </a:xfrm>
        </p:grpSpPr>
        <p:sp>
          <p:nvSpPr>
            <p:cNvPr id="41014" name="AutoShape 42"/>
            <p:cNvSpPr>
              <a:spLocks noChangeArrowheads="1"/>
            </p:cNvSpPr>
            <p:nvPr/>
          </p:nvSpPr>
          <p:spPr bwMode="gray">
            <a:xfrm>
              <a:off x="3606" y="3215"/>
              <a:ext cx="1270" cy="438"/>
            </a:xfrm>
            <a:prstGeom prst="roundRect">
              <a:avLst>
                <a:gd name="adj" fmla="val 19773"/>
              </a:avLst>
            </a:prstGeom>
            <a:solidFill>
              <a:srgbClr val="FFFF66"/>
            </a:solidFill>
            <a:ln w="19050">
              <a:solidFill>
                <a:schemeClr val="accent1"/>
              </a:solidFill>
              <a:round/>
            </a:ln>
            <a:effectLst>
              <a:outerShdw dist="25400" dir="5400000" algn="ctr" rotWithShape="0">
                <a:srgbClr val="000000">
                  <a:alpha val="50000"/>
                </a:srgbClr>
              </a:outerShdw>
            </a:effectLst>
          </p:spPr>
          <p:txBody>
            <a:bodyPr wrap="none"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a:solidFill>
                  <a:srgbClr val="002A00"/>
                </a:solidFill>
                <a:latin typeface="Times New Roman" panose="02020603050405020304" pitchFamily="18" charset="0"/>
                <a:ea typeface="黑体" panose="02010609060101010101" pitchFamily="49" charset="-122"/>
              </a:endParaRPr>
            </a:p>
          </p:txBody>
        </p:sp>
        <p:sp>
          <p:nvSpPr>
            <p:cNvPr id="51" name="Rectangle 43"/>
            <p:cNvSpPr>
              <a:spLocks noChangeArrowheads="1"/>
            </p:cNvSpPr>
            <p:nvPr/>
          </p:nvSpPr>
          <p:spPr bwMode="auto">
            <a:xfrm>
              <a:off x="3606" y="3294"/>
              <a:ext cx="1393" cy="291"/>
            </a:xfrm>
            <a:prstGeom prst="rect">
              <a:avLst/>
            </a:prstGeom>
            <a:noFill/>
            <a:ln>
              <a:noFill/>
            </a:ln>
            <a:effectLst>
              <a:prstShdw prst="shdw17" dist="17961" dir="2700000">
                <a:schemeClr val="accent1">
                  <a:gamma/>
                  <a:shade val="60000"/>
                  <a:invGamma/>
                </a:schemeClr>
              </a:prstShdw>
            </a:effectLst>
          </p:spPr>
          <p:txBody>
            <a:bodyPr wrap="none">
              <a:spAutoFit/>
            </a:bodyPr>
            <a:lstStyle/>
            <a:p>
              <a:pPr eaLnBrk="1" hangingPunct="1">
                <a:defRPr/>
              </a:pPr>
              <a:r>
                <a:rPr lang="zh-CN" altLang="en-US" dirty="0">
                  <a:solidFill>
                    <a:srgbClr val="002A00"/>
                  </a:solidFill>
                  <a:ea typeface="黑体" panose="02010609060101010101" pitchFamily="49" charset="-122"/>
                </a:rPr>
                <a:t>债权投资</a:t>
              </a:r>
              <a:endParaRPr lang="zh-CN" altLang="en-US" dirty="0">
                <a:solidFill>
                  <a:srgbClr val="002A00"/>
                </a:solidFill>
                <a:ea typeface="黑体" panose="02010609060101010101" pitchFamily="49" charset="-122"/>
              </a:endParaRPr>
            </a:p>
          </p:txBody>
        </p:sp>
      </p:grpSp>
      <p:sp>
        <p:nvSpPr>
          <p:cNvPr id="39943" name="文本框 2"/>
          <p:cNvSpPr txBox="1">
            <a:spLocks noChangeArrowheads="1"/>
          </p:cNvSpPr>
          <p:nvPr/>
        </p:nvSpPr>
        <p:spPr bwMode="auto">
          <a:xfrm>
            <a:off x="220663" y="1598613"/>
            <a:ext cx="1627187" cy="708025"/>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a:spcBef>
                <a:spcPct val="0"/>
              </a:spcBef>
              <a:buClrTx/>
              <a:buFontTx/>
              <a:buNone/>
            </a:pPr>
            <a:r>
              <a:rPr lang="zh-CN" altLang="en-US" sz="2000">
                <a:solidFill>
                  <a:srgbClr val="002A00"/>
                </a:solidFill>
                <a:latin typeface="Times New Roman" panose="02020603050405020304" pitchFamily="18" charset="0"/>
                <a:ea typeface="黑体" panose="02010609060101010101" pitchFamily="49" charset="-122"/>
              </a:rPr>
              <a:t>合同现金流</a:t>
            </a:r>
            <a:endParaRPr lang="en-US" altLang="zh-CN" sz="2000">
              <a:solidFill>
                <a:srgbClr val="002A00"/>
              </a:solidFill>
              <a:latin typeface="Times New Roman" panose="02020603050405020304" pitchFamily="18" charset="0"/>
              <a:ea typeface="黑体" panose="02010609060101010101" pitchFamily="49" charset="-122"/>
            </a:endParaRPr>
          </a:p>
          <a:p>
            <a:pPr algn="ctr">
              <a:spcBef>
                <a:spcPct val="0"/>
              </a:spcBef>
              <a:buClrTx/>
              <a:buFontTx/>
              <a:buNone/>
            </a:pPr>
            <a:r>
              <a:rPr lang="zh-CN" altLang="en-US" sz="2000">
                <a:solidFill>
                  <a:srgbClr val="002A00"/>
                </a:solidFill>
                <a:latin typeface="Times New Roman" panose="02020603050405020304" pitchFamily="18" charset="0"/>
                <a:ea typeface="黑体" panose="02010609060101010101" pitchFamily="49" charset="-122"/>
              </a:rPr>
              <a:t>测试</a:t>
            </a:r>
            <a:endParaRPr lang="zh-CN" altLang="en-US" sz="2000">
              <a:solidFill>
                <a:srgbClr val="002A00"/>
              </a:solidFill>
              <a:latin typeface="Times New Roman" panose="02020603050405020304" pitchFamily="18" charset="0"/>
              <a:ea typeface="黑体" panose="02010609060101010101" pitchFamily="49" charset="-122"/>
            </a:endParaRPr>
          </a:p>
        </p:txBody>
      </p:sp>
      <p:sp>
        <p:nvSpPr>
          <p:cNvPr id="39945" name="文本框 8"/>
          <p:cNvSpPr txBox="1">
            <a:spLocks noChangeArrowheads="1"/>
          </p:cNvSpPr>
          <p:nvPr/>
        </p:nvSpPr>
        <p:spPr bwMode="auto">
          <a:xfrm>
            <a:off x="3152775" y="2417763"/>
            <a:ext cx="6556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2400">
                <a:solidFill>
                  <a:srgbClr val="002A00"/>
                </a:solidFill>
                <a:latin typeface="Times New Roman" panose="02020603050405020304" pitchFamily="18" charset="0"/>
                <a:ea typeface="黑体" panose="02010609060101010101" pitchFamily="49" charset="-122"/>
              </a:rPr>
              <a:t>是</a:t>
            </a:r>
            <a:endParaRPr lang="zh-CN" altLang="en-US" sz="2400">
              <a:solidFill>
                <a:srgbClr val="002A00"/>
              </a:solidFill>
              <a:latin typeface="Times New Roman" panose="02020603050405020304" pitchFamily="18" charset="0"/>
              <a:ea typeface="黑体" panose="02010609060101010101" pitchFamily="49" charset="-122"/>
            </a:endParaRPr>
          </a:p>
        </p:txBody>
      </p:sp>
      <p:grpSp>
        <p:nvGrpSpPr>
          <p:cNvPr id="13" name="组合 12"/>
          <p:cNvGrpSpPr/>
          <p:nvPr/>
        </p:nvGrpSpPr>
        <p:grpSpPr bwMode="auto">
          <a:xfrm>
            <a:off x="2536825" y="534988"/>
            <a:ext cx="4089400" cy="949325"/>
            <a:chOff x="2536096" y="534988"/>
            <a:chExt cx="4089706" cy="949325"/>
          </a:xfrm>
        </p:grpSpPr>
        <p:sp>
          <p:nvSpPr>
            <p:cNvPr id="8" name="下箭头 7"/>
            <p:cNvSpPr/>
            <p:nvPr/>
          </p:nvSpPr>
          <p:spPr>
            <a:xfrm>
              <a:off x="3533121" y="1085850"/>
              <a:ext cx="376266" cy="39846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grpSp>
          <p:nvGrpSpPr>
            <p:cNvPr id="41011" name="组合 10"/>
            <p:cNvGrpSpPr/>
            <p:nvPr/>
          </p:nvGrpSpPr>
          <p:grpSpPr bwMode="auto">
            <a:xfrm>
              <a:off x="2536096" y="534988"/>
              <a:ext cx="4089706" cy="522287"/>
              <a:chOff x="2987201" y="534988"/>
              <a:chExt cx="3417419" cy="522288"/>
            </a:xfrm>
          </p:grpSpPr>
          <p:sp>
            <p:nvSpPr>
              <p:cNvPr id="41012" name="Text Box 37"/>
              <p:cNvSpPr txBox="1">
                <a:spLocks noChangeArrowheads="1"/>
              </p:cNvSpPr>
              <p:nvPr/>
            </p:nvSpPr>
            <p:spPr bwMode="auto">
              <a:xfrm>
                <a:off x="2987201" y="534988"/>
                <a:ext cx="1736441" cy="522288"/>
              </a:xfrm>
              <a:prstGeom prst="rect">
                <a:avLst/>
              </a:prstGeom>
              <a:solidFill>
                <a:srgbClr val="00FFFF"/>
              </a:solidFill>
              <a:ln>
                <a:noFill/>
              </a:ln>
              <a:effectLst>
                <a:prstShdw prst="shdw17" dist="17961" dir="2700000">
                  <a:srgbClr val="009900"/>
                </a:prst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spcBef>
                    <a:spcPct val="50000"/>
                  </a:spcBef>
                  <a:buClrTx/>
                  <a:buFontTx/>
                  <a:buNone/>
                </a:pPr>
                <a:r>
                  <a:rPr lang="zh-CN" altLang="en-US">
                    <a:solidFill>
                      <a:srgbClr val="002A00"/>
                    </a:solidFill>
                    <a:latin typeface="Times New Roman" panose="02020603050405020304" pitchFamily="18" charset="0"/>
                    <a:ea typeface="黑体" panose="02010609060101010101" pitchFamily="49" charset="-122"/>
                  </a:rPr>
                  <a:t>买债券</a:t>
                </a:r>
                <a:endParaRPr lang="zh-CN" altLang="en-US">
                  <a:solidFill>
                    <a:srgbClr val="002A00"/>
                  </a:solidFill>
                  <a:latin typeface="Times New Roman" panose="02020603050405020304" pitchFamily="18" charset="0"/>
                  <a:ea typeface="黑体" panose="02010609060101010101" pitchFamily="49" charset="-122"/>
                </a:endParaRPr>
              </a:p>
            </p:txBody>
          </p:sp>
          <p:sp>
            <p:nvSpPr>
              <p:cNvPr id="41013" name="文本框 9"/>
              <p:cNvSpPr txBox="1">
                <a:spLocks noChangeArrowheads="1"/>
              </p:cNvSpPr>
              <p:nvPr/>
            </p:nvSpPr>
            <p:spPr bwMode="auto">
              <a:xfrm>
                <a:off x="4707533" y="630793"/>
                <a:ext cx="16970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1800">
                    <a:solidFill>
                      <a:srgbClr val="002A00"/>
                    </a:solidFill>
                    <a:latin typeface="Times New Roman" panose="02020603050405020304" pitchFamily="18" charset="0"/>
                    <a:ea typeface="黑体" panose="02010609060101010101" pitchFamily="49" charset="-122"/>
                  </a:rPr>
                  <a:t>或债务工具</a:t>
                </a:r>
                <a:endParaRPr lang="zh-CN" altLang="en-US" sz="1800">
                  <a:solidFill>
                    <a:srgbClr val="002A00"/>
                  </a:solidFill>
                  <a:latin typeface="Times New Roman" panose="02020603050405020304" pitchFamily="18" charset="0"/>
                  <a:ea typeface="黑体" panose="02010609060101010101" pitchFamily="49" charset="-122"/>
                </a:endParaRPr>
              </a:p>
            </p:txBody>
          </p:sp>
        </p:grpSp>
      </p:grpSp>
      <p:sp>
        <p:nvSpPr>
          <p:cNvPr id="39947" name="文本框 54"/>
          <p:cNvSpPr txBox="1">
            <a:spLocks noChangeArrowheads="1"/>
          </p:cNvSpPr>
          <p:nvPr/>
        </p:nvSpPr>
        <p:spPr bwMode="auto">
          <a:xfrm>
            <a:off x="206375" y="3341688"/>
            <a:ext cx="1155700" cy="708025"/>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a:spcBef>
                <a:spcPct val="0"/>
              </a:spcBef>
              <a:buClrTx/>
              <a:buFontTx/>
              <a:buNone/>
            </a:pPr>
            <a:r>
              <a:rPr lang="zh-CN" altLang="en-US" sz="2000">
                <a:solidFill>
                  <a:srgbClr val="002A00"/>
                </a:solidFill>
                <a:latin typeface="Times New Roman" panose="02020603050405020304" pitchFamily="18" charset="0"/>
                <a:ea typeface="黑体" panose="02010609060101010101" pitchFamily="49" charset="-122"/>
              </a:rPr>
              <a:t>业务模式测试</a:t>
            </a:r>
            <a:endParaRPr lang="zh-CN" altLang="en-US" sz="2000">
              <a:solidFill>
                <a:srgbClr val="002A00"/>
              </a:solidFill>
              <a:latin typeface="Times New Roman" panose="02020603050405020304" pitchFamily="18" charset="0"/>
              <a:ea typeface="黑体" panose="02010609060101010101" pitchFamily="49" charset="-122"/>
            </a:endParaRPr>
          </a:p>
        </p:txBody>
      </p:sp>
      <p:sp>
        <p:nvSpPr>
          <p:cNvPr id="56" name="流程图: 离页连接符 55"/>
          <p:cNvSpPr/>
          <p:nvPr/>
        </p:nvSpPr>
        <p:spPr>
          <a:xfrm>
            <a:off x="1516063" y="3292475"/>
            <a:ext cx="1651000" cy="1009650"/>
          </a:xfrm>
          <a:prstGeom prst="flowChartOffpageConnector">
            <a:avLst/>
          </a:prstGeom>
          <a:solidFill>
            <a:srgbClr val="CCFF99"/>
          </a:solidFill>
        </p:spPr>
        <p:style>
          <a:lnRef idx="1">
            <a:schemeClr val="accent2"/>
          </a:lnRef>
          <a:fillRef idx="2">
            <a:schemeClr val="accent2"/>
          </a:fillRef>
          <a:effectRef idx="1">
            <a:schemeClr val="accent2"/>
          </a:effectRef>
          <a:fontRef idx="minor">
            <a:schemeClr val="dk1"/>
          </a:fontRef>
        </p:style>
        <p:txBody>
          <a:bodyPr/>
          <a:lstStyle/>
          <a:p>
            <a:pPr algn="ctr" eaLnBrk="1" hangingPunct="1">
              <a:defRPr/>
            </a:pPr>
            <a:r>
              <a:rPr kumimoji="0" lang="zh-CN" altLang="en-US" dirty="0">
                <a:solidFill>
                  <a:srgbClr val="002A00"/>
                </a:solidFill>
                <a:latin typeface="华文新魏" panose="02010800040101010101" pitchFamily="2" charset="-122"/>
                <a:ea typeface="华文新魏" panose="02010800040101010101" pitchFamily="2" charset="-122"/>
              </a:rPr>
              <a:t>为收取</a:t>
            </a:r>
            <a:r>
              <a:rPr kumimoji="0" lang="zh-CN" altLang="en-US" dirty="0">
                <a:solidFill>
                  <a:srgbClr val="FF0000"/>
                </a:solidFill>
                <a:latin typeface="华文新魏" panose="02010800040101010101" pitchFamily="2" charset="-122"/>
                <a:ea typeface="华文新魏" panose="02010800040101010101" pitchFamily="2" charset="-122"/>
              </a:rPr>
              <a:t>合同现金流</a:t>
            </a:r>
            <a:endParaRPr kumimoji="0" lang="zh-CN" altLang="en-US" sz="1400" dirty="0">
              <a:solidFill>
                <a:srgbClr val="000000"/>
              </a:solidFill>
              <a:latin typeface="华文新魏" panose="02010800040101010101" pitchFamily="2" charset="-122"/>
              <a:ea typeface="华文新魏" panose="02010800040101010101" pitchFamily="2" charset="-122"/>
            </a:endParaRPr>
          </a:p>
        </p:txBody>
      </p:sp>
      <p:sp>
        <p:nvSpPr>
          <p:cNvPr id="57" name="流程图: 离页连接符 56"/>
          <p:cNvSpPr/>
          <p:nvPr/>
        </p:nvSpPr>
        <p:spPr>
          <a:xfrm>
            <a:off x="3359150" y="3287713"/>
            <a:ext cx="2147888" cy="1009650"/>
          </a:xfrm>
          <a:prstGeom prst="flowChartOffpageConnector">
            <a:avLst/>
          </a:prstGeom>
          <a:solidFill>
            <a:srgbClr val="CCFF99"/>
          </a:solidFill>
        </p:spPr>
        <p:style>
          <a:lnRef idx="1">
            <a:schemeClr val="accent2"/>
          </a:lnRef>
          <a:fillRef idx="2">
            <a:schemeClr val="accent2"/>
          </a:fillRef>
          <a:effectRef idx="1">
            <a:schemeClr val="accent2"/>
          </a:effectRef>
          <a:fontRef idx="minor">
            <a:schemeClr val="dk1"/>
          </a:fontRef>
        </p:style>
        <p:txBody>
          <a:bodyPr/>
          <a:lstStyle/>
          <a:p>
            <a:pPr algn="ctr" eaLnBrk="1" hangingPunct="1">
              <a:defRPr/>
            </a:pPr>
            <a:r>
              <a:rPr kumimoji="0" lang="zh-CN" altLang="en-US" dirty="0">
                <a:solidFill>
                  <a:srgbClr val="002A00"/>
                </a:solidFill>
                <a:latin typeface="华文新魏" panose="02010800040101010101" pitchFamily="2" charset="-122"/>
                <a:ea typeface="华文新魏" panose="02010800040101010101" pitchFamily="2" charset="-122"/>
              </a:rPr>
              <a:t>为收取</a:t>
            </a:r>
            <a:r>
              <a:rPr kumimoji="0" lang="zh-CN" altLang="en-US" dirty="0">
                <a:solidFill>
                  <a:srgbClr val="FF0000"/>
                </a:solidFill>
                <a:latin typeface="华文新魏" panose="02010800040101010101" pitchFamily="2" charset="-122"/>
                <a:ea typeface="华文新魏" panose="02010800040101010101" pitchFamily="2" charset="-122"/>
              </a:rPr>
              <a:t>合同现金流</a:t>
            </a:r>
            <a:r>
              <a:rPr kumimoji="0" lang="zh-CN" altLang="en-US" dirty="0">
                <a:solidFill>
                  <a:srgbClr val="002A00"/>
                </a:solidFill>
                <a:latin typeface="华文新魏" panose="02010800040101010101" pitchFamily="2" charset="-122"/>
                <a:ea typeface="华文新魏" panose="02010800040101010101" pitchFamily="2" charset="-122"/>
              </a:rPr>
              <a:t>和</a:t>
            </a:r>
            <a:r>
              <a:rPr kumimoji="0" lang="zh-CN" altLang="en-US" dirty="0">
                <a:solidFill>
                  <a:srgbClr val="FF0000"/>
                </a:solidFill>
                <a:latin typeface="华文新魏" panose="02010800040101010101" pitchFamily="2" charset="-122"/>
                <a:ea typeface="华文新魏" panose="02010800040101010101" pitchFamily="2" charset="-122"/>
              </a:rPr>
              <a:t>出售</a:t>
            </a:r>
            <a:endParaRPr kumimoji="0" lang="zh-CN" altLang="en-US" sz="1400" dirty="0">
              <a:solidFill>
                <a:srgbClr val="000000"/>
              </a:solidFill>
              <a:latin typeface="华文新魏" panose="02010800040101010101" pitchFamily="2" charset="-122"/>
              <a:ea typeface="华文新魏" panose="02010800040101010101" pitchFamily="2" charset="-122"/>
            </a:endParaRPr>
          </a:p>
        </p:txBody>
      </p:sp>
      <p:sp>
        <p:nvSpPr>
          <p:cNvPr id="58" name="流程图: 离页连接符 57"/>
          <p:cNvSpPr/>
          <p:nvPr/>
        </p:nvSpPr>
        <p:spPr>
          <a:xfrm>
            <a:off x="5735638" y="3275013"/>
            <a:ext cx="1654175" cy="1004887"/>
          </a:xfrm>
          <a:prstGeom prst="flowChartOffpageConnector">
            <a:avLst/>
          </a:prstGeom>
          <a:solidFill>
            <a:srgbClr val="CCFF99"/>
          </a:solidFill>
        </p:spPr>
        <p:style>
          <a:lnRef idx="1">
            <a:schemeClr val="accent2"/>
          </a:lnRef>
          <a:fillRef idx="2">
            <a:schemeClr val="accent2"/>
          </a:fillRef>
          <a:effectRef idx="1">
            <a:schemeClr val="accent2"/>
          </a:effectRef>
          <a:fontRef idx="minor">
            <a:schemeClr val="dk1"/>
          </a:fontRef>
        </p:style>
        <p:txBody>
          <a:bodyPr lIns="0" tIns="0" rIns="0" bIns="0"/>
          <a:lstStyle/>
          <a:p>
            <a:pPr algn="ctr" eaLnBrk="1" hangingPunct="1">
              <a:defRPr/>
            </a:pPr>
            <a:r>
              <a:rPr kumimoji="0" lang="zh-CN" altLang="en-US" dirty="0">
                <a:solidFill>
                  <a:srgbClr val="FF0000"/>
                </a:solidFill>
                <a:latin typeface="华文新魏" panose="02010800040101010101" pitchFamily="2" charset="-122"/>
                <a:ea typeface="华文新魏" panose="02010800040101010101" pitchFamily="2" charset="-122"/>
              </a:rPr>
              <a:t>其他</a:t>
            </a:r>
            <a:r>
              <a:rPr kumimoji="0" lang="en-US" altLang="zh-CN" sz="1600" dirty="0">
                <a:solidFill>
                  <a:srgbClr val="002A00"/>
                </a:solidFill>
                <a:latin typeface="仿宋" panose="02010609060101010101" pitchFamily="49" charset="-122"/>
                <a:ea typeface="仿宋" panose="02010609060101010101" pitchFamily="49" charset="-122"/>
              </a:rPr>
              <a:t>:</a:t>
            </a:r>
            <a:r>
              <a:rPr kumimoji="0" lang="zh-CN" altLang="en-US" sz="1600" dirty="0">
                <a:solidFill>
                  <a:srgbClr val="002A00"/>
                </a:solidFill>
                <a:latin typeface="仿宋" panose="02010609060101010101" pitchFamily="49" charset="-122"/>
                <a:ea typeface="仿宋" panose="02010609060101010101" pitchFamily="49" charset="-122"/>
              </a:rPr>
              <a:t>例如运用</a:t>
            </a:r>
            <a:r>
              <a:rPr kumimoji="0" lang="en-US" altLang="zh-CN" sz="1600" dirty="0">
                <a:solidFill>
                  <a:srgbClr val="002A00"/>
                </a:solidFill>
                <a:latin typeface="仿宋" panose="02010609060101010101" pitchFamily="49" charset="-122"/>
                <a:ea typeface="仿宋" panose="02010609060101010101" pitchFamily="49" charset="-122"/>
              </a:rPr>
              <a:t>FV</a:t>
            </a:r>
            <a:r>
              <a:rPr kumimoji="0" lang="zh-CN" altLang="en-US" sz="1600" dirty="0">
                <a:solidFill>
                  <a:srgbClr val="002A00"/>
                </a:solidFill>
                <a:latin typeface="仿宋" panose="02010609060101010101" pitchFamily="49" charset="-122"/>
                <a:ea typeface="仿宋" panose="02010609060101010101" pitchFamily="49" charset="-122"/>
              </a:rPr>
              <a:t>选择</a:t>
            </a:r>
            <a:r>
              <a:rPr kumimoji="0" lang="en-US" altLang="zh-CN" sz="1600" dirty="0">
                <a:solidFill>
                  <a:srgbClr val="002A00"/>
                </a:solidFill>
                <a:latin typeface="仿宋" panose="02010609060101010101" pitchFamily="49" charset="-122"/>
                <a:ea typeface="仿宋" panose="02010609060101010101" pitchFamily="49" charset="-122"/>
              </a:rPr>
              <a:t>(</a:t>
            </a:r>
            <a:r>
              <a:rPr kumimoji="0" lang="zh-CN" altLang="en-US" sz="1600" dirty="0">
                <a:solidFill>
                  <a:srgbClr val="FF0000"/>
                </a:solidFill>
                <a:latin typeface="仿宋" panose="02010609060101010101" pitchFamily="49" charset="-122"/>
                <a:ea typeface="仿宋" panose="02010609060101010101" pitchFamily="49" charset="-122"/>
              </a:rPr>
              <a:t>指定</a:t>
            </a:r>
            <a:r>
              <a:rPr kumimoji="0" lang="en-US" altLang="zh-CN" sz="1600" dirty="0">
                <a:solidFill>
                  <a:srgbClr val="FF0000"/>
                </a:solidFill>
                <a:latin typeface="仿宋" panose="02010609060101010101" pitchFamily="49" charset="-122"/>
                <a:ea typeface="仿宋" panose="02010609060101010101" pitchFamily="49" charset="-122"/>
              </a:rPr>
              <a:t>)</a:t>
            </a:r>
            <a:r>
              <a:rPr kumimoji="0" lang="zh-CN" altLang="en-US" sz="1600" dirty="0">
                <a:solidFill>
                  <a:srgbClr val="002A00"/>
                </a:solidFill>
                <a:latin typeface="仿宋" panose="02010609060101010101" pitchFamily="49" charset="-122"/>
                <a:ea typeface="仿宋" panose="02010609060101010101" pitchFamily="49" charset="-122"/>
              </a:rPr>
              <a:t>等</a:t>
            </a:r>
            <a:endParaRPr kumimoji="0" lang="zh-CN" altLang="en-US" sz="1050" dirty="0">
              <a:solidFill>
                <a:srgbClr val="002A00"/>
              </a:solidFill>
              <a:latin typeface="仿宋" panose="02010609060101010101" pitchFamily="49" charset="-122"/>
              <a:ea typeface="仿宋" panose="02010609060101010101" pitchFamily="49" charset="-122"/>
            </a:endParaRPr>
          </a:p>
        </p:txBody>
      </p:sp>
      <p:sp>
        <p:nvSpPr>
          <p:cNvPr id="39951" name="Line 73"/>
          <p:cNvSpPr>
            <a:spLocks noChangeShapeType="1"/>
          </p:cNvSpPr>
          <p:nvPr/>
        </p:nvSpPr>
        <p:spPr bwMode="auto">
          <a:xfrm>
            <a:off x="2355850" y="4341813"/>
            <a:ext cx="6350" cy="558800"/>
          </a:xfrm>
          <a:prstGeom prst="line">
            <a:avLst/>
          </a:prstGeom>
          <a:noFill/>
          <a:ln w="57150">
            <a:solidFill>
              <a:srgbClr val="FF3300"/>
            </a:solidFill>
            <a:round/>
            <a:tailEnd type="triangle" w="med" len="med"/>
          </a:ln>
          <a:effectLst>
            <a:prstShdw prst="shdw17" dist="17961" dir="2700000">
              <a:srgbClr val="991F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39952" name="Rectangle 88" descr="粉色面巾纸"/>
          <p:cNvSpPr>
            <a:spLocks noChangeArrowheads="1"/>
          </p:cNvSpPr>
          <p:nvPr/>
        </p:nvSpPr>
        <p:spPr bwMode="auto">
          <a:xfrm>
            <a:off x="3216275" y="4954588"/>
            <a:ext cx="2767013" cy="708025"/>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spcBef>
                <a:spcPct val="0"/>
              </a:spcBef>
              <a:buClrTx/>
              <a:buFontTx/>
              <a:buNone/>
            </a:pPr>
            <a:r>
              <a:rPr kumimoji="0" lang="zh-CN" altLang="en-US" sz="2000">
                <a:solidFill>
                  <a:srgbClr val="000000"/>
                </a:solidFill>
                <a:latin typeface="黑体" panose="02010609060101010101" pitchFamily="49" charset="-122"/>
                <a:ea typeface="黑体" panose="02010609060101010101" pitchFamily="49" charset="-122"/>
              </a:rPr>
              <a:t>资产按</a:t>
            </a:r>
            <a:r>
              <a:rPr kumimoji="0" lang="en-US" altLang="zh-CN" sz="2000">
                <a:solidFill>
                  <a:srgbClr val="FF0000"/>
                </a:solidFill>
                <a:latin typeface="黑体" panose="02010609060101010101" pitchFamily="49" charset="-122"/>
                <a:ea typeface="黑体" panose="02010609060101010101" pitchFamily="49" charset="-122"/>
              </a:rPr>
              <a:t>FV</a:t>
            </a:r>
            <a:r>
              <a:rPr kumimoji="0" lang="zh-CN" altLang="en-US" sz="2000">
                <a:solidFill>
                  <a:srgbClr val="000000"/>
                </a:solidFill>
                <a:latin typeface="黑体" panose="02010609060101010101" pitchFamily="49" charset="-122"/>
                <a:ea typeface="黑体" panose="02010609060101010101" pitchFamily="49" charset="-122"/>
              </a:rPr>
              <a:t>计量</a:t>
            </a:r>
            <a:endParaRPr kumimoji="0" lang="en-US" altLang="zh-CN" sz="2000">
              <a:solidFill>
                <a:srgbClr val="000000"/>
              </a:solidFill>
              <a:latin typeface="黑体" panose="02010609060101010101" pitchFamily="49" charset="-122"/>
              <a:ea typeface="黑体" panose="02010609060101010101" pitchFamily="49" charset="-122"/>
            </a:endParaRPr>
          </a:p>
          <a:p>
            <a:pPr algn="ctr" eaLnBrk="1" hangingPunct="1">
              <a:spcBef>
                <a:spcPct val="0"/>
              </a:spcBef>
              <a:buClrTx/>
              <a:buFontTx/>
              <a:buNone/>
            </a:pPr>
            <a:r>
              <a:rPr kumimoji="0" lang="en-US" altLang="zh-CN" sz="2000">
                <a:solidFill>
                  <a:srgbClr val="0000FF"/>
                </a:solidFill>
                <a:latin typeface="黑体" panose="02010609060101010101" pitchFamily="49" charset="-122"/>
                <a:ea typeface="黑体" panose="02010609060101010101" pitchFamily="49" charset="-122"/>
              </a:rPr>
              <a:t>FV</a:t>
            </a:r>
            <a:r>
              <a:rPr kumimoji="0" lang="zh-CN" altLang="en-US" sz="2000">
                <a:solidFill>
                  <a:srgbClr val="0000FF"/>
                </a:solidFill>
                <a:latin typeface="黑体" panose="02010609060101010101" pitchFamily="49" charset="-122"/>
                <a:ea typeface="黑体" panose="02010609060101010101" pitchFamily="49" charset="-122"/>
              </a:rPr>
              <a:t>变动</a:t>
            </a:r>
            <a:r>
              <a:rPr kumimoji="0" lang="zh-CN" altLang="en-US" sz="2000">
                <a:solidFill>
                  <a:srgbClr val="000000"/>
                </a:solidFill>
                <a:latin typeface="黑体" panose="02010609060101010101" pitchFamily="49" charset="-122"/>
                <a:ea typeface="黑体" panose="02010609060101010101" pitchFamily="49" charset="-122"/>
              </a:rPr>
              <a:t>进</a:t>
            </a:r>
            <a:r>
              <a:rPr kumimoji="0" lang="zh-CN" altLang="en-US" sz="2000">
                <a:solidFill>
                  <a:srgbClr val="FF0000"/>
                </a:solidFill>
                <a:latin typeface="黑体" panose="02010609060101010101" pitchFamily="49" charset="-122"/>
                <a:ea typeface="黑体" panose="02010609060101010101" pitchFamily="49" charset="-122"/>
              </a:rPr>
              <a:t>其他综合收益</a:t>
            </a:r>
            <a:endParaRPr kumimoji="0" lang="en-US" altLang="zh-CN" sz="1800">
              <a:solidFill>
                <a:srgbClr val="FF0000"/>
              </a:solidFill>
              <a:latin typeface="黑体" panose="02010609060101010101" pitchFamily="49" charset="-122"/>
              <a:ea typeface="黑体" panose="02010609060101010101" pitchFamily="49" charset="-122"/>
            </a:endParaRPr>
          </a:p>
        </p:txBody>
      </p:sp>
      <p:sp>
        <p:nvSpPr>
          <p:cNvPr id="39953" name="Line 73"/>
          <p:cNvSpPr>
            <a:spLocks noChangeShapeType="1"/>
          </p:cNvSpPr>
          <p:nvPr/>
        </p:nvSpPr>
        <p:spPr bwMode="auto">
          <a:xfrm flipH="1">
            <a:off x="4514850" y="4310063"/>
            <a:ext cx="6350" cy="644525"/>
          </a:xfrm>
          <a:prstGeom prst="line">
            <a:avLst/>
          </a:prstGeom>
          <a:noFill/>
          <a:ln w="57150">
            <a:solidFill>
              <a:srgbClr val="FF3300"/>
            </a:solidFill>
            <a:round/>
            <a:tailEnd type="triangle" w="med" len="med"/>
          </a:ln>
          <a:effectLst>
            <a:prstShdw prst="shdw17" dist="17961" dir="2700000">
              <a:srgbClr val="991F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39954" name="Rectangle 88" descr="粉色面巾纸"/>
          <p:cNvSpPr>
            <a:spLocks noChangeArrowheads="1"/>
          </p:cNvSpPr>
          <p:nvPr/>
        </p:nvSpPr>
        <p:spPr bwMode="auto">
          <a:xfrm>
            <a:off x="6199188" y="4943475"/>
            <a:ext cx="2227262" cy="708025"/>
          </a:xfrm>
          <a:prstGeom prst="rect">
            <a:avLst/>
          </a:prstGeom>
          <a:solidFill>
            <a:srgbClr val="66FFFF"/>
          </a:solidFill>
          <a:ln w="38100">
            <a:solidFill>
              <a:srgbClr val="FF0000"/>
            </a:solidFill>
            <a:miter lim="800000"/>
          </a:ln>
        </p:spPr>
        <p:txBody>
          <a:bodyPr wrap="none"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spcBef>
                <a:spcPct val="0"/>
              </a:spcBef>
              <a:buClrTx/>
              <a:buFontTx/>
              <a:buNone/>
            </a:pPr>
            <a:r>
              <a:rPr kumimoji="0" lang="zh-CN" altLang="en-US" sz="2000">
                <a:solidFill>
                  <a:srgbClr val="000000"/>
                </a:solidFill>
                <a:latin typeface="黑体" panose="02010609060101010101" pitchFamily="49" charset="-122"/>
                <a:ea typeface="黑体" panose="02010609060101010101" pitchFamily="49" charset="-122"/>
              </a:rPr>
              <a:t>资产按</a:t>
            </a:r>
            <a:r>
              <a:rPr kumimoji="0" lang="en-US" altLang="zh-CN" sz="2000">
                <a:solidFill>
                  <a:srgbClr val="FF0000"/>
                </a:solidFill>
                <a:latin typeface="黑体" panose="02010609060101010101" pitchFamily="49" charset="-122"/>
                <a:ea typeface="黑体" panose="02010609060101010101" pitchFamily="49" charset="-122"/>
              </a:rPr>
              <a:t>FV</a:t>
            </a:r>
            <a:r>
              <a:rPr kumimoji="0" lang="zh-CN" altLang="en-US" sz="2000">
                <a:solidFill>
                  <a:srgbClr val="000000"/>
                </a:solidFill>
                <a:latin typeface="黑体" panose="02010609060101010101" pitchFamily="49" charset="-122"/>
                <a:ea typeface="黑体" panose="02010609060101010101" pitchFamily="49" charset="-122"/>
              </a:rPr>
              <a:t>计量</a:t>
            </a:r>
            <a:endParaRPr kumimoji="0" lang="en-US" altLang="zh-CN" sz="2000">
              <a:solidFill>
                <a:srgbClr val="000000"/>
              </a:solidFill>
              <a:latin typeface="黑体" panose="02010609060101010101" pitchFamily="49" charset="-122"/>
              <a:ea typeface="黑体" panose="02010609060101010101" pitchFamily="49" charset="-122"/>
            </a:endParaRPr>
          </a:p>
          <a:p>
            <a:pPr algn="ctr" eaLnBrk="1" hangingPunct="1">
              <a:spcBef>
                <a:spcPct val="0"/>
              </a:spcBef>
              <a:buClrTx/>
              <a:buFontTx/>
              <a:buNone/>
            </a:pPr>
            <a:r>
              <a:rPr kumimoji="0" lang="en-US" altLang="zh-CN" sz="2000">
                <a:solidFill>
                  <a:srgbClr val="0000FF"/>
                </a:solidFill>
                <a:latin typeface="黑体" panose="02010609060101010101" pitchFamily="49" charset="-122"/>
                <a:ea typeface="黑体" panose="02010609060101010101" pitchFamily="49" charset="-122"/>
              </a:rPr>
              <a:t>FV</a:t>
            </a:r>
            <a:r>
              <a:rPr kumimoji="0" lang="zh-CN" altLang="en-US" sz="2000">
                <a:solidFill>
                  <a:srgbClr val="0000FF"/>
                </a:solidFill>
                <a:latin typeface="黑体" panose="02010609060101010101" pitchFamily="49" charset="-122"/>
                <a:ea typeface="黑体" panose="02010609060101010101" pitchFamily="49" charset="-122"/>
              </a:rPr>
              <a:t>变动</a:t>
            </a:r>
            <a:r>
              <a:rPr kumimoji="0" lang="zh-CN" altLang="en-US" sz="2000">
                <a:solidFill>
                  <a:srgbClr val="000000"/>
                </a:solidFill>
                <a:latin typeface="黑体" panose="02010609060101010101" pitchFamily="49" charset="-122"/>
                <a:ea typeface="黑体" panose="02010609060101010101" pitchFamily="49" charset="-122"/>
              </a:rPr>
              <a:t>进</a:t>
            </a:r>
            <a:r>
              <a:rPr kumimoji="0" lang="zh-CN" altLang="en-US" sz="2000">
                <a:solidFill>
                  <a:srgbClr val="FF0000"/>
                </a:solidFill>
                <a:latin typeface="黑体" panose="02010609060101010101" pitchFamily="49" charset="-122"/>
                <a:ea typeface="黑体" panose="02010609060101010101" pitchFamily="49" charset="-122"/>
              </a:rPr>
              <a:t>损益</a:t>
            </a:r>
            <a:endParaRPr kumimoji="0" lang="en-US" altLang="zh-CN" sz="2000">
              <a:solidFill>
                <a:srgbClr val="FF0000"/>
              </a:solidFill>
              <a:latin typeface="黑体" panose="02010609060101010101" pitchFamily="49" charset="-122"/>
              <a:ea typeface="黑体" panose="02010609060101010101" pitchFamily="49" charset="-122"/>
            </a:endParaRPr>
          </a:p>
        </p:txBody>
      </p:sp>
      <p:sp>
        <p:nvSpPr>
          <p:cNvPr id="39955" name="Line 73"/>
          <p:cNvSpPr>
            <a:spLocks noChangeShapeType="1"/>
          </p:cNvSpPr>
          <p:nvPr/>
        </p:nvSpPr>
        <p:spPr bwMode="auto">
          <a:xfrm>
            <a:off x="6626225" y="4283075"/>
            <a:ext cx="0" cy="666750"/>
          </a:xfrm>
          <a:prstGeom prst="line">
            <a:avLst/>
          </a:prstGeom>
          <a:noFill/>
          <a:ln w="101600">
            <a:solidFill>
              <a:srgbClr val="FF3300"/>
            </a:solidFill>
            <a:round/>
            <a:tailEnd type="triangle" w="med" len="med"/>
          </a:ln>
          <a:effectLst>
            <a:prstShdw prst="shdw17" dist="17961" dir="2700000">
              <a:srgbClr val="991F00"/>
            </a:prstShdw>
          </a:effectLst>
          <a:extLst>
            <a:ext uri="{909E8E84-426E-40DD-AFC4-6F175D3DCCD1}">
              <a14:hiddenFill xmlns:a14="http://schemas.microsoft.com/office/drawing/2010/main">
                <a:noFill/>
              </a14:hiddenFill>
            </a:ext>
          </a:extLst>
        </p:spPr>
        <p:txBody>
          <a:bodyPr wrap="none"/>
          <a:lstStyle/>
          <a:p>
            <a:endParaRPr lang="zh-CN" altLang="en-US"/>
          </a:p>
        </p:txBody>
      </p:sp>
      <p:grpSp>
        <p:nvGrpSpPr>
          <p:cNvPr id="39956" name="Group 46"/>
          <p:cNvGrpSpPr/>
          <p:nvPr/>
        </p:nvGrpSpPr>
        <p:grpSpPr bwMode="auto">
          <a:xfrm>
            <a:off x="6129338" y="5965825"/>
            <a:ext cx="2349500" cy="695325"/>
            <a:chOff x="3144" y="3236"/>
            <a:chExt cx="2301" cy="438"/>
          </a:xfrm>
        </p:grpSpPr>
        <p:sp>
          <p:nvSpPr>
            <p:cNvPr id="41008" name="AutoShape 42"/>
            <p:cNvSpPr>
              <a:spLocks noChangeArrowheads="1"/>
            </p:cNvSpPr>
            <p:nvPr/>
          </p:nvSpPr>
          <p:spPr bwMode="gray">
            <a:xfrm>
              <a:off x="3199" y="3236"/>
              <a:ext cx="2246" cy="438"/>
            </a:xfrm>
            <a:prstGeom prst="roundRect">
              <a:avLst>
                <a:gd name="adj" fmla="val 19773"/>
              </a:avLst>
            </a:prstGeom>
            <a:solidFill>
              <a:srgbClr val="FFFF66"/>
            </a:solidFill>
            <a:ln w="19050">
              <a:solidFill>
                <a:schemeClr val="accent1"/>
              </a:solidFill>
              <a:round/>
            </a:ln>
            <a:effectLst>
              <a:outerShdw dist="25400" dir="5400000" algn="ctr" rotWithShape="0">
                <a:srgbClr val="000000">
                  <a:alpha val="50000"/>
                </a:srgbClr>
              </a:outerShdw>
            </a:effectLst>
          </p:spPr>
          <p:txBody>
            <a:bodyPr wrap="none"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a:solidFill>
                  <a:srgbClr val="002A00"/>
                </a:solidFill>
                <a:latin typeface="Times New Roman" panose="02020603050405020304" pitchFamily="18" charset="0"/>
                <a:ea typeface="黑体" panose="02010609060101010101" pitchFamily="49" charset="-122"/>
              </a:endParaRPr>
            </a:p>
          </p:txBody>
        </p:sp>
        <p:sp>
          <p:nvSpPr>
            <p:cNvPr id="71" name="Rectangle 43"/>
            <p:cNvSpPr>
              <a:spLocks noChangeArrowheads="1"/>
            </p:cNvSpPr>
            <p:nvPr/>
          </p:nvSpPr>
          <p:spPr bwMode="auto">
            <a:xfrm>
              <a:off x="3144" y="3326"/>
              <a:ext cx="2301" cy="291"/>
            </a:xfrm>
            <a:prstGeom prst="rect">
              <a:avLst/>
            </a:prstGeom>
            <a:noFill/>
            <a:ln>
              <a:noFill/>
            </a:ln>
            <a:effectLst>
              <a:prstShdw prst="shdw17" dist="17961" dir="2700000">
                <a:schemeClr val="accent1">
                  <a:gamma/>
                  <a:shade val="60000"/>
                  <a:invGamma/>
                </a:schemeClr>
              </a:prstShdw>
            </a:effectLst>
          </p:spPr>
          <p:txBody>
            <a:bodyPr wrap="none">
              <a:spAutoFit/>
            </a:bodyPr>
            <a:lstStyle/>
            <a:p>
              <a:pPr eaLnBrk="1" hangingPunct="1">
                <a:defRPr/>
              </a:pPr>
              <a:r>
                <a:rPr lang="zh-CN" altLang="en-US" dirty="0">
                  <a:solidFill>
                    <a:srgbClr val="002A00"/>
                  </a:solidFill>
                  <a:ea typeface="黑体" panose="02010609060101010101" pitchFamily="49" charset="-122"/>
                </a:rPr>
                <a:t>交易性金融资产</a:t>
              </a:r>
              <a:endParaRPr lang="zh-CN" altLang="en-US" dirty="0">
                <a:solidFill>
                  <a:srgbClr val="002A00"/>
                </a:solidFill>
                <a:ea typeface="黑体" panose="02010609060101010101" pitchFamily="49" charset="-122"/>
              </a:endParaRPr>
            </a:p>
          </p:txBody>
        </p:sp>
      </p:grpSp>
      <p:cxnSp>
        <p:nvCxnSpPr>
          <p:cNvPr id="39957" name="直接箭头连接符 17"/>
          <p:cNvCxnSpPr>
            <a:cxnSpLocks noChangeShapeType="1"/>
            <a:stCxn id="39945" idx="3"/>
            <a:endCxn id="56" idx="0"/>
          </p:cNvCxnSpPr>
          <p:nvPr/>
        </p:nvCxnSpPr>
        <p:spPr bwMode="auto">
          <a:xfrm flipH="1">
            <a:off x="2341563" y="2647950"/>
            <a:ext cx="1466850" cy="644525"/>
          </a:xfrm>
          <a:prstGeom prst="straightConnector1">
            <a:avLst/>
          </a:prstGeom>
          <a:noFill/>
          <a:ln w="57150">
            <a:solidFill>
              <a:srgbClr val="FF3300"/>
            </a:solidFill>
            <a:round/>
            <a:tailEnd type="triangle" w="med" len="med"/>
          </a:ln>
          <a:effectLst>
            <a:prstShdw prst="shdw17" dist="17961" dir="2700000">
              <a:srgbClr val="991F00"/>
            </a:prstShdw>
          </a:effectLst>
          <a:extLst>
            <a:ext uri="{909E8E84-426E-40DD-AFC4-6F175D3DCCD1}">
              <a14:hiddenFill xmlns:a14="http://schemas.microsoft.com/office/drawing/2010/main">
                <a:noFill/>
              </a14:hiddenFill>
            </a:ext>
          </a:extLst>
        </p:spPr>
      </p:cxnSp>
      <p:cxnSp>
        <p:nvCxnSpPr>
          <p:cNvPr id="39958" name="直接箭头连接符 19"/>
          <p:cNvCxnSpPr>
            <a:cxnSpLocks noChangeShapeType="1"/>
            <a:stCxn id="39945" idx="3"/>
          </p:cNvCxnSpPr>
          <p:nvPr/>
        </p:nvCxnSpPr>
        <p:spPr bwMode="auto">
          <a:xfrm>
            <a:off x="3808413" y="2649538"/>
            <a:ext cx="101600" cy="638175"/>
          </a:xfrm>
          <a:prstGeom prst="straightConnector1">
            <a:avLst/>
          </a:prstGeom>
          <a:noFill/>
          <a:ln w="57150">
            <a:solidFill>
              <a:srgbClr val="FF3300"/>
            </a:solidFill>
            <a:round/>
            <a:tailEnd type="triangle" w="med" len="med"/>
          </a:ln>
          <a:effectLst>
            <a:prstShdw prst="shdw17" dist="17961" dir="2700000">
              <a:srgbClr val="991F00"/>
            </a:prstShdw>
          </a:effectLst>
          <a:extLst>
            <a:ext uri="{909E8E84-426E-40DD-AFC4-6F175D3DCCD1}">
              <a14:hiddenFill xmlns:a14="http://schemas.microsoft.com/office/drawing/2010/main">
                <a:noFill/>
              </a14:hiddenFill>
            </a:ext>
          </a:extLst>
        </p:spPr>
      </p:cxnSp>
      <p:cxnSp>
        <p:nvCxnSpPr>
          <p:cNvPr id="39959" name="直接箭头连接符 21"/>
          <p:cNvCxnSpPr>
            <a:cxnSpLocks noChangeShapeType="1"/>
            <a:endCxn id="58" idx="0"/>
          </p:cNvCxnSpPr>
          <p:nvPr/>
        </p:nvCxnSpPr>
        <p:spPr bwMode="auto">
          <a:xfrm>
            <a:off x="3743325" y="2635250"/>
            <a:ext cx="2819400" cy="639763"/>
          </a:xfrm>
          <a:prstGeom prst="straightConnector1">
            <a:avLst/>
          </a:prstGeom>
          <a:noFill/>
          <a:ln w="57150">
            <a:solidFill>
              <a:srgbClr val="FF3300"/>
            </a:solidFill>
            <a:round/>
            <a:tailEnd type="triangle" w="med" len="med"/>
          </a:ln>
          <a:effectLst>
            <a:prstShdw prst="shdw17" dist="17961" dir="2700000">
              <a:srgbClr val="991F00"/>
            </a:prstShdw>
          </a:effectLst>
          <a:extLst>
            <a:ext uri="{909E8E84-426E-40DD-AFC4-6F175D3DCCD1}">
              <a14:hiddenFill xmlns:a14="http://schemas.microsoft.com/office/drawing/2010/main">
                <a:noFill/>
              </a14:hiddenFill>
            </a:ext>
          </a:extLst>
        </p:spPr>
      </p:cxnSp>
      <p:sp>
        <p:nvSpPr>
          <p:cNvPr id="39960" name="任意多边形 26"/>
          <p:cNvSpPr/>
          <p:nvPr/>
        </p:nvSpPr>
        <p:spPr bwMode="auto">
          <a:xfrm>
            <a:off x="5322888" y="1909763"/>
            <a:ext cx="2246312" cy="2919412"/>
          </a:xfrm>
          <a:custGeom>
            <a:avLst/>
            <a:gdLst>
              <a:gd name="T0" fmla="*/ 0 w 2245895"/>
              <a:gd name="T1" fmla="*/ 0 h 2919663"/>
              <a:gd name="T2" fmla="*/ 2217101 w 2245895"/>
              <a:gd name="T3" fmla="*/ 32060 h 2919663"/>
              <a:gd name="T4" fmla="*/ 2249233 w 2245895"/>
              <a:gd name="T5" fmla="*/ 2917655 h 2919663"/>
              <a:gd name="T6" fmla="*/ 0 60000 65536"/>
              <a:gd name="T7" fmla="*/ 0 60000 65536"/>
              <a:gd name="T8" fmla="*/ 0 60000 65536"/>
            </a:gdLst>
            <a:ahLst/>
            <a:cxnLst>
              <a:cxn ang="T6">
                <a:pos x="T0" y="T1"/>
              </a:cxn>
              <a:cxn ang="T7">
                <a:pos x="T2" y="T3"/>
              </a:cxn>
              <a:cxn ang="T8">
                <a:pos x="T4" y="T5"/>
              </a:cxn>
            </a:cxnLst>
            <a:rect l="0" t="0" r="r" b="b"/>
            <a:pathLst>
              <a:path w="2245895" h="2919663">
                <a:moveTo>
                  <a:pt x="0" y="0"/>
                </a:moveTo>
                <a:lnTo>
                  <a:pt x="2213810" y="32084"/>
                </a:lnTo>
                <a:lnTo>
                  <a:pt x="2245895" y="2919663"/>
                </a:lnTo>
              </a:path>
            </a:pathLst>
          </a:custGeom>
          <a:noFill/>
          <a:ln w="88900">
            <a:solidFill>
              <a:srgbClr val="FF3300"/>
            </a:solidFill>
            <a:round/>
            <a:tailEnd type="triangle" w="med" len="med"/>
          </a:ln>
          <a:effectLst>
            <a:prstShdw prst="shdw17" dist="17961" dir="2700000">
              <a:srgbClr val="991F00"/>
            </a:prstShdw>
          </a:effectLst>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39961" name="文本框 79"/>
          <p:cNvSpPr txBox="1">
            <a:spLocks noChangeArrowheads="1"/>
          </p:cNvSpPr>
          <p:nvPr/>
        </p:nvSpPr>
        <p:spPr bwMode="auto">
          <a:xfrm>
            <a:off x="5322888" y="1490663"/>
            <a:ext cx="6556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2400">
                <a:solidFill>
                  <a:srgbClr val="002A00"/>
                </a:solidFill>
                <a:latin typeface="Times New Roman" panose="02020603050405020304" pitchFamily="18" charset="0"/>
                <a:ea typeface="黑体" panose="02010609060101010101" pitchFamily="49" charset="-122"/>
              </a:rPr>
              <a:t>否</a:t>
            </a:r>
            <a:endParaRPr lang="zh-CN" altLang="en-US" sz="2400">
              <a:solidFill>
                <a:srgbClr val="002A00"/>
              </a:solidFill>
              <a:latin typeface="Times New Roman" panose="02020603050405020304" pitchFamily="18" charset="0"/>
              <a:ea typeface="黑体" panose="02010609060101010101" pitchFamily="49" charset="-122"/>
            </a:endParaRPr>
          </a:p>
        </p:txBody>
      </p:sp>
      <p:grpSp>
        <p:nvGrpSpPr>
          <p:cNvPr id="16" name="组合 15"/>
          <p:cNvGrpSpPr/>
          <p:nvPr/>
        </p:nvGrpSpPr>
        <p:grpSpPr bwMode="auto">
          <a:xfrm>
            <a:off x="8426450" y="225425"/>
            <a:ext cx="3709988" cy="862013"/>
            <a:chOff x="8285267" y="254634"/>
            <a:chExt cx="3709134" cy="861660"/>
          </a:xfrm>
        </p:grpSpPr>
        <p:sp>
          <p:nvSpPr>
            <p:cNvPr id="41004" name="文本框 27"/>
            <p:cNvSpPr txBox="1">
              <a:spLocks noChangeArrowheads="1"/>
            </p:cNvSpPr>
            <p:nvPr/>
          </p:nvSpPr>
          <p:spPr bwMode="auto">
            <a:xfrm>
              <a:off x="8641313" y="254634"/>
              <a:ext cx="1438275" cy="3693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1800">
                  <a:solidFill>
                    <a:srgbClr val="FF0000"/>
                  </a:solidFill>
                  <a:latin typeface="Times New Roman" panose="02020603050405020304" pitchFamily="18" charset="0"/>
                  <a:ea typeface="黑体" panose="02010609060101010101" pitchFamily="49" charset="-122"/>
                </a:rPr>
                <a:t>持股</a:t>
              </a:r>
              <a:r>
                <a:rPr lang="en-US" altLang="zh-CN" sz="1800">
                  <a:solidFill>
                    <a:srgbClr val="FF0000"/>
                  </a:solidFill>
                  <a:latin typeface="Times New Roman" panose="02020603050405020304" pitchFamily="18" charset="0"/>
                  <a:ea typeface="黑体" panose="02010609060101010101" pitchFamily="49" charset="-122"/>
                </a:rPr>
                <a:t>&lt;20%</a:t>
              </a:r>
              <a:endParaRPr lang="zh-CN" altLang="en-US" sz="1800">
                <a:solidFill>
                  <a:srgbClr val="FF0000"/>
                </a:solidFill>
                <a:latin typeface="Times New Roman" panose="02020603050405020304" pitchFamily="18" charset="0"/>
                <a:ea typeface="黑体" panose="02010609060101010101" pitchFamily="49" charset="-122"/>
              </a:endParaRPr>
            </a:p>
          </p:txBody>
        </p:sp>
        <p:grpSp>
          <p:nvGrpSpPr>
            <p:cNvPr id="41005" name="组合 34"/>
            <p:cNvGrpSpPr/>
            <p:nvPr/>
          </p:nvGrpSpPr>
          <p:grpSpPr bwMode="auto">
            <a:xfrm>
              <a:off x="8285267" y="594006"/>
              <a:ext cx="3709134" cy="522288"/>
              <a:chOff x="2445605" y="563563"/>
              <a:chExt cx="3708300" cy="522288"/>
            </a:xfrm>
          </p:grpSpPr>
          <p:sp>
            <p:nvSpPr>
              <p:cNvPr id="41006" name="Text Box 37"/>
              <p:cNvSpPr txBox="1">
                <a:spLocks noChangeArrowheads="1"/>
              </p:cNvSpPr>
              <p:nvPr/>
            </p:nvSpPr>
            <p:spPr bwMode="auto">
              <a:xfrm>
                <a:off x="2445605" y="563563"/>
                <a:ext cx="2004071" cy="522288"/>
              </a:xfrm>
              <a:prstGeom prst="rect">
                <a:avLst/>
              </a:prstGeom>
              <a:solidFill>
                <a:srgbClr val="00FFFF"/>
              </a:solidFill>
              <a:ln>
                <a:noFill/>
              </a:ln>
              <a:effectLst>
                <a:prstShdw prst="shdw17" dist="17961" dir="2700000">
                  <a:srgbClr val="009900"/>
                </a:prst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spcBef>
                    <a:spcPct val="50000"/>
                  </a:spcBef>
                  <a:buClrTx/>
                  <a:buFontTx/>
                  <a:buNone/>
                </a:pPr>
                <a:r>
                  <a:rPr lang="zh-CN" altLang="en-US">
                    <a:solidFill>
                      <a:srgbClr val="002A00"/>
                    </a:solidFill>
                    <a:latin typeface="Times New Roman" panose="02020603050405020304" pitchFamily="18" charset="0"/>
                    <a:ea typeface="黑体" panose="02010609060101010101" pitchFamily="49" charset="-122"/>
                  </a:rPr>
                  <a:t>买股票</a:t>
                </a:r>
                <a:endParaRPr lang="zh-CN" altLang="en-US">
                  <a:solidFill>
                    <a:srgbClr val="002A00"/>
                  </a:solidFill>
                  <a:latin typeface="Times New Roman" panose="02020603050405020304" pitchFamily="18" charset="0"/>
                  <a:ea typeface="黑体" panose="02010609060101010101" pitchFamily="49" charset="-122"/>
                </a:endParaRPr>
              </a:p>
            </p:txBody>
          </p:sp>
          <p:sp>
            <p:nvSpPr>
              <p:cNvPr id="41007" name="文本框 36"/>
              <p:cNvSpPr txBox="1">
                <a:spLocks noChangeArrowheads="1"/>
              </p:cNvSpPr>
              <p:nvPr/>
            </p:nvSpPr>
            <p:spPr bwMode="auto">
              <a:xfrm>
                <a:off x="4456818" y="629880"/>
                <a:ext cx="16970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1800">
                    <a:solidFill>
                      <a:srgbClr val="002A00"/>
                    </a:solidFill>
                    <a:latin typeface="Times New Roman" panose="02020603050405020304" pitchFamily="18" charset="0"/>
                    <a:ea typeface="黑体" panose="02010609060101010101" pitchFamily="49" charset="-122"/>
                  </a:rPr>
                  <a:t>或权益工具</a:t>
                </a:r>
                <a:endParaRPr lang="zh-CN" altLang="en-US" sz="1800">
                  <a:solidFill>
                    <a:srgbClr val="002A00"/>
                  </a:solidFill>
                  <a:latin typeface="Times New Roman" panose="02020603050405020304" pitchFamily="18" charset="0"/>
                  <a:ea typeface="黑体" panose="02010609060101010101" pitchFamily="49" charset="-122"/>
                </a:endParaRPr>
              </a:p>
            </p:txBody>
          </p:sp>
        </p:grpSp>
      </p:grpSp>
      <p:sp>
        <p:nvSpPr>
          <p:cNvPr id="38" name="流程图: 离页连接符 37"/>
          <p:cNvSpPr/>
          <p:nvPr/>
        </p:nvSpPr>
        <p:spPr>
          <a:xfrm>
            <a:off x="7866063" y="3275013"/>
            <a:ext cx="1557337" cy="1008062"/>
          </a:xfrm>
          <a:prstGeom prst="flowChartOffpageConnector">
            <a:avLst/>
          </a:prstGeom>
          <a:solidFill>
            <a:schemeClr val="bg1">
              <a:lumMod val="95000"/>
            </a:schemeClr>
          </a:solidFill>
        </p:spPr>
        <p:style>
          <a:lnRef idx="1">
            <a:schemeClr val="accent2"/>
          </a:lnRef>
          <a:fillRef idx="2">
            <a:schemeClr val="accent2"/>
          </a:fillRef>
          <a:effectRef idx="1">
            <a:schemeClr val="accent2"/>
          </a:effectRef>
          <a:fontRef idx="minor">
            <a:schemeClr val="dk1"/>
          </a:fontRef>
        </p:style>
        <p:txBody>
          <a:bodyPr lIns="0" tIns="0" rIns="0" bIns="0"/>
          <a:lstStyle/>
          <a:p>
            <a:pPr algn="ctr" eaLnBrk="1" hangingPunct="1">
              <a:defRPr/>
            </a:pPr>
            <a:r>
              <a:rPr kumimoji="0" lang="zh-CN" altLang="en-US" dirty="0">
                <a:solidFill>
                  <a:srgbClr val="002A00"/>
                </a:solidFill>
                <a:latin typeface="华文新魏" panose="02010800040101010101" pitchFamily="2" charset="-122"/>
                <a:ea typeface="华文新魏" panose="02010800040101010101" pitchFamily="2" charset="-122"/>
              </a:rPr>
              <a:t>为</a:t>
            </a:r>
            <a:r>
              <a:rPr kumimoji="0" lang="zh-CN" altLang="en-US" dirty="0">
                <a:solidFill>
                  <a:srgbClr val="FF0000"/>
                </a:solidFill>
                <a:latin typeface="华文新魏" panose="02010800040101010101" pitchFamily="2" charset="-122"/>
                <a:ea typeface="华文新魏" panose="02010800040101010101" pitchFamily="2" charset="-122"/>
              </a:rPr>
              <a:t>交易</a:t>
            </a:r>
            <a:endParaRPr kumimoji="0" lang="en-US" altLang="zh-CN" dirty="0">
              <a:solidFill>
                <a:srgbClr val="FF0000"/>
              </a:solidFill>
              <a:latin typeface="华文新魏" panose="02010800040101010101" pitchFamily="2" charset="-122"/>
              <a:ea typeface="华文新魏" panose="02010800040101010101" pitchFamily="2" charset="-122"/>
            </a:endParaRPr>
          </a:p>
          <a:p>
            <a:pPr algn="ctr" eaLnBrk="1" hangingPunct="1">
              <a:defRPr/>
            </a:pPr>
            <a:r>
              <a:rPr kumimoji="0" lang="en-US" altLang="zh-CN" sz="1600" dirty="0">
                <a:solidFill>
                  <a:srgbClr val="002A00"/>
                </a:solidFill>
                <a:latin typeface="仿宋" panose="02010609060101010101" pitchFamily="49" charset="-122"/>
                <a:ea typeface="仿宋" panose="02010609060101010101" pitchFamily="49" charset="-122"/>
              </a:rPr>
              <a:t>(</a:t>
            </a:r>
            <a:r>
              <a:rPr kumimoji="0" lang="zh-CN" altLang="en-US" sz="1600" dirty="0">
                <a:solidFill>
                  <a:srgbClr val="0000FF"/>
                </a:solidFill>
                <a:latin typeface="仿宋" panose="02010609060101010101" pitchFamily="49" charset="-122"/>
                <a:ea typeface="仿宋" panose="02010609060101010101" pitchFamily="49" charset="-122"/>
              </a:rPr>
              <a:t>短期获利</a:t>
            </a:r>
            <a:r>
              <a:rPr kumimoji="0" lang="en-US" altLang="zh-CN" sz="1600" dirty="0">
                <a:solidFill>
                  <a:srgbClr val="002A00"/>
                </a:solidFill>
                <a:latin typeface="仿宋" panose="02010609060101010101" pitchFamily="49" charset="-122"/>
                <a:ea typeface="仿宋" panose="02010609060101010101" pitchFamily="49" charset="-122"/>
              </a:rPr>
              <a:t>)</a:t>
            </a:r>
            <a:endParaRPr kumimoji="0" lang="en-US" altLang="zh-CN" dirty="0">
              <a:solidFill>
                <a:srgbClr val="FF0000"/>
              </a:solidFill>
              <a:latin typeface="华文新魏" panose="02010800040101010101" pitchFamily="2" charset="-122"/>
              <a:ea typeface="华文新魏" panose="02010800040101010101" pitchFamily="2" charset="-122"/>
            </a:endParaRPr>
          </a:p>
        </p:txBody>
      </p:sp>
      <p:sp>
        <p:nvSpPr>
          <p:cNvPr id="43" name="流程图: 离页连接符 42"/>
          <p:cNvSpPr/>
          <p:nvPr/>
        </p:nvSpPr>
        <p:spPr>
          <a:xfrm>
            <a:off x="9605963" y="3240088"/>
            <a:ext cx="1508125" cy="1039812"/>
          </a:xfrm>
          <a:prstGeom prst="flowChartOffpageConnector">
            <a:avLst/>
          </a:prstGeom>
          <a:solidFill>
            <a:schemeClr val="bg1">
              <a:lumMod val="95000"/>
            </a:schemeClr>
          </a:solidFill>
        </p:spPr>
        <p:style>
          <a:lnRef idx="1">
            <a:schemeClr val="accent2"/>
          </a:lnRef>
          <a:fillRef idx="2">
            <a:schemeClr val="accent2"/>
          </a:fillRef>
          <a:effectRef idx="1">
            <a:schemeClr val="accent2"/>
          </a:effectRef>
          <a:fontRef idx="minor">
            <a:schemeClr val="dk1"/>
          </a:fontRef>
        </p:style>
        <p:txBody>
          <a:bodyPr/>
          <a:lstStyle/>
          <a:p>
            <a:pPr algn="ctr" eaLnBrk="1" hangingPunct="1">
              <a:defRPr/>
            </a:pPr>
            <a:r>
              <a:rPr kumimoji="0" lang="zh-CN" altLang="en-US" dirty="0">
                <a:solidFill>
                  <a:srgbClr val="FF0000"/>
                </a:solidFill>
                <a:latin typeface="华文新魏" panose="02010800040101010101" pitchFamily="2" charset="-122"/>
                <a:ea typeface="华文新魏" panose="02010800040101010101" pitchFamily="2" charset="-122"/>
              </a:rPr>
              <a:t>非交易</a:t>
            </a:r>
            <a:r>
              <a:rPr kumimoji="0" lang="zh-CN" altLang="en-US" dirty="0">
                <a:solidFill>
                  <a:srgbClr val="002A00"/>
                </a:solidFill>
                <a:latin typeface="华文新魏" panose="02010800040101010101" pitchFamily="2" charset="-122"/>
                <a:ea typeface="华文新魏" panose="02010800040101010101" pitchFamily="2" charset="-122"/>
              </a:rPr>
              <a:t>或</a:t>
            </a:r>
            <a:endParaRPr kumimoji="0" lang="en-US" altLang="zh-CN" dirty="0">
              <a:solidFill>
                <a:srgbClr val="002A00"/>
              </a:solidFill>
              <a:latin typeface="华文新魏" panose="02010800040101010101" pitchFamily="2" charset="-122"/>
              <a:ea typeface="华文新魏" panose="02010800040101010101" pitchFamily="2" charset="-122"/>
            </a:endParaRPr>
          </a:p>
          <a:p>
            <a:pPr algn="ctr" eaLnBrk="1" hangingPunct="1">
              <a:defRPr/>
            </a:pPr>
            <a:r>
              <a:rPr kumimoji="0" lang="zh-CN" altLang="en-US" dirty="0">
                <a:solidFill>
                  <a:srgbClr val="002A00"/>
                </a:solidFill>
                <a:latin typeface="华文新魏" panose="02010800040101010101" pitchFamily="2" charset="-122"/>
                <a:ea typeface="华文新魏" panose="02010800040101010101" pitchFamily="2" charset="-122"/>
              </a:rPr>
              <a:t>直接</a:t>
            </a:r>
            <a:r>
              <a:rPr kumimoji="0" lang="zh-CN" altLang="en-US" dirty="0">
                <a:solidFill>
                  <a:srgbClr val="FF0000"/>
                </a:solidFill>
                <a:latin typeface="华文新魏" panose="02010800040101010101" pitchFamily="2" charset="-122"/>
                <a:ea typeface="华文新魏" panose="02010800040101010101" pitchFamily="2" charset="-122"/>
              </a:rPr>
              <a:t>指定</a:t>
            </a:r>
            <a:endParaRPr kumimoji="0" lang="zh-CN" altLang="en-US" dirty="0">
              <a:solidFill>
                <a:srgbClr val="FF0000"/>
              </a:solidFill>
              <a:latin typeface="华文新魏" panose="02010800040101010101" pitchFamily="2" charset="-122"/>
              <a:ea typeface="华文新魏" panose="02010800040101010101" pitchFamily="2" charset="-122"/>
            </a:endParaRPr>
          </a:p>
        </p:txBody>
      </p:sp>
      <p:cxnSp>
        <p:nvCxnSpPr>
          <p:cNvPr id="39968" name="直接箭头连接符 15"/>
          <p:cNvCxnSpPr>
            <a:cxnSpLocks noChangeShapeType="1"/>
            <a:stCxn id="38" idx="2"/>
          </p:cNvCxnSpPr>
          <p:nvPr/>
        </p:nvCxnSpPr>
        <p:spPr bwMode="auto">
          <a:xfrm flipH="1">
            <a:off x="7970838" y="4283075"/>
            <a:ext cx="673100" cy="539750"/>
          </a:xfrm>
          <a:prstGeom prst="straightConnector1">
            <a:avLst/>
          </a:prstGeom>
          <a:noFill/>
          <a:ln w="76200">
            <a:solidFill>
              <a:srgbClr val="0000FF"/>
            </a:solidFill>
            <a:round/>
            <a:tailEnd type="triangle" w="med" len="med"/>
          </a:ln>
          <a:effectLst>
            <a:prstShdw prst="shdw17" dist="17961" dir="2700000">
              <a:srgbClr val="991F00"/>
            </a:prstShdw>
          </a:effectLst>
          <a:extLst>
            <a:ext uri="{909E8E84-426E-40DD-AFC4-6F175D3DCCD1}">
              <a14:hiddenFill xmlns:a14="http://schemas.microsoft.com/office/drawing/2010/main">
                <a:noFill/>
              </a14:hiddenFill>
            </a:ext>
          </a:extLst>
        </p:spPr>
      </p:cxnSp>
      <p:cxnSp>
        <p:nvCxnSpPr>
          <p:cNvPr id="39969" name="直接箭头连接符 18"/>
          <p:cNvCxnSpPr>
            <a:cxnSpLocks noChangeShapeType="1"/>
            <a:stCxn id="43" idx="2"/>
          </p:cNvCxnSpPr>
          <p:nvPr/>
        </p:nvCxnSpPr>
        <p:spPr bwMode="auto">
          <a:xfrm>
            <a:off x="10360025" y="4279900"/>
            <a:ext cx="150813" cy="542925"/>
          </a:xfrm>
          <a:prstGeom prst="straightConnector1">
            <a:avLst/>
          </a:prstGeom>
          <a:noFill/>
          <a:ln w="57150">
            <a:solidFill>
              <a:srgbClr val="0000FF"/>
            </a:solidFill>
            <a:round/>
            <a:tailEnd type="triangle" w="med" len="med"/>
          </a:ln>
          <a:effectLst>
            <a:prstShdw prst="shdw17" dist="17961" dir="2700000">
              <a:srgbClr val="991F00"/>
            </a:prstShdw>
          </a:effectLst>
          <a:extLst>
            <a:ext uri="{909E8E84-426E-40DD-AFC4-6F175D3DCCD1}">
              <a14:hiddenFill xmlns:a14="http://schemas.microsoft.com/office/drawing/2010/main">
                <a:noFill/>
              </a14:hiddenFill>
            </a:ext>
          </a:extLst>
        </p:spPr>
      </p:cxnSp>
      <p:sp>
        <p:nvSpPr>
          <p:cNvPr id="39972" name="Rectangle 88" descr="粉色面巾纸"/>
          <p:cNvSpPr>
            <a:spLocks noChangeArrowheads="1"/>
          </p:cNvSpPr>
          <p:nvPr/>
        </p:nvSpPr>
        <p:spPr bwMode="auto">
          <a:xfrm>
            <a:off x="9017000" y="4929188"/>
            <a:ext cx="2767013" cy="708025"/>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spcBef>
                <a:spcPct val="0"/>
              </a:spcBef>
              <a:buClrTx/>
              <a:buFontTx/>
              <a:buNone/>
            </a:pPr>
            <a:r>
              <a:rPr kumimoji="0" lang="zh-CN" altLang="en-US" sz="2000">
                <a:solidFill>
                  <a:srgbClr val="000000"/>
                </a:solidFill>
                <a:latin typeface="黑体" panose="02010609060101010101" pitchFamily="49" charset="-122"/>
                <a:ea typeface="黑体" panose="02010609060101010101" pitchFamily="49" charset="-122"/>
              </a:rPr>
              <a:t>资产按</a:t>
            </a:r>
            <a:r>
              <a:rPr kumimoji="0" lang="en-US" altLang="zh-CN" sz="2000">
                <a:solidFill>
                  <a:srgbClr val="FF0000"/>
                </a:solidFill>
                <a:latin typeface="黑体" panose="02010609060101010101" pitchFamily="49" charset="-122"/>
                <a:ea typeface="黑体" panose="02010609060101010101" pitchFamily="49" charset="-122"/>
              </a:rPr>
              <a:t>FV</a:t>
            </a:r>
            <a:r>
              <a:rPr kumimoji="0" lang="zh-CN" altLang="en-US" sz="2000">
                <a:solidFill>
                  <a:srgbClr val="000000"/>
                </a:solidFill>
                <a:latin typeface="黑体" panose="02010609060101010101" pitchFamily="49" charset="-122"/>
                <a:ea typeface="黑体" panose="02010609060101010101" pitchFamily="49" charset="-122"/>
              </a:rPr>
              <a:t>计量</a:t>
            </a:r>
            <a:endParaRPr kumimoji="0" lang="en-US" altLang="zh-CN" sz="2000">
              <a:solidFill>
                <a:srgbClr val="000000"/>
              </a:solidFill>
              <a:latin typeface="黑体" panose="02010609060101010101" pitchFamily="49" charset="-122"/>
              <a:ea typeface="黑体" panose="02010609060101010101" pitchFamily="49" charset="-122"/>
            </a:endParaRPr>
          </a:p>
          <a:p>
            <a:pPr algn="ctr" eaLnBrk="1" hangingPunct="1">
              <a:spcBef>
                <a:spcPct val="0"/>
              </a:spcBef>
              <a:buClrTx/>
              <a:buFontTx/>
              <a:buNone/>
            </a:pPr>
            <a:r>
              <a:rPr kumimoji="0" lang="en-US" altLang="zh-CN" sz="2000">
                <a:solidFill>
                  <a:srgbClr val="0000FF"/>
                </a:solidFill>
                <a:latin typeface="黑体" panose="02010609060101010101" pitchFamily="49" charset="-122"/>
                <a:ea typeface="黑体" panose="02010609060101010101" pitchFamily="49" charset="-122"/>
              </a:rPr>
              <a:t>FV</a:t>
            </a:r>
            <a:r>
              <a:rPr kumimoji="0" lang="zh-CN" altLang="en-US" sz="2000">
                <a:solidFill>
                  <a:srgbClr val="0000FF"/>
                </a:solidFill>
                <a:latin typeface="黑体" panose="02010609060101010101" pitchFamily="49" charset="-122"/>
                <a:ea typeface="黑体" panose="02010609060101010101" pitchFamily="49" charset="-122"/>
              </a:rPr>
              <a:t>变动</a:t>
            </a:r>
            <a:r>
              <a:rPr kumimoji="0" lang="zh-CN" altLang="en-US" sz="2000">
                <a:solidFill>
                  <a:srgbClr val="000000"/>
                </a:solidFill>
                <a:latin typeface="黑体" panose="02010609060101010101" pitchFamily="49" charset="-122"/>
                <a:ea typeface="黑体" panose="02010609060101010101" pitchFamily="49" charset="-122"/>
              </a:rPr>
              <a:t>进</a:t>
            </a:r>
            <a:r>
              <a:rPr kumimoji="0" lang="zh-CN" altLang="en-US" sz="2000">
                <a:solidFill>
                  <a:srgbClr val="FF0000"/>
                </a:solidFill>
                <a:latin typeface="黑体" panose="02010609060101010101" pitchFamily="49" charset="-122"/>
                <a:ea typeface="黑体" panose="02010609060101010101" pitchFamily="49" charset="-122"/>
              </a:rPr>
              <a:t>其他综合收益</a:t>
            </a:r>
            <a:endParaRPr kumimoji="0" lang="en-US" altLang="zh-CN" sz="2000">
              <a:solidFill>
                <a:srgbClr val="FF0000"/>
              </a:solidFill>
              <a:latin typeface="黑体" panose="02010609060101010101" pitchFamily="49" charset="-122"/>
              <a:ea typeface="黑体" panose="02010609060101010101" pitchFamily="49" charset="-122"/>
            </a:endParaRPr>
          </a:p>
        </p:txBody>
      </p:sp>
      <p:grpSp>
        <p:nvGrpSpPr>
          <p:cNvPr id="39973" name="Group 46"/>
          <p:cNvGrpSpPr/>
          <p:nvPr/>
        </p:nvGrpSpPr>
        <p:grpSpPr bwMode="auto">
          <a:xfrm>
            <a:off x="9131300" y="5945188"/>
            <a:ext cx="2220913" cy="695325"/>
            <a:chOff x="2967" y="3233"/>
            <a:chExt cx="2175" cy="438"/>
          </a:xfrm>
        </p:grpSpPr>
        <p:sp>
          <p:nvSpPr>
            <p:cNvPr id="41002" name="AutoShape 42"/>
            <p:cNvSpPr>
              <a:spLocks noChangeArrowheads="1"/>
            </p:cNvSpPr>
            <p:nvPr/>
          </p:nvSpPr>
          <p:spPr bwMode="gray">
            <a:xfrm>
              <a:off x="2967" y="3233"/>
              <a:ext cx="2120" cy="438"/>
            </a:xfrm>
            <a:prstGeom prst="roundRect">
              <a:avLst>
                <a:gd name="adj" fmla="val 19773"/>
              </a:avLst>
            </a:prstGeom>
            <a:solidFill>
              <a:srgbClr val="FFFF66"/>
            </a:solidFill>
            <a:ln w="19050">
              <a:solidFill>
                <a:schemeClr val="accent1"/>
              </a:solidFill>
              <a:round/>
            </a:ln>
            <a:effectLst>
              <a:outerShdw dist="25400" dir="5400000" algn="ctr" rotWithShape="0">
                <a:srgbClr val="000000">
                  <a:alpha val="50000"/>
                </a:srgbClr>
              </a:outerShdw>
            </a:effectLst>
          </p:spPr>
          <p:txBody>
            <a:bodyPr wrap="none"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a:solidFill>
                  <a:srgbClr val="002A00"/>
                </a:solidFill>
                <a:latin typeface="Times New Roman" panose="02020603050405020304" pitchFamily="18" charset="0"/>
                <a:ea typeface="黑体" panose="02010609060101010101" pitchFamily="49" charset="-122"/>
              </a:endParaRPr>
            </a:p>
          </p:txBody>
        </p:sp>
        <p:sp>
          <p:nvSpPr>
            <p:cNvPr id="66" name="Rectangle 43"/>
            <p:cNvSpPr>
              <a:spLocks noChangeArrowheads="1"/>
            </p:cNvSpPr>
            <p:nvPr/>
          </p:nvSpPr>
          <p:spPr bwMode="auto">
            <a:xfrm>
              <a:off x="3144" y="3326"/>
              <a:ext cx="1998" cy="291"/>
            </a:xfrm>
            <a:prstGeom prst="rect">
              <a:avLst/>
            </a:prstGeom>
            <a:noFill/>
            <a:ln>
              <a:noFill/>
            </a:ln>
            <a:effectLst>
              <a:prstShdw prst="shdw17" dist="17961" dir="2700000">
                <a:schemeClr val="accent1">
                  <a:gamma/>
                  <a:shade val="60000"/>
                  <a:invGamma/>
                </a:schemeClr>
              </a:prstShdw>
            </a:effectLst>
          </p:spPr>
          <p:txBody>
            <a:bodyPr wrap="none">
              <a:spAutoFit/>
            </a:bodyPr>
            <a:lstStyle/>
            <a:p>
              <a:pPr eaLnBrk="1" hangingPunct="1">
                <a:defRPr/>
              </a:pPr>
              <a:r>
                <a:rPr lang="zh-CN" altLang="en-US" dirty="0">
                  <a:solidFill>
                    <a:srgbClr val="002A00"/>
                  </a:solidFill>
                  <a:ea typeface="黑体" panose="02010609060101010101" pitchFamily="49" charset="-122"/>
                </a:rPr>
                <a:t>其他权益工具</a:t>
              </a:r>
              <a:endParaRPr lang="zh-CN" altLang="en-US" dirty="0">
                <a:solidFill>
                  <a:srgbClr val="002A00"/>
                </a:solidFill>
                <a:ea typeface="黑体" panose="02010609060101010101" pitchFamily="49" charset="-122"/>
              </a:endParaRPr>
            </a:p>
          </p:txBody>
        </p:sp>
      </p:grpSp>
      <p:cxnSp>
        <p:nvCxnSpPr>
          <p:cNvPr id="39979" name="直接箭头连接符 72"/>
          <p:cNvCxnSpPr>
            <a:cxnSpLocks noChangeShapeType="1"/>
            <a:endCxn id="38" idx="0"/>
          </p:cNvCxnSpPr>
          <p:nvPr/>
        </p:nvCxnSpPr>
        <p:spPr bwMode="auto">
          <a:xfrm flipH="1">
            <a:off x="8643938" y="1149350"/>
            <a:ext cx="695325" cy="2125663"/>
          </a:xfrm>
          <a:prstGeom prst="straightConnector1">
            <a:avLst/>
          </a:prstGeom>
          <a:noFill/>
          <a:ln w="57150">
            <a:solidFill>
              <a:srgbClr val="0000FF"/>
            </a:solidFill>
            <a:round/>
            <a:tailEnd type="triangle" w="med" len="med"/>
          </a:ln>
          <a:effectLst>
            <a:prstShdw prst="shdw17" dist="17961" dir="2700000">
              <a:srgbClr val="991F00"/>
            </a:prstShdw>
          </a:effectLst>
          <a:extLst>
            <a:ext uri="{909E8E84-426E-40DD-AFC4-6F175D3DCCD1}">
              <a14:hiddenFill xmlns:a14="http://schemas.microsoft.com/office/drawing/2010/main">
                <a:noFill/>
              </a14:hiddenFill>
            </a:ext>
          </a:extLst>
        </p:spPr>
      </p:cxnSp>
      <p:cxnSp>
        <p:nvCxnSpPr>
          <p:cNvPr id="63" name="直接箭头连接符 72"/>
          <p:cNvCxnSpPr>
            <a:cxnSpLocks noChangeShapeType="1"/>
            <a:endCxn id="43" idx="0"/>
          </p:cNvCxnSpPr>
          <p:nvPr/>
        </p:nvCxnSpPr>
        <p:spPr bwMode="auto">
          <a:xfrm>
            <a:off x="9725025" y="1149350"/>
            <a:ext cx="635000" cy="2090738"/>
          </a:xfrm>
          <a:prstGeom prst="straightConnector1">
            <a:avLst/>
          </a:prstGeom>
          <a:noFill/>
          <a:ln w="57150">
            <a:solidFill>
              <a:srgbClr val="0000FF"/>
            </a:solidFill>
            <a:round/>
            <a:tailEnd type="triangle" w="med" len="med"/>
          </a:ln>
          <a:effectLst>
            <a:prstShdw prst="shdw17" dist="17961" dir="2700000">
              <a:srgbClr val="991F00"/>
            </a:prstShdw>
          </a:effectLst>
          <a:extLst>
            <a:ext uri="{909E8E84-426E-40DD-AFC4-6F175D3DCCD1}">
              <a14:hiddenFill xmlns:a14="http://schemas.microsoft.com/office/drawing/2010/main">
                <a:noFill/>
              </a14:hiddenFill>
            </a:ext>
          </a:extLst>
        </p:spPr>
      </p:cxnSp>
      <p:sp>
        <p:nvSpPr>
          <p:cNvPr id="11" name="文本框 10"/>
          <p:cNvSpPr txBox="1">
            <a:spLocks noChangeArrowheads="1"/>
          </p:cNvSpPr>
          <p:nvPr/>
        </p:nvSpPr>
        <p:spPr bwMode="auto">
          <a:xfrm>
            <a:off x="-103188" y="5053013"/>
            <a:ext cx="619126"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1600">
                <a:solidFill>
                  <a:srgbClr val="002A00"/>
                </a:solidFill>
                <a:latin typeface="仿宋" panose="02010609060101010101" pitchFamily="49" charset="-122"/>
                <a:ea typeface="仿宋" panose="02010609060101010101" pitchFamily="49" charset="-122"/>
              </a:rPr>
              <a:t>计量类别</a:t>
            </a:r>
            <a:endParaRPr lang="zh-CN" altLang="en-US" sz="1600">
              <a:solidFill>
                <a:srgbClr val="002A00"/>
              </a:solidFill>
              <a:latin typeface="仿宋" panose="02010609060101010101" pitchFamily="49" charset="-122"/>
              <a:ea typeface="仿宋" panose="02010609060101010101" pitchFamily="49" charset="-122"/>
            </a:endParaRPr>
          </a:p>
        </p:txBody>
      </p:sp>
      <p:sp>
        <p:nvSpPr>
          <p:cNvPr id="59" name="文本框 58"/>
          <p:cNvSpPr txBox="1">
            <a:spLocks noChangeArrowheads="1"/>
          </p:cNvSpPr>
          <p:nvPr/>
        </p:nvSpPr>
        <p:spPr bwMode="auto">
          <a:xfrm>
            <a:off x="-96838" y="5957888"/>
            <a:ext cx="617538"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1600">
                <a:solidFill>
                  <a:srgbClr val="002A00"/>
                </a:solidFill>
                <a:latin typeface="仿宋" panose="02010609060101010101" pitchFamily="49" charset="-122"/>
                <a:ea typeface="仿宋" panose="02010609060101010101" pitchFamily="49" charset="-122"/>
              </a:rPr>
              <a:t>科目类别</a:t>
            </a:r>
            <a:endParaRPr lang="zh-CN" altLang="en-US" sz="1600">
              <a:solidFill>
                <a:srgbClr val="002A00"/>
              </a:solidFill>
              <a:latin typeface="仿宋" panose="02010609060101010101" pitchFamily="49" charset="-122"/>
              <a:ea typeface="仿宋" panose="02010609060101010101" pitchFamily="49" charset="-122"/>
            </a:endParaRPr>
          </a:p>
        </p:txBody>
      </p:sp>
      <p:sp>
        <p:nvSpPr>
          <p:cNvPr id="40996" name="矩形 11"/>
          <p:cNvSpPr>
            <a:spLocks noChangeArrowheads="1"/>
          </p:cNvSpPr>
          <p:nvPr/>
        </p:nvSpPr>
        <p:spPr bwMode="auto">
          <a:xfrm>
            <a:off x="6853238" y="5638800"/>
            <a:ext cx="9032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1400" b="0">
                <a:solidFill>
                  <a:srgbClr val="B2B2B2"/>
                </a:solidFill>
                <a:latin typeface="仿宋" panose="02010609060101010101" pitchFamily="49" charset="-122"/>
                <a:ea typeface="仿宋" panose="02010609060101010101" pitchFamily="49" charset="-122"/>
              </a:rPr>
              <a:t>兜底分类</a:t>
            </a:r>
            <a:endParaRPr lang="zh-CN" altLang="en-US" sz="1400" b="0">
              <a:solidFill>
                <a:srgbClr val="B2B2B2"/>
              </a:solidFill>
              <a:latin typeface="仿宋" panose="02010609060101010101" pitchFamily="49" charset="-122"/>
              <a:ea typeface="仿宋" panose="02010609060101010101" pitchFamily="49" charset="-122"/>
            </a:endParaRPr>
          </a:p>
        </p:txBody>
      </p:sp>
      <p:sp>
        <p:nvSpPr>
          <p:cNvPr id="40997" name="矩形 13"/>
          <p:cNvSpPr>
            <a:spLocks noChangeArrowheads="1"/>
          </p:cNvSpPr>
          <p:nvPr/>
        </p:nvSpPr>
        <p:spPr bwMode="auto">
          <a:xfrm>
            <a:off x="422275" y="2287588"/>
            <a:ext cx="12620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1400" b="0">
                <a:solidFill>
                  <a:srgbClr val="B2B2B2"/>
                </a:solidFill>
                <a:latin typeface="仿宋" panose="02010609060101010101" pitchFamily="49" charset="-122"/>
                <a:ea typeface="仿宋" panose="02010609060101010101" pitchFamily="49" charset="-122"/>
              </a:rPr>
              <a:t>基本借贷安排</a:t>
            </a:r>
            <a:endParaRPr lang="zh-CN" altLang="en-US" sz="1400" b="0">
              <a:solidFill>
                <a:srgbClr val="B2B2B2"/>
              </a:solidFill>
              <a:latin typeface="仿宋" panose="02010609060101010101" pitchFamily="49" charset="-122"/>
              <a:ea typeface="仿宋" panose="02010609060101010101" pitchFamily="49" charset="-122"/>
            </a:endParaRPr>
          </a:p>
        </p:txBody>
      </p:sp>
      <p:sp>
        <p:nvSpPr>
          <p:cNvPr id="15" name="文本框 14"/>
          <p:cNvSpPr txBox="1"/>
          <p:nvPr/>
        </p:nvSpPr>
        <p:spPr>
          <a:xfrm>
            <a:off x="6978650" y="654050"/>
            <a:ext cx="1133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800">
                <a:solidFill>
                  <a:srgbClr val="002A00"/>
                </a:solidFill>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zh-CN" altLang="en-US" dirty="0">
                <a:solidFill>
                  <a:schemeClr val="bg1">
                    <a:lumMod val="75000"/>
                  </a:schemeClr>
                </a:solidFill>
                <a:latin typeface="仿宋" panose="02010609060101010101" pitchFamily="49" charset="-122"/>
                <a:ea typeface="仿宋" panose="02010609060101010101" pitchFamily="49" charset="-122"/>
              </a:rPr>
              <a:t>衍生品</a:t>
            </a:r>
            <a:endParaRPr lang="zh-CN" altLang="en-US" dirty="0">
              <a:solidFill>
                <a:schemeClr val="bg1">
                  <a:lumMod val="75000"/>
                </a:schemeClr>
              </a:solidFill>
              <a:latin typeface="仿宋" panose="02010609060101010101" pitchFamily="49" charset="-122"/>
              <a:ea typeface="仿宋" panose="02010609060101010101" pitchFamily="49" charset="-122"/>
            </a:endParaRPr>
          </a:p>
        </p:txBody>
      </p:sp>
      <p:cxnSp>
        <p:nvCxnSpPr>
          <p:cNvPr id="18" name="直接箭头连接符 17"/>
          <p:cNvCxnSpPr/>
          <p:nvPr/>
        </p:nvCxnSpPr>
        <p:spPr>
          <a:xfrm>
            <a:off x="7535863" y="1022350"/>
            <a:ext cx="33337" cy="3529013"/>
          </a:xfrm>
          <a:prstGeom prst="straightConnector1">
            <a:avLst/>
          </a:prstGeom>
          <a:ln>
            <a:solidFill>
              <a:srgbClr val="DDDDDD"/>
            </a:solidFill>
            <a:tailEnd type="triangle"/>
          </a:ln>
        </p:spPr>
        <p:style>
          <a:lnRef idx="1">
            <a:schemeClr val="accent1"/>
          </a:lnRef>
          <a:fillRef idx="0">
            <a:schemeClr val="accent1"/>
          </a:fillRef>
          <a:effectRef idx="0">
            <a:schemeClr val="accent1"/>
          </a:effectRef>
          <a:fontRef idx="minor">
            <a:schemeClr val="tx1"/>
          </a:fontRef>
        </p:style>
      </p:cxnSp>
      <p:sp>
        <p:nvSpPr>
          <p:cNvPr id="41000" name="矩形 67"/>
          <p:cNvSpPr>
            <a:spLocks noChangeArrowheads="1"/>
          </p:cNvSpPr>
          <p:nvPr/>
        </p:nvSpPr>
        <p:spPr bwMode="auto">
          <a:xfrm>
            <a:off x="1552575" y="2954338"/>
            <a:ext cx="7223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1400" b="0">
                <a:solidFill>
                  <a:srgbClr val="DDDDDD"/>
                </a:solidFill>
                <a:latin typeface="仿宋" panose="02010609060101010101" pitchFamily="49" charset="-122"/>
                <a:ea typeface="仿宋" panose="02010609060101010101" pitchFamily="49" charset="-122"/>
              </a:rPr>
              <a:t>模式一</a:t>
            </a:r>
            <a:endParaRPr lang="zh-CN" altLang="en-US" sz="1400" b="0">
              <a:solidFill>
                <a:srgbClr val="DDDDDD"/>
              </a:solidFill>
              <a:latin typeface="仿宋" panose="02010609060101010101" pitchFamily="49" charset="-122"/>
              <a:ea typeface="仿宋" panose="02010609060101010101" pitchFamily="49" charset="-122"/>
            </a:endParaRPr>
          </a:p>
        </p:txBody>
      </p:sp>
      <p:sp>
        <p:nvSpPr>
          <p:cNvPr id="41001" name="矩形 68"/>
          <p:cNvSpPr>
            <a:spLocks noChangeArrowheads="1"/>
          </p:cNvSpPr>
          <p:nvPr/>
        </p:nvSpPr>
        <p:spPr bwMode="auto">
          <a:xfrm>
            <a:off x="4271963" y="3013075"/>
            <a:ext cx="72390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1400" b="0">
                <a:solidFill>
                  <a:srgbClr val="B2B2B2"/>
                </a:solidFill>
                <a:latin typeface="仿宋" panose="02010609060101010101" pitchFamily="49" charset="-122"/>
                <a:ea typeface="仿宋" panose="02010609060101010101" pitchFamily="49" charset="-122"/>
              </a:rPr>
              <a:t>模式二</a:t>
            </a:r>
            <a:endParaRPr lang="zh-CN" altLang="en-US" sz="1400" b="0">
              <a:solidFill>
                <a:srgbClr val="B2B2B2"/>
              </a:solidFill>
              <a:latin typeface="仿宋" panose="02010609060101010101" pitchFamily="49" charset="-122"/>
              <a:ea typeface="仿宋"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in)">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9943"/>
                                        </p:tgtEl>
                                        <p:attrNameLst>
                                          <p:attrName>style.visibility</p:attrName>
                                        </p:attrNameLst>
                                      </p:cBhvr>
                                      <p:to>
                                        <p:strVal val="visible"/>
                                      </p:to>
                                    </p:set>
                                    <p:animEffect transition="in" filter="dissolve">
                                      <p:cBhvr>
                                        <p:cTn id="12" dur="500"/>
                                        <p:tgtEl>
                                          <p:spTgt spid="3994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9961"/>
                                        </p:tgtEl>
                                        <p:attrNameLst>
                                          <p:attrName>style.visibility</p:attrName>
                                        </p:attrNameLst>
                                      </p:cBhvr>
                                      <p:to>
                                        <p:strVal val="visible"/>
                                      </p:to>
                                    </p:set>
                                    <p:animEffect transition="in" filter="dissolve">
                                      <p:cBhvr>
                                        <p:cTn id="22" dur="500"/>
                                        <p:tgtEl>
                                          <p:spTgt spid="3996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9960"/>
                                        </p:tgtEl>
                                        <p:attrNameLst>
                                          <p:attrName>style.visibility</p:attrName>
                                        </p:attrNameLst>
                                      </p:cBhvr>
                                      <p:to>
                                        <p:strVal val="visible"/>
                                      </p:to>
                                    </p:set>
                                    <p:animEffect transition="in" filter="wipe(up)">
                                      <p:cBhvr>
                                        <p:cTn id="27" dur="500"/>
                                        <p:tgtEl>
                                          <p:spTgt spid="3996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9954"/>
                                        </p:tgtEl>
                                        <p:attrNameLst>
                                          <p:attrName>style.visibility</p:attrName>
                                        </p:attrNameLst>
                                      </p:cBhvr>
                                      <p:to>
                                        <p:strVal val="visible"/>
                                      </p:to>
                                    </p:set>
                                    <p:animEffect transition="in" filter="dissolve">
                                      <p:cBhvr>
                                        <p:cTn id="32" dur="500"/>
                                        <p:tgtEl>
                                          <p:spTgt spid="39954"/>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9956"/>
                                        </p:tgtEl>
                                        <p:attrNameLst>
                                          <p:attrName>style.visibility</p:attrName>
                                        </p:attrNameLst>
                                      </p:cBhvr>
                                      <p:to>
                                        <p:strVal val="visible"/>
                                      </p:to>
                                    </p:set>
                                    <p:animEffect transition="in" filter="dissolve">
                                      <p:cBhvr>
                                        <p:cTn id="37" dur="500"/>
                                        <p:tgtEl>
                                          <p:spTgt spid="39956"/>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9945"/>
                                        </p:tgtEl>
                                        <p:attrNameLst>
                                          <p:attrName>style.visibility</p:attrName>
                                        </p:attrNameLst>
                                      </p:cBhvr>
                                      <p:to>
                                        <p:strVal val="visible"/>
                                      </p:to>
                                    </p:set>
                                    <p:animEffect transition="in" filter="dissolve">
                                      <p:cBhvr>
                                        <p:cTn id="42" dur="500"/>
                                        <p:tgtEl>
                                          <p:spTgt spid="39945"/>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9947"/>
                                        </p:tgtEl>
                                        <p:attrNameLst>
                                          <p:attrName>style.visibility</p:attrName>
                                        </p:attrNameLst>
                                      </p:cBhvr>
                                      <p:to>
                                        <p:strVal val="visible"/>
                                      </p:to>
                                    </p:set>
                                    <p:animEffect transition="in" filter="dissolve">
                                      <p:cBhvr>
                                        <p:cTn id="47" dur="500"/>
                                        <p:tgtEl>
                                          <p:spTgt spid="39947"/>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39957"/>
                                        </p:tgtEl>
                                        <p:attrNameLst>
                                          <p:attrName>style.visibility</p:attrName>
                                        </p:attrNameLst>
                                      </p:cBhvr>
                                      <p:to>
                                        <p:strVal val="visible"/>
                                      </p:to>
                                    </p:set>
                                    <p:animEffect transition="in" filter="dissolve">
                                      <p:cBhvr>
                                        <p:cTn id="52" dur="500"/>
                                        <p:tgtEl>
                                          <p:spTgt spid="39957"/>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dissolve">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dissolve">
                                      <p:cBhvr>
                                        <p:cTn id="62" dur="500"/>
                                        <p:tgtEl>
                                          <p:spTgt spid="11"/>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39951"/>
                                        </p:tgtEl>
                                        <p:attrNameLst>
                                          <p:attrName>style.visibility</p:attrName>
                                        </p:attrNameLst>
                                      </p:cBhvr>
                                      <p:to>
                                        <p:strVal val="visible"/>
                                      </p:to>
                                    </p:set>
                                    <p:animEffect transition="in" filter="dissolve">
                                      <p:cBhvr>
                                        <p:cTn id="67" dur="500"/>
                                        <p:tgtEl>
                                          <p:spTgt spid="39951"/>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39940"/>
                                        </p:tgtEl>
                                        <p:attrNameLst>
                                          <p:attrName>style.visibility</p:attrName>
                                        </p:attrNameLst>
                                      </p:cBhvr>
                                      <p:to>
                                        <p:strVal val="visible"/>
                                      </p:to>
                                    </p:set>
                                    <p:animEffect transition="in" filter="dissolve">
                                      <p:cBhvr>
                                        <p:cTn id="72" dur="500"/>
                                        <p:tgtEl>
                                          <p:spTgt spid="39940"/>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59"/>
                                        </p:tgtEl>
                                        <p:attrNameLst>
                                          <p:attrName>style.visibility</p:attrName>
                                        </p:attrNameLst>
                                      </p:cBhvr>
                                      <p:to>
                                        <p:strVal val="visible"/>
                                      </p:to>
                                    </p:set>
                                    <p:animEffect transition="in" filter="dissolve">
                                      <p:cBhvr>
                                        <p:cTn id="77" dur="500"/>
                                        <p:tgtEl>
                                          <p:spTgt spid="59"/>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nodeType="clickEffect">
                                  <p:stCondLst>
                                    <p:cond delay="0"/>
                                  </p:stCondLst>
                                  <p:childTnLst>
                                    <p:set>
                                      <p:cBhvr>
                                        <p:cTn id="81" dur="1" fill="hold">
                                          <p:stCondLst>
                                            <p:cond delay="0"/>
                                          </p:stCondLst>
                                        </p:cTn>
                                        <p:tgtEl>
                                          <p:spTgt spid="39942"/>
                                        </p:tgtEl>
                                        <p:attrNameLst>
                                          <p:attrName>style.visibility</p:attrName>
                                        </p:attrNameLst>
                                      </p:cBhvr>
                                      <p:to>
                                        <p:strVal val="visible"/>
                                      </p:to>
                                    </p:set>
                                    <p:animEffect transition="in" filter="dissolve">
                                      <p:cBhvr>
                                        <p:cTn id="82" dur="500"/>
                                        <p:tgtEl>
                                          <p:spTgt spid="39942"/>
                                        </p:tgtEl>
                                      </p:cBhvr>
                                    </p:animEffect>
                                  </p:childTnLst>
                                </p:cTn>
                              </p:par>
                            </p:childTnLst>
                          </p:cTn>
                        </p:par>
                      </p:childTnLst>
                    </p:cTn>
                  </p:par>
                  <p:par>
                    <p:cTn id="83" fill="hold">
                      <p:stCondLst>
                        <p:cond delay="indefinite"/>
                      </p:stCondLst>
                      <p:childTnLst>
                        <p:par>
                          <p:cTn id="84" fill="hold">
                            <p:stCondLst>
                              <p:cond delay="0"/>
                            </p:stCondLst>
                            <p:childTnLst>
                              <p:par>
                                <p:cTn id="85" presetID="9" presetClass="entr" presetSubtype="0" fill="hold" nodeType="clickEffect">
                                  <p:stCondLst>
                                    <p:cond delay="0"/>
                                  </p:stCondLst>
                                  <p:childTnLst>
                                    <p:set>
                                      <p:cBhvr>
                                        <p:cTn id="86" dur="1" fill="hold">
                                          <p:stCondLst>
                                            <p:cond delay="0"/>
                                          </p:stCondLst>
                                        </p:cTn>
                                        <p:tgtEl>
                                          <p:spTgt spid="39958"/>
                                        </p:tgtEl>
                                        <p:attrNameLst>
                                          <p:attrName>style.visibility</p:attrName>
                                        </p:attrNameLst>
                                      </p:cBhvr>
                                      <p:to>
                                        <p:strVal val="visible"/>
                                      </p:to>
                                    </p:set>
                                    <p:animEffect transition="in" filter="dissolve">
                                      <p:cBhvr>
                                        <p:cTn id="87" dur="500"/>
                                        <p:tgtEl>
                                          <p:spTgt spid="39958"/>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grpId="0" nodeType="clickEffect">
                                  <p:stCondLst>
                                    <p:cond delay="0"/>
                                  </p:stCondLst>
                                  <p:childTnLst>
                                    <p:set>
                                      <p:cBhvr>
                                        <p:cTn id="91" dur="1" fill="hold">
                                          <p:stCondLst>
                                            <p:cond delay="0"/>
                                          </p:stCondLst>
                                        </p:cTn>
                                        <p:tgtEl>
                                          <p:spTgt spid="57"/>
                                        </p:tgtEl>
                                        <p:attrNameLst>
                                          <p:attrName>style.visibility</p:attrName>
                                        </p:attrNameLst>
                                      </p:cBhvr>
                                      <p:to>
                                        <p:strVal val="visible"/>
                                      </p:to>
                                    </p:set>
                                    <p:animEffect transition="in" filter="dissolve">
                                      <p:cBhvr>
                                        <p:cTn id="92" dur="500"/>
                                        <p:tgtEl>
                                          <p:spTgt spid="57"/>
                                        </p:tgtEl>
                                      </p:cBhvr>
                                    </p:animEffect>
                                  </p:childTnLst>
                                </p:cTn>
                              </p:par>
                            </p:childTnLst>
                          </p:cTn>
                        </p:par>
                      </p:childTnLst>
                    </p:cTn>
                  </p:par>
                  <p:par>
                    <p:cTn id="93" fill="hold">
                      <p:stCondLst>
                        <p:cond delay="indefinite"/>
                      </p:stCondLst>
                      <p:childTnLst>
                        <p:par>
                          <p:cTn id="94" fill="hold">
                            <p:stCondLst>
                              <p:cond delay="0"/>
                            </p:stCondLst>
                            <p:childTnLst>
                              <p:par>
                                <p:cTn id="95" presetID="9" presetClass="entr" presetSubtype="0" fill="hold" nodeType="clickEffect">
                                  <p:stCondLst>
                                    <p:cond delay="0"/>
                                  </p:stCondLst>
                                  <p:childTnLst>
                                    <p:set>
                                      <p:cBhvr>
                                        <p:cTn id="96" dur="1" fill="hold">
                                          <p:stCondLst>
                                            <p:cond delay="0"/>
                                          </p:stCondLst>
                                        </p:cTn>
                                        <p:tgtEl>
                                          <p:spTgt spid="39953"/>
                                        </p:tgtEl>
                                        <p:attrNameLst>
                                          <p:attrName>style.visibility</p:attrName>
                                        </p:attrNameLst>
                                      </p:cBhvr>
                                      <p:to>
                                        <p:strVal val="visible"/>
                                      </p:to>
                                    </p:set>
                                    <p:animEffect transition="in" filter="dissolve">
                                      <p:cBhvr>
                                        <p:cTn id="97" dur="500"/>
                                        <p:tgtEl>
                                          <p:spTgt spid="39953"/>
                                        </p:tgtEl>
                                      </p:cBhvr>
                                    </p:animEffect>
                                  </p:childTnLst>
                                </p:cTn>
                              </p:par>
                            </p:childTnLst>
                          </p:cTn>
                        </p:par>
                      </p:childTnLst>
                    </p:cTn>
                  </p:par>
                  <p:par>
                    <p:cTn id="98" fill="hold">
                      <p:stCondLst>
                        <p:cond delay="indefinite"/>
                      </p:stCondLst>
                      <p:childTnLst>
                        <p:par>
                          <p:cTn id="99" fill="hold">
                            <p:stCondLst>
                              <p:cond delay="0"/>
                            </p:stCondLst>
                            <p:childTnLst>
                              <p:par>
                                <p:cTn id="100" presetID="9" presetClass="entr" presetSubtype="0" fill="hold" grpId="0" nodeType="clickEffect">
                                  <p:stCondLst>
                                    <p:cond delay="0"/>
                                  </p:stCondLst>
                                  <p:childTnLst>
                                    <p:set>
                                      <p:cBhvr>
                                        <p:cTn id="101" dur="1" fill="hold">
                                          <p:stCondLst>
                                            <p:cond delay="0"/>
                                          </p:stCondLst>
                                        </p:cTn>
                                        <p:tgtEl>
                                          <p:spTgt spid="39952"/>
                                        </p:tgtEl>
                                        <p:attrNameLst>
                                          <p:attrName>style.visibility</p:attrName>
                                        </p:attrNameLst>
                                      </p:cBhvr>
                                      <p:to>
                                        <p:strVal val="visible"/>
                                      </p:to>
                                    </p:set>
                                    <p:animEffect transition="in" filter="dissolve">
                                      <p:cBhvr>
                                        <p:cTn id="102" dur="500"/>
                                        <p:tgtEl>
                                          <p:spTgt spid="39952"/>
                                        </p:tgtEl>
                                      </p:cBhvr>
                                    </p:animEffect>
                                  </p:childTnLst>
                                </p:cTn>
                              </p:par>
                            </p:childTnLst>
                          </p:cTn>
                        </p:par>
                      </p:childTnLst>
                    </p:cTn>
                  </p:par>
                  <p:par>
                    <p:cTn id="103" fill="hold">
                      <p:stCondLst>
                        <p:cond delay="indefinite"/>
                      </p:stCondLst>
                      <p:childTnLst>
                        <p:par>
                          <p:cTn id="104" fill="hold">
                            <p:stCondLst>
                              <p:cond delay="0"/>
                            </p:stCondLst>
                            <p:childTnLst>
                              <p:par>
                                <p:cTn id="105" presetID="9" presetClass="entr" presetSubtype="0" fill="hold" nodeType="clickEffect">
                                  <p:stCondLst>
                                    <p:cond delay="0"/>
                                  </p:stCondLst>
                                  <p:childTnLst>
                                    <p:set>
                                      <p:cBhvr>
                                        <p:cTn id="106" dur="1" fill="hold">
                                          <p:stCondLst>
                                            <p:cond delay="0"/>
                                          </p:stCondLst>
                                        </p:cTn>
                                        <p:tgtEl>
                                          <p:spTgt spid="39939"/>
                                        </p:tgtEl>
                                        <p:attrNameLst>
                                          <p:attrName>style.visibility</p:attrName>
                                        </p:attrNameLst>
                                      </p:cBhvr>
                                      <p:to>
                                        <p:strVal val="visible"/>
                                      </p:to>
                                    </p:set>
                                    <p:animEffect transition="in" filter="dissolve">
                                      <p:cBhvr>
                                        <p:cTn id="107" dur="500"/>
                                        <p:tgtEl>
                                          <p:spTgt spid="39939"/>
                                        </p:tgtEl>
                                      </p:cBhvr>
                                    </p:animEffect>
                                  </p:childTnLst>
                                </p:cTn>
                              </p:par>
                            </p:childTnLst>
                          </p:cTn>
                        </p:par>
                      </p:childTnLst>
                    </p:cTn>
                  </p:par>
                  <p:par>
                    <p:cTn id="108" fill="hold">
                      <p:stCondLst>
                        <p:cond delay="indefinite"/>
                      </p:stCondLst>
                      <p:childTnLst>
                        <p:par>
                          <p:cTn id="109" fill="hold">
                            <p:stCondLst>
                              <p:cond delay="0"/>
                            </p:stCondLst>
                            <p:childTnLst>
                              <p:par>
                                <p:cTn id="110" presetID="9" presetClass="entr" presetSubtype="0" fill="hold" nodeType="clickEffect">
                                  <p:stCondLst>
                                    <p:cond delay="0"/>
                                  </p:stCondLst>
                                  <p:childTnLst>
                                    <p:set>
                                      <p:cBhvr>
                                        <p:cTn id="111" dur="1" fill="hold">
                                          <p:stCondLst>
                                            <p:cond delay="0"/>
                                          </p:stCondLst>
                                        </p:cTn>
                                        <p:tgtEl>
                                          <p:spTgt spid="39959"/>
                                        </p:tgtEl>
                                        <p:attrNameLst>
                                          <p:attrName>style.visibility</p:attrName>
                                        </p:attrNameLst>
                                      </p:cBhvr>
                                      <p:to>
                                        <p:strVal val="visible"/>
                                      </p:to>
                                    </p:set>
                                    <p:animEffect transition="in" filter="dissolve">
                                      <p:cBhvr>
                                        <p:cTn id="112" dur="500"/>
                                        <p:tgtEl>
                                          <p:spTgt spid="39959"/>
                                        </p:tgtEl>
                                      </p:cBhvr>
                                    </p:animEffect>
                                  </p:childTnLst>
                                </p:cTn>
                              </p:par>
                            </p:childTnLst>
                          </p:cTn>
                        </p:par>
                      </p:childTnLst>
                    </p:cTn>
                  </p:par>
                  <p:par>
                    <p:cTn id="113" fill="hold">
                      <p:stCondLst>
                        <p:cond delay="indefinite"/>
                      </p:stCondLst>
                      <p:childTnLst>
                        <p:par>
                          <p:cTn id="114" fill="hold">
                            <p:stCondLst>
                              <p:cond delay="0"/>
                            </p:stCondLst>
                            <p:childTnLst>
                              <p:par>
                                <p:cTn id="115" presetID="9" presetClass="entr" presetSubtype="0" fill="hold" grpId="0" nodeType="clickEffect">
                                  <p:stCondLst>
                                    <p:cond delay="0"/>
                                  </p:stCondLst>
                                  <p:childTnLst>
                                    <p:set>
                                      <p:cBhvr>
                                        <p:cTn id="116" dur="1" fill="hold">
                                          <p:stCondLst>
                                            <p:cond delay="0"/>
                                          </p:stCondLst>
                                        </p:cTn>
                                        <p:tgtEl>
                                          <p:spTgt spid="58"/>
                                        </p:tgtEl>
                                        <p:attrNameLst>
                                          <p:attrName>style.visibility</p:attrName>
                                        </p:attrNameLst>
                                      </p:cBhvr>
                                      <p:to>
                                        <p:strVal val="visible"/>
                                      </p:to>
                                    </p:set>
                                    <p:animEffect transition="in" filter="dissolve">
                                      <p:cBhvr>
                                        <p:cTn id="117" dur="500"/>
                                        <p:tgtEl>
                                          <p:spTgt spid="58"/>
                                        </p:tgtEl>
                                      </p:cBhvr>
                                    </p:animEffect>
                                  </p:childTnLst>
                                </p:cTn>
                              </p:par>
                            </p:childTnLst>
                          </p:cTn>
                        </p:par>
                      </p:childTnLst>
                    </p:cTn>
                  </p:par>
                  <p:par>
                    <p:cTn id="118" fill="hold">
                      <p:stCondLst>
                        <p:cond delay="indefinite"/>
                      </p:stCondLst>
                      <p:childTnLst>
                        <p:par>
                          <p:cTn id="119" fill="hold">
                            <p:stCondLst>
                              <p:cond delay="0"/>
                            </p:stCondLst>
                            <p:childTnLst>
                              <p:par>
                                <p:cTn id="120" presetID="9" presetClass="entr" presetSubtype="0" fill="hold" nodeType="clickEffect">
                                  <p:stCondLst>
                                    <p:cond delay="0"/>
                                  </p:stCondLst>
                                  <p:childTnLst>
                                    <p:set>
                                      <p:cBhvr>
                                        <p:cTn id="121" dur="1" fill="hold">
                                          <p:stCondLst>
                                            <p:cond delay="0"/>
                                          </p:stCondLst>
                                        </p:cTn>
                                        <p:tgtEl>
                                          <p:spTgt spid="39955"/>
                                        </p:tgtEl>
                                        <p:attrNameLst>
                                          <p:attrName>style.visibility</p:attrName>
                                        </p:attrNameLst>
                                      </p:cBhvr>
                                      <p:to>
                                        <p:strVal val="visible"/>
                                      </p:to>
                                    </p:set>
                                    <p:animEffect transition="in" filter="dissolve">
                                      <p:cBhvr>
                                        <p:cTn id="122" dur="500"/>
                                        <p:tgtEl>
                                          <p:spTgt spid="39955"/>
                                        </p:tgtEl>
                                      </p:cBhvr>
                                    </p:animEffect>
                                  </p:childTnLst>
                                </p:cTn>
                              </p:par>
                            </p:childTnLst>
                          </p:cTn>
                        </p:par>
                      </p:childTnLst>
                    </p:cTn>
                  </p:par>
                  <p:par>
                    <p:cTn id="123" fill="hold">
                      <p:stCondLst>
                        <p:cond delay="indefinite"/>
                      </p:stCondLst>
                      <p:childTnLst>
                        <p:par>
                          <p:cTn id="124" fill="hold">
                            <p:stCondLst>
                              <p:cond delay="0"/>
                            </p:stCondLst>
                            <p:childTnLst>
                              <p:par>
                                <p:cTn id="125" presetID="9" presetClass="entr" presetSubtype="0" fill="hold" nodeType="clickEffect">
                                  <p:stCondLst>
                                    <p:cond delay="0"/>
                                  </p:stCondLst>
                                  <p:childTnLst>
                                    <p:set>
                                      <p:cBhvr>
                                        <p:cTn id="126" dur="1" fill="hold">
                                          <p:stCondLst>
                                            <p:cond delay="0"/>
                                          </p:stCondLst>
                                        </p:cTn>
                                        <p:tgtEl>
                                          <p:spTgt spid="16"/>
                                        </p:tgtEl>
                                        <p:attrNameLst>
                                          <p:attrName>style.visibility</p:attrName>
                                        </p:attrNameLst>
                                      </p:cBhvr>
                                      <p:to>
                                        <p:strVal val="visible"/>
                                      </p:to>
                                    </p:set>
                                    <p:animEffect transition="in" filter="dissolve">
                                      <p:cBhvr>
                                        <p:cTn id="127" dur="500"/>
                                        <p:tgtEl>
                                          <p:spTgt spid="16"/>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1" fill="hold" nodeType="clickEffect">
                                  <p:stCondLst>
                                    <p:cond delay="0"/>
                                  </p:stCondLst>
                                  <p:childTnLst>
                                    <p:set>
                                      <p:cBhvr>
                                        <p:cTn id="131" dur="1" fill="hold">
                                          <p:stCondLst>
                                            <p:cond delay="0"/>
                                          </p:stCondLst>
                                        </p:cTn>
                                        <p:tgtEl>
                                          <p:spTgt spid="39979"/>
                                        </p:tgtEl>
                                        <p:attrNameLst>
                                          <p:attrName>style.visibility</p:attrName>
                                        </p:attrNameLst>
                                      </p:cBhvr>
                                      <p:to>
                                        <p:strVal val="visible"/>
                                      </p:to>
                                    </p:set>
                                    <p:animEffect transition="in" filter="wipe(up)">
                                      <p:cBhvr>
                                        <p:cTn id="132" dur="500"/>
                                        <p:tgtEl>
                                          <p:spTgt spid="39979"/>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1" fill="hold" grpId="0" nodeType="clickEffect">
                                  <p:stCondLst>
                                    <p:cond delay="0"/>
                                  </p:stCondLst>
                                  <p:childTnLst>
                                    <p:set>
                                      <p:cBhvr>
                                        <p:cTn id="136" dur="1" fill="hold">
                                          <p:stCondLst>
                                            <p:cond delay="0"/>
                                          </p:stCondLst>
                                        </p:cTn>
                                        <p:tgtEl>
                                          <p:spTgt spid="38"/>
                                        </p:tgtEl>
                                        <p:attrNameLst>
                                          <p:attrName>style.visibility</p:attrName>
                                        </p:attrNameLst>
                                      </p:cBhvr>
                                      <p:to>
                                        <p:strVal val="visible"/>
                                      </p:to>
                                    </p:set>
                                    <p:animEffect transition="in" filter="wipe(up)">
                                      <p:cBhvr>
                                        <p:cTn id="137" dur="500"/>
                                        <p:tgtEl>
                                          <p:spTgt spid="38"/>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1" fill="hold" nodeType="clickEffect">
                                  <p:stCondLst>
                                    <p:cond delay="0"/>
                                  </p:stCondLst>
                                  <p:childTnLst>
                                    <p:set>
                                      <p:cBhvr>
                                        <p:cTn id="141" dur="1" fill="hold">
                                          <p:stCondLst>
                                            <p:cond delay="0"/>
                                          </p:stCondLst>
                                        </p:cTn>
                                        <p:tgtEl>
                                          <p:spTgt spid="39968"/>
                                        </p:tgtEl>
                                        <p:attrNameLst>
                                          <p:attrName>style.visibility</p:attrName>
                                        </p:attrNameLst>
                                      </p:cBhvr>
                                      <p:to>
                                        <p:strVal val="visible"/>
                                      </p:to>
                                    </p:set>
                                    <p:animEffect transition="in" filter="wipe(up)">
                                      <p:cBhvr>
                                        <p:cTn id="142" dur="500"/>
                                        <p:tgtEl>
                                          <p:spTgt spid="39968"/>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1" fill="hold" nodeType="clickEffect">
                                  <p:stCondLst>
                                    <p:cond delay="0"/>
                                  </p:stCondLst>
                                  <p:childTnLst>
                                    <p:set>
                                      <p:cBhvr>
                                        <p:cTn id="146" dur="1" fill="hold">
                                          <p:stCondLst>
                                            <p:cond delay="0"/>
                                          </p:stCondLst>
                                        </p:cTn>
                                        <p:tgtEl>
                                          <p:spTgt spid="63"/>
                                        </p:tgtEl>
                                        <p:attrNameLst>
                                          <p:attrName>style.visibility</p:attrName>
                                        </p:attrNameLst>
                                      </p:cBhvr>
                                      <p:to>
                                        <p:strVal val="visible"/>
                                      </p:to>
                                    </p:set>
                                    <p:animEffect transition="in" filter="wipe(up)">
                                      <p:cBhvr>
                                        <p:cTn id="147" dur="500"/>
                                        <p:tgtEl>
                                          <p:spTgt spid="63"/>
                                        </p:tgtEl>
                                      </p:cBhvr>
                                    </p:animEffect>
                                  </p:childTnLst>
                                </p:cTn>
                              </p:par>
                            </p:childTnLst>
                          </p:cTn>
                        </p:par>
                      </p:childTnLst>
                    </p:cTn>
                  </p:par>
                  <p:par>
                    <p:cTn id="148" fill="hold">
                      <p:stCondLst>
                        <p:cond delay="indefinite"/>
                      </p:stCondLst>
                      <p:childTnLst>
                        <p:par>
                          <p:cTn id="149" fill="hold">
                            <p:stCondLst>
                              <p:cond delay="0"/>
                            </p:stCondLst>
                            <p:childTnLst>
                              <p:par>
                                <p:cTn id="150" presetID="9" presetClass="entr" presetSubtype="0" fill="hold" grpId="0" nodeType="clickEffect">
                                  <p:stCondLst>
                                    <p:cond delay="0"/>
                                  </p:stCondLst>
                                  <p:childTnLst>
                                    <p:set>
                                      <p:cBhvr>
                                        <p:cTn id="151" dur="1" fill="hold">
                                          <p:stCondLst>
                                            <p:cond delay="0"/>
                                          </p:stCondLst>
                                        </p:cTn>
                                        <p:tgtEl>
                                          <p:spTgt spid="43"/>
                                        </p:tgtEl>
                                        <p:attrNameLst>
                                          <p:attrName>style.visibility</p:attrName>
                                        </p:attrNameLst>
                                      </p:cBhvr>
                                      <p:to>
                                        <p:strVal val="visible"/>
                                      </p:to>
                                    </p:set>
                                    <p:animEffect transition="in" filter="dissolve">
                                      <p:cBhvr>
                                        <p:cTn id="152" dur="500"/>
                                        <p:tgtEl>
                                          <p:spTgt spid="43"/>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1" fill="hold" nodeType="clickEffect">
                                  <p:stCondLst>
                                    <p:cond delay="0"/>
                                  </p:stCondLst>
                                  <p:childTnLst>
                                    <p:set>
                                      <p:cBhvr>
                                        <p:cTn id="156" dur="1" fill="hold">
                                          <p:stCondLst>
                                            <p:cond delay="0"/>
                                          </p:stCondLst>
                                        </p:cTn>
                                        <p:tgtEl>
                                          <p:spTgt spid="39969"/>
                                        </p:tgtEl>
                                        <p:attrNameLst>
                                          <p:attrName>style.visibility</p:attrName>
                                        </p:attrNameLst>
                                      </p:cBhvr>
                                      <p:to>
                                        <p:strVal val="visible"/>
                                      </p:to>
                                    </p:set>
                                    <p:animEffect transition="in" filter="wipe(up)">
                                      <p:cBhvr>
                                        <p:cTn id="157" dur="500"/>
                                        <p:tgtEl>
                                          <p:spTgt spid="39969"/>
                                        </p:tgtEl>
                                      </p:cBhvr>
                                    </p:animEffect>
                                  </p:childTnLst>
                                </p:cTn>
                              </p:par>
                            </p:childTnLst>
                          </p:cTn>
                        </p:par>
                      </p:childTnLst>
                    </p:cTn>
                  </p:par>
                  <p:par>
                    <p:cTn id="158" fill="hold">
                      <p:stCondLst>
                        <p:cond delay="indefinite"/>
                      </p:stCondLst>
                      <p:childTnLst>
                        <p:par>
                          <p:cTn id="159" fill="hold">
                            <p:stCondLst>
                              <p:cond delay="0"/>
                            </p:stCondLst>
                            <p:childTnLst>
                              <p:par>
                                <p:cTn id="160" presetID="9" presetClass="entr" presetSubtype="0" fill="hold" grpId="0" nodeType="clickEffect">
                                  <p:stCondLst>
                                    <p:cond delay="0"/>
                                  </p:stCondLst>
                                  <p:childTnLst>
                                    <p:set>
                                      <p:cBhvr>
                                        <p:cTn id="161" dur="1" fill="hold">
                                          <p:stCondLst>
                                            <p:cond delay="0"/>
                                          </p:stCondLst>
                                        </p:cTn>
                                        <p:tgtEl>
                                          <p:spTgt spid="39972"/>
                                        </p:tgtEl>
                                        <p:attrNameLst>
                                          <p:attrName>style.visibility</p:attrName>
                                        </p:attrNameLst>
                                      </p:cBhvr>
                                      <p:to>
                                        <p:strVal val="visible"/>
                                      </p:to>
                                    </p:set>
                                    <p:animEffect transition="in" filter="dissolve">
                                      <p:cBhvr>
                                        <p:cTn id="162" dur="500"/>
                                        <p:tgtEl>
                                          <p:spTgt spid="39972"/>
                                        </p:tgtEl>
                                      </p:cBhvr>
                                    </p:animEffect>
                                  </p:childTnLst>
                                </p:cTn>
                              </p:par>
                            </p:childTnLst>
                          </p:cTn>
                        </p:par>
                      </p:childTnLst>
                    </p:cTn>
                  </p:par>
                  <p:par>
                    <p:cTn id="163" fill="hold">
                      <p:stCondLst>
                        <p:cond delay="indefinite"/>
                      </p:stCondLst>
                      <p:childTnLst>
                        <p:par>
                          <p:cTn id="164" fill="hold">
                            <p:stCondLst>
                              <p:cond delay="0"/>
                            </p:stCondLst>
                            <p:childTnLst>
                              <p:par>
                                <p:cTn id="165" presetID="9" presetClass="entr" presetSubtype="0" fill="hold" nodeType="clickEffect">
                                  <p:stCondLst>
                                    <p:cond delay="0"/>
                                  </p:stCondLst>
                                  <p:childTnLst>
                                    <p:set>
                                      <p:cBhvr>
                                        <p:cTn id="166" dur="1" fill="hold">
                                          <p:stCondLst>
                                            <p:cond delay="0"/>
                                          </p:stCondLst>
                                        </p:cTn>
                                        <p:tgtEl>
                                          <p:spTgt spid="39973"/>
                                        </p:tgtEl>
                                        <p:attrNameLst>
                                          <p:attrName>style.visibility</p:attrName>
                                        </p:attrNameLst>
                                      </p:cBhvr>
                                      <p:to>
                                        <p:strVal val="visible"/>
                                      </p:to>
                                    </p:set>
                                    <p:animEffect transition="in" filter="dissolve">
                                      <p:cBhvr>
                                        <p:cTn id="167" dur="500"/>
                                        <p:tgtEl>
                                          <p:spTgt spid="399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0" grpId="0" animBg="1"/>
      <p:bldP spid="2" grpId="0" animBg="1"/>
      <p:bldP spid="39943" grpId="0" animBg="1"/>
      <p:bldP spid="39945" grpId="0"/>
      <p:bldP spid="39947" grpId="0" animBg="1"/>
      <p:bldP spid="56" grpId="0" animBg="1"/>
      <p:bldP spid="57" grpId="0" animBg="1"/>
      <p:bldP spid="58" grpId="0" animBg="1"/>
      <p:bldP spid="39952" grpId="0" animBg="1"/>
      <p:bldP spid="39954" grpId="0" animBg="1"/>
      <p:bldP spid="39961" grpId="0"/>
      <p:bldP spid="38" grpId="0" animBg="1"/>
      <p:bldP spid="43" grpId="0" animBg="1"/>
      <p:bldP spid="39972" grpId="0" animBg="1"/>
      <p:bldP spid="11" grpId="0"/>
      <p:bldP spid="5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zh-CN" altLang="en-US">
                <a:latin typeface="黑体" panose="02010609060101010101" pitchFamily="49" charset="-122"/>
                <a:ea typeface="黑体" panose="02010609060101010101" pitchFamily="49" charset="-122"/>
              </a:rPr>
              <a:t>金融资产核算的科目及特点</a:t>
            </a:r>
            <a:endParaRPr lang="zh-CN" altLang="en-US">
              <a:latin typeface="黑体" panose="02010609060101010101" pitchFamily="49" charset="-122"/>
              <a:ea typeface="黑体" panose="02010609060101010101" pitchFamily="49" charset="-122"/>
            </a:endParaRPr>
          </a:p>
        </p:txBody>
      </p:sp>
      <p:sp>
        <p:nvSpPr>
          <p:cNvPr id="43011" name="Text Box 37"/>
          <p:cNvSpPr txBox="1">
            <a:spLocks noChangeArrowheads="1"/>
          </p:cNvSpPr>
          <p:nvPr/>
        </p:nvSpPr>
        <p:spPr bwMode="auto">
          <a:xfrm>
            <a:off x="4206875" y="2189163"/>
            <a:ext cx="614363" cy="307975"/>
          </a:xfrm>
          <a:prstGeom prst="rect">
            <a:avLst/>
          </a:prstGeom>
          <a:solidFill>
            <a:srgbClr val="00FF00"/>
          </a:solidFill>
          <a:ln>
            <a:noFill/>
          </a:ln>
          <a:effectLst>
            <a:prstShdw prst="shdw17" dist="17961" dir="2700000">
              <a:srgbClr val="009900"/>
            </a:prstShdw>
          </a:effectLst>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50000"/>
              </a:spcBef>
              <a:buClrTx/>
              <a:buFontTx/>
              <a:buNone/>
            </a:pPr>
            <a:r>
              <a:rPr lang="zh-CN" altLang="en-US" sz="2000">
                <a:solidFill>
                  <a:srgbClr val="002A00"/>
                </a:solidFill>
                <a:latin typeface="Times New Roman" panose="02020603050405020304" pitchFamily="18" charset="0"/>
                <a:ea typeface="黑体" panose="02010609060101010101" pitchFamily="49" charset="-122"/>
              </a:rPr>
              <a:t>债券</a:t>
            </a:r>
            <a:endParaRPr lang="zh-CN" altLang="en-US" sz="2000">
              <a:solidFill>
                <a:srgbClr val="002A00"/>
              </a:solidFill>
              <a:latin typeface="Times New Roman" panose="02020603050405020304" pitchFamily="18" charset="0"/>
              <a:ea typeface="黑体" panose="02010609060101010101" pitchFamily="49" charset="-122"/>
            </a:endParaRPr>
          </a:p>
        </p:txBody>
      </p:sp>
      <p:sp>
        <p:nvSpPr>
          <p:cNvPr id="43012" name="Text Box 37"/>
          <p:cNvSpPr txBox="1">
            <a:spLocks noChangeArrowheads="1"/>
          </p:cNvSpPr>
          <p:nvPr/>
        </p:nvSpPr>
        <p:spPr bwMode="auto">
          <a:xfrm>
            <a:off x="4206875" y="3230563"/>
            <a:ext cx="614363" cy="307975"/>
          </a:xfrm>
          <a:prstGeom prst="rect">
            <a:avLst/>
          </a:prstGeom>
          <a:solidFill>
            <a:srgbClr val="00FF00"/>
          </a:solidFill>
          <a:ln>
            <a:noFill/>
          </a:ln>
          <a:effectLst>
            <a:prstShdw prst="shdw17" dist="17961" dir="2700000">
              <a:srgbClr val="009900"/>
            </a:prstShdw>
          </a:effectLst>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50000"/>
              </a:spcBef>
              <a:buClrTx/>
              <a:buFontTx/>
              <a:buNone/>
            </a:pPr>
            <a:r>
              <a:rPr lang="zh-CN" altLang="en-US" sz="2000">
                <a:solidFill>
                  <a:srgbClr val="002A00"/>
                </a:solidFill>
                <a:latin typeface="Times New Roman" panose="02020603050405020304" pitchFamily="18" charset="0"/>
                <a:ea typeface="黑体" panose="02010609060101010101" pitchFamily="49" charset="-122"/>
              </a:rPr>
              <a:t>债券</a:t>
            </a:r>
            <a:endParaRPr lang="zh-CN" altLang="en-US" sz="2000">
              <a:solidFill>
                <a:srgbClr val="002A00"/>
              </a:solidFill>
              <a:latin typeface="Times New Roman" panose="02020603050405020304" pitchFamily="18" charset="0"/>
              <a:ea typeface="黑体" panose="02010609060101010101" pitchFamily="49" charset="-122"/>
            </a:endParaRPr>
          </a:p>
        </p:txBody>
      </p:sp>
      <p:sp>
        <p:nvSpPr>
          <p:cNvPr id="43013" name="Text Box 37"/>
          <p:cNvSpPr txBox="1">
            <a:spLocks noChangeArrowheads="1"/>
          </p:cNvSpPr>
          <p:nvPr/>
        </p:nvSpPr>
        <p:spPr bwMode="auto">
          <a:xfrm>
            <a:off x="3789363" y="5372100"/>
            <a:ext cx="633412" cy="307975"/>
          </a:xfrm>
          <a:prstGeom prst="rect">
            <a:avLst/>
          </a:prstGeom>
          <a:solidFill>
            <a:srgbClr val="00FF00"/>
          </a:solidFill>
          <a:ln>
            <a:noFill/>
          </a:ln>
          <a:effectLst>
            <a:prstShdw prst="shdw17" dist="17961" dir="2700000">
              <a:srgbClr val="009900"/>
            </a:prstShdw>
          </a:effectLst>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50000"/>
              </a:spcBef>
              <a:buClrTx/>
              <a:buFontTx/>
              <a:buNone/>
            </a:pPr>
            <a:r>
              <a:rPr lang="zh-CN" altLang="en-US" sz="2000">
                <a:solidFill>
                  <a:srgbClr val="002A00"/>
                </a:solidFill>
                <a:latin typeface="Times New Roman" panose="02020603050405020304" pitchFamily="18" charset="0"/>
                <a:ea typeface="黑体" panose="02010609060101010101" pitchFamily="49" charset="-122"/>
              </a:rPr>
              <a:t>股票</a:t>
            </a:r>
            <a:endParaRPr lang="zh-CN" altLang="en-US" sz="2000">
              <a:solidFill>
                <a:srgbClr val="002A00"/>
              </a:solidFill>
              <a:latin typeface="Times New Roman" panose="02020603050405020304" pitchFamily="18" charset="0"/>
              <a:ea typeface="黑体" panose="02010609060101010101" pitchFamily="49" charset="-122"/>
            </a:endParaRPr>
          </a:p>
        </p:txBody>
      </p:sp>
      <p:sp>
        <p:nvSpPr>
          <p:cNvPr id="41991" name="Rectangle 87" descr="粉色面巾纸"/>
          <p:cNvSpPr>
            <a:spLocks noChangeArrowheads="1"/>
          </p:cNvSpPr>
          <p:nvPr/>
        </p:nvSpPr>
        <p:spPr bwMode="auto">
          <a:xfrm>
            <a:off x="6045200" y="1890713"/>
            <a:ext cx="3143250" cy="854075"/>
          </a:xfrm>
          <a:prstGeom prst="rect">
            <a:avLst/>
          </a:prstGeom>
        </p:spPr>
        <p:style>
          <a:lnRef idx="1">
            <a:schemeClr val="accent2"/>
          </a:lnRef>
          <a:fillRef idx="2">
            <a:schemeClr val="accent2"/>
          </a:fillRef>
          <a:effectRef idx="1">
            <a:schemeClr val="accent2"/>
          </a:effectRef>
          <a:fontRef idx="minor">
            <a:schemeClr val="dk1"/>
          </a:fontRef>
        </p:style>
        <p:txBody>
          <a:bodyPr wrap="none"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defRPr/>
            </a:pPr>
            <a:r>
              <a:rPr kumimoji="0" lang="zh-CN" altLang="en-US" sz="2000" dirty="0">
                <a:solidFill>
                  <a:srgbClr val="002A00"/>
                </a:solidFill>
                <a:latin typeface="黑体" panose="02010609060101010101" pitchFamily="49" charset="-122"/>
                <a:ea typeface="黑体" panose="02010609060101010101" pitchFamily="49" charset="-122"/>
              </a:rPr>
              <a:t>①资产按</a:t>
            </a:r>
            <a:r>
              <a:rPr kumimoji="0" lang="zh-CN" altLang="en-US" sz="2000" dirty="0">
                <a:solidFill>
                  <a:srgbClr val="FF0000"/>
                </a:solidFill>
                <a:latin typeface="黑体" panose="02010609060101010101" pitchFamily="49" charset="-122"/>
                <a:ea typeface="黑体" panose="02010609060101010101" pitchFamily="49" charset="-122"/>
              </a:rPr>
              <a:t>摊余成本</a:t>
            </a:r>
            <a:r>
              <a:rPr kumimoji="0" lang="zh-CN" altLang="en-US" sz="2000" dirty="0">
                <a:solidFill>
                  <a:srgbClr val="002A00"/>
                </a:solidFill>
                <a:latin typeface="黑体" panose="02010609060101010101" pitchFamily="49" charset="-122"/>
                <a:ea typeface="黑体" panose="02010609060101010101" pitchFamily="49" charset="-122"/>
              </a:rPr>
              <a:t>计量</a:t>
            </a:r>
            <a:endParaRPr kumimoji="0" lang="zh-CN" altLang="en-US" sz="2000" dirty="0">
              <a:solidFill>
                <a:srgbClr val="002A00"/>
              </a:solidFill>
              <a:latin typeface="黑体" panose="02010609060101010101" pitchFamily="49" charset="-122"/>
              <a:ea typeface="黑体" panose="02010609060101010101" pitchFamily="49" charset="-122"/>
            </a:endParaRPr>
          </a:p>
          <a:p>
            <a:pPr eaLnBrk="1" hangingPunct="1">
              <a:spcBef>
                <a:spcPct val="0"/>
              </a:spcBef>
              <a:buClrTx/>
              <a:buFontTx/>
              <a:buNone/>
              <a:defRPr/>
            </a:pPr>
            <a:r>
              <a:rPr kumimoji="0" lang="zh-CN" altLang="en-US" sz="2000" dirty="0">
                <a:solidFill>
                  <a:srgbClr val="002A00"/>
                </a:solidFill>
                <a:latin typeface="黑体" panose="02010609060101010101" pitchFamily="49" charset="-122"/>
                <a:ea typeface="黑体" panose="02010609060101010101" pitchFamily="49" charset="-122"/>
              </a:rPr>
              <a:t>②投资收益计入</a:t>
            </a:r>
            <a:r>
              <a:rPr kumimoji="0" lang="zh-CN" altLang="en-US" sz="2000" dirty="0">
                <a:solidFill>
                  <a:srgbClr val="0000FF"/>
                </a:solidFill>
                <a:latin typeface="黑体" panose="02010609060101010101" pitchFamily="49" charset="-122"/>
                <a:ea typeface="黑体" panose="02010609060101010101" pitchFamily="49" charset="-122"/>
              </a:rPr>
              <a:t>当期损益</a:t>
            </a:r>
            <a:endParaRPr kumimoji="0" lang="en-US" altLang="zh-CN" sz="2000" dirty="0">
              <a:solidFill>
                <a:srgbClr val="0000FF"/>
              </a:solidFill>
              <a:latin typeface="黑体" panose="02010609060101010101" pitchFamily="49" charset="-122"/>
              <a:ea typeface="黑体" panose="02010609060101010101" pitchFamily="49" charset="-122"/>
            </a:endParaRPr>
          </a:p>
        </p:txBody>
      </p:sp>
      <p:sp>
        <p:nvSpPr>
          <p:cNvPr id="41992" name="Rectangle 87" descr="粉色面巾纸"/>
          <p:cNvSpPr>
            <a:spLocks noChangeArrowheads="1"/>
          </p:cNvSpPr>
          <p:nvPr/>
        </p:nvSpPr>
        <p:spPr bwMode="auto">
          <a:xfrm>
            <a:off x="6048375" y="5207000"/>
            <a:ext cx="3503613" cy="919163"/>
          </a:xfrm>
          <a:prstGeom prst="rect">
            <a:avLst/>
          </a:prstGeom>
        </p:spPr>
        <p:style>
          <a:lnRef idx="1">
            <a:schemeClr val="accent2"/>
          </a:lnRef>
          <a:fillRef idx="2">
            <a:schemeClr val="accent2"/>
          </a:fillRef>
          <a:effectRef idx="1">
            <a:schemeClr val="accent2"/>
          </a:effectRef>
          <a:fontRef idx="minor">
            <a:schemeClr val="dk1"/>
          </a:fontRef>
        </p:style>
        <p:txBody>
          <a:bodyPr wrap="none"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defRPr/>
            </a:pPr>
            <a:r>
              <a:rPr kumimoji="0" lang="zh-CN" altLang="en-US" sz="2000" dirty="0">
                <a:solidFill>
                  <a:srgbClr val="002A00"/>
                </a:solidFill>
                <a:latin typeface="黑体" panose="02010609060101010101" pitchFamily="49" charset="-122"/>
                <a:ea typeface="黑体" panose="02010609060101010101" pitchFamily="49" charset="-122"/>
              </a:rPr>
              <a:t>①资产按</a:t>
            </a:r>
            <a:r>
              <a:rPr kumimoji="0" lang="zh-CN" altLang="en-US" sz="2000" dirty="0">
                <a:solidFill>
                  <a:srgbClr val="FF0000"/>
                </a:solidFill>
                <a:latin typeface="黑体" panose="02010609060101010101" pitchFamily="49" charset="-122"/>
                <a:ea typeface="黑体" panose="02010609060101010101" pitchFamily="49" charset="-122"/>
              </a:rPr>
              <a:t>公允价值</a:t>
            </a:r>
            <a:r>
              <a:rPr kumimoji="0" lang="en-US" altLang="zh-CN" sz="2000" dirty="0">
                <a:solidFill>
                  <a:srgbClr val="FF0000"/>
                </a:solidFill>
                <a:latin typeface="黑体" panose="02010609060101010101" pitchFamily="49" charset="-122"/>
                <a:ea typeface="黑体" panose="02010609060101010101" pitchFamily="49" charset="-122"/>
              </a:rPr>
              <a:t>FV</a:t>
            </a:r>
            <a:r>
              <a:rPr kumimoji="0" lang="zh-CN" altLang="en-US" sz="2000" dirty="0">
                <a:solidFill>
                  <a:srgbClr val="002A00"/>
                </a:solidFill>
                <a:latin typeface="黑体" panose="02010609060101010101" pitchFamily="49" charset="-122"/>
                <a:ea typeface="黑体" panose="02010609060101010101" pitchFamily="49" charset="-122"/>
              </a:rPr>
              <a:t>计量</a:t>
            </a:r>
            <a:endParaRPr kumimoji="0" lang="zh-CN" altLang="en-US" sz="2000" dirty="0">
              <a:solidFill>
                <a:srgbClr val="002A00"/>
              </a:solidFill>
              <a:latin typeface="黑体" panose="02010609060101010101" pitchFamily="49" charset="-122"/>
              <a:ea typeface="黑体" panose="02010609060101010101" pitchFamily="49" charset="-122"/>
            </a:endParaRPr>
          </a:p>
          <a:p>
            <a:pPr eaLnBrk="1" hangingPunct="1">
              <a:spcBef>
                <a:spcPct val="0"/>
              </a:spcBef>
              <a:buClrTx/>
              <a:buFontTx/>
              <a:buNone/>
              <a:defRPr/>
            </a:pPr>
            <a:r>
              <a:rPr kumimoji="0" lang="zh-CN" altLang="en-US" sz="2000" dirty="0">
                <a:solidFill>
                  <a:srgbClr val="002A00"/>
                </a:solidFill>
                <a:latin typeface="黑体" panose="02010609060101010101" pitchFamily="49" charset="-122"/>
                <a:ea typeface="黑体" panose="02010609060101010101" pitchFamily="49" charset="-122"/>
              </a:rPr>
              <a:t>②</a:t>
            </a:r>
            <a:r>
              <a:rPr kumimoji="0" lang="en-US" altLang="zh-CN" sz="2000" dirty="0">
                <a:solidFill>
                  <a:srgbClr val="FF0000"/>
                </a:solidFill>
                <a:latin typeface="黑体" panose="02010609060101010101" pitchFamily="49" charset="-122"/>
                <a:ea typeface="黑体" panose="02010609060101010101" pitchFamily="49" charset="-122"/>
              </a:rPr>
              <a:t>FV</a:t>
            </a:r>
            <a:r>
              <a:rPr kumimoji="0" lang="zh-CN" altLang="en-US" sz="2000" dirty="0">
                <a:solidFill>
                  <a:srgbClr val="FF0000"/>
                </a:solidFill>
                <a:latin typeface="黑体" panose="02010609060101010101" pitchFamily="49" charset="-122"/>
                <a:ea typeface="黑体" panose="02010609060101010101" pitchFamily="49" charset="-122"/>
              </a:rPr>
              <a:t>变动</a:t>
            </a:r>
            <a:r>
              <a:rPr kumimoji="0" lang="zh-CN" altLang="en-US" sz="2000" dirty="0">
                <a:solidFill>
                  <a:srgbClr val="002A00"/>
                </a:solidFill>
                <a:latin typeface="黑体" panose="02010609060101010101" pitchFamily="49" charset="-122"/>
                <a:ea typeface="黑体" panose="02010609060101010101" pitchFamily="49" charset="-122"/>
              </a:rPr>
              <a:t>计入</a:t>
            </a:r>
            <a:r>
              <a:rPr kumimoji="0" lang="zh-CN" altLang="en-US" sz="2000" dirty="0">
                <a:solidFill>
                  <a:srgbClr val="0000FF"/>
                </a:solidFill>
                <a:latin typeface="黑体" panose="02010609060101010101" pitchFamily="49" charset="-122"/>
                <a:ea typeface="黑体" panose="02010609060101010101" pitchFamily="49" charset="-122"/>
              </a:rPr>
              <a:t>当期损益</a:t>
            </a:r>
            <a:endParaRPr kumimoji="0" lang="en-US" altLang="zh-CN" sz="2000" dirty="0">
              <a:solidFill>
                <a:srgbClr val="0000FF"/>
              </a:solidFill>
              <a:latin typeface="黑体" panose="02010609060101010101" pitchFamily="49" charset="-122"/>
              <a:ea typeface="黑体" panose="02010609060101010101" pitchFamily="49" charset="-122"/>
            </a:endParaRPr>
          </a:p>
        </p:txBody>
      </p:sp>
      <p:sp>
        <p:nvSpPr>
          <p:cNvPr id="132132" name="Text Box 36"/>
          <p:cNvSpPr txBox="1">
            <a:spLocks noChangeArrowheads="1"/>
          </p:cNvSpPr>
          <p:nvPr/>
        </p:nvSpPr>
        <p:spPr bwMode="auto">
          <a:xfrm>
            <a:off x="3621088" y="1277938"/>
            <a:ext cx="1800225" cy="457200"/>
          </a:xfrm>
          <a:prstGeom prst="rect">
            <a:avLst/>
          </a:prstGeom>
          <a:noFill/>
          <a:ln w="9525">
            <a:noFill/>
            <a:miter lim="800000"/>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dirty="0">
                <a:solidFill>
                  <a:srgbClr val="002A00"/>
                </a:solidFill>
              </a:rPr>
              <a:t>明细科目</a:t>
            </a:r>
            <a:endParaRPr lang="zh-CN" altLang="en-US" dirty="0">
              <a:solidFill>
                <a:srgbClr val="002A00"/>
              </a:solidFill>
            </a:endParaRPr>
          </a:p>
        </p:txBody>
      </p:sp>
      <p:sp>
        <p:nvSpPr>
          <p:cNvPr id="132133" name="Text Box 37"/>
          <p:cNvSpPr txBox="1">
            <a:spLocks noChangeArrowheads="1"/>
          </p:cNvSpPr>
          <p:nvPr/>
        </p:nvSpPr>
        <p:spPr bwMode="auto">
          <a:xfrm>
            <a:off x="7000875" y="1371600"/>
            <a:ext cx="1800225" cy="457200"/>
          </a:xfrm>
          <a:prstGeom prst="rect">
            <a:avLst/>
          </a:prstGeom>
          <a:noFill/>
          <a:ln w="9525">
            <a:noFill/>
            <a:miter lim="800000"/>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dirty="0">
                <a:solidFill>
                  <a:srgbClr val="002A00"/>
                </a:solidFill>
              </a:rPr>
              <a:t>核算特点</a:t>
            </a:r>
            <a:endParaRPr lang="zh-CN" altLang="en-US" dirty="0">
              <a:solidFill>
                <a:srgbClr val="002A00"/>
              </a:solidFill>
            </a:endParaRPr>
          </a:p>
        </p:txBody>
      </p:sp>
      <p:grpSp>
        <p:nvGrpSpPr>
          <p:cNvPr id="43018" name="Group 44"/>
          <p:cNvGrpSpPr/>
          <p:nvPr/>
        </p:nvGrpSpPr>
        <p:grpSpPr bwMode="auto">
          <a:xfrm>
            <a:off x="1474788" y="5303838"/>
            <a:ext cx="2016125" cy="695325"/>
            <a:chOff x="385" y="3203"/>
            <a:chExt cx="1270" cy="438"/>
          </a:xfrm>
        </p:grpSpPr>
        <p:sp>
          <p:nvSpPr>
            <p:cNvPr id="43035" name="AutoShape 13"/>
            <p:cNvSpPr>
              <a:spLocks noChangeArrowheads="1"/>
            </p:cNvSpPr>
            <p:nvPr/>
          </p:nvSpPr>
          <p:spPr bwMode="gray">
            <a:xfrm>
              <a:off x="385" y="3203"/>
              <a:ext cx="1270" cy="438"/>
            </a:xfrm>
            <a:prstGeom prst="roundRect">
              <a:avLst>
                <a:gd name="adj" fmla="val 19773"/>
              </a:avLst>
            </a:prstGeom>
            <a:solidFill>
              <a:srgbClr val="FFFF66"/>
            </a:solidFill>
            <a:ln w="19050">
              <a:solidFill>
                <a:schemeClr val="accent1"/>
              </a:solidFill>
              <a:round/>
            </a:ln>
            <a:effectLst>
              <a:outerShdw dist="25400" dir="5400000" algn="ctr" rotWithShape="0">
                <a:srgbClr val="000000">
                  <a:alpha val="50000"/>
                </a:srgbClr>
              </a:outerShdw>
            </a:effectLst>
          </p:spPr>
          <p:txBody>
            <a:bodyPr wrap="none"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solidFill>
                  <a:srgbClr val="002A00"/>
                </a:solidFill>
                <a:latin typeface="Times New Roman" panose="02020603050405020304" pitchFamily="18" charset="0"/>
                <a:ea typeface="黑体" panose="02010609060101010101" pitchFamily="49" charset="-122"/>
              </a:endParaRPr>
            </a:p>
          </p:txBody>
        </p:sp>
        <p:sp>
          <p:nvSpPr>
            <p:cNvPr id="30" name="Rectangle 14"/>
            <p:cNvSpPr>
              <a:spLocks noChangeArrowheads="1"/>
            </p:cNvSpPr>
            <p:nvPr/>
          </p:nvSpPr>
          <p:spPr bwMode="auto">
            <a:xfrm>
              <a:off x="385" y="3282"/>
              <a:ext cx="1243" cy="250"/>
            </a:xfrm>
            <a:prstGeom prst="rect">
              <a:avLst/>
            </a:prstGeom>
            <a:noFill/>
            <a:ln>
              <a:noFill/>
            </a:ln>
            <a:effectLst>
              <a:prstShdw prst="shdw17" dist="17961" dir="2700000">
                <a:schemeClr val="accent1">
                  <a:gamma/>
                  <a:shade val="60000"/>
                  <a:invGamma/>
                </a:schemeClr>
              </a:prstShdw>
            </a:effectLst>
          </p:spPr>
          <p:txBody>
            <a:bodyPr wrap="none">
              <a:spAutoFit/>
            </a:bodyPr>
            <a:lstStyle/>
            <a:p>
              <a:pPr eaLnBrk="1" hangingPunct="1">
                <a:defRPr/>
              </a:pPr>
              <a:r>
                <a:rPr lang="zh-CN" altLang="en-US" sz="2000">
                  <a:solidFill>
                    <a:srgbClr val="002A00"/>
                  </a:solidFill>
                  <a:ea typeface="黑体" panose="02010609060101010101" pitchFamily="49" charset="-122"/>
                </a:rPr>
                <a:t>交易性金融资产</a:t>
              </a:r>
              <a:endParaRPr lang="zh-CN" altLang="en-US" sz="2000">
                <a:solidFill>
                  <a:srgbClr val="002A00"/>
                </a:solidFill>
                <a:ea typeface="黑体" panose="02010609060101010101" pitchFamily="49" charset="-122"/>
              </a:endParaRPr>
            </a:p>
          </p:txBody>
        </p:sp>
      </p:grpSp>
      <p:grpSp>
        <p:nvGrpSpPr>
          <p:cNvPr id="43019" name="Group 46"/>
          <p:cNvGrpSpPr/>
          <p:nvPr/>
        </p:nvGrpSpPr>
        <p:grpSpPr bwMode="auto">
          <a:xfrm>
            <a:off x="1474788" y="1944688"/>
            <a:ext cx="1350962" cy="695325"/>
            <a:chOff x="3606" y="3215"/>
            <a:chExt cx="877" cy="438"/>
          </a:xfrm>
        </p:grpSpPr>
        <p:sp>
          <p:nvSpPr>
            <p:cNvPr id="43033" name="AutoShape 42"/>
            <p:cNvSpPr>
              <a:spLocks noChangeArrowheads="1"/>
            </p:cNvSpPr>
            <p:nvPr/>
          </p:nvSpPr>
          <p:spPr bwMode="gray">
            <a:xfrm>
              <a:off x="3606" y="3215"/>
              <a:ext cx="877" cy="438"/>
            </a:xfrm>
            <a:prstGeom prst="roundRect">
              <a:avLst>
                <a:gd name="adj" fmla="val 19773"/>
              </a:avLst>
            </a:prstGeom>
            <a:solidFill>
              <a:srgbClr val="FFFF66"/>
            </a:solidFill>
            <a:ln w="19050">
              <a:solidFill>
                <a:schemeClr val="accent1"/>
              </a:solidFill>
              <a:round/>
            </a:ln>
            <a:effectLst>
              <a:outerShdw dist="25400" dir="5400000" algn="ctr" rotWithShape="0">
                <a:srgbClr val="000000">
                  <a:alpha val="50000"/>
                </a:srgbClr>
              </a:outerShdw>
            </a:effectLst>
          </p:spPr>
          <p:txBody>
            <a:bodyPr wrap="none"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solidFill>
                  <a:srgbClr val="002A00"/>
                </a:solidFill>
                <a:latin typeface="Times New Roman" panose="02020603050405020304" pitchFamily="18" charset="0"/>
                <a:ea typeface="黑体" panose="02010609060101010101" pitchFamily="49" charset="-122"/>
              </a:endParaRPr>
            </a:p>
          </p:txBody>
        </p:sp>
        <p:sp>
          <p:nvSpPr>
            <p:cNvPr id="33" name="Rectangle 43"/>
            <p:cNvSpPr>
              <a:spLocks noChangeArrowheads="1"/>
            </p:cNvSpPr>
            <p:nvPr/>
          </p:nvSpPr>
          <p:spPr bwMode="auto">
            <a:xfrm>
              <a:off x="3606" y="3294"/>
              <a:ext cx="790" cy="252"/>
            </a:xfrm>
            <a:prstGeom prst="rect">
              <a:avLst/>
            </a:prstGeom>
            <a:noFill/>
            <a:ln>
              <a:noFill/>
            </a:ln>
            <a:effectLst>
              <a:prstShdw prst="shdw17" dist="17961" dir="2700000">
                <a:schemeClr val="accent1">
                  <a:gamma/>
                  <a:shade val="60000"/>
                  <a:invGamma/>
                </a:schemeClr>
              </a:prstShdw>
            </a:effectLst>
          </p:spPr>
          <p:txBody>
            <a:bodyPr wrap="none">
              <a:spAutoFit/>
            </a:bodyPr>
            <a:lstStyle/>
            <a:p>
              <a:pPr eaLnBrk="1" hangingPunct="1">
                <a:defRPr/>
              </a:pPr>
              <a:r>
                <a:rPr lang="zh-CN" altLang="en-US" sz="2000" dirty="0">
                  <a:solidFill>
                    <a:srgbClr val="002A00"/>
                  </a:solidFill>
                  <a:ea typeface="黑体" panose="02010609060101010101" pitchFamily="49" charset="-122"/>
                </a:rPr>
                <a:t>债权投资</a:t>
              </a:r>
              <a:endParaRPr lang="zh-CN" altLang="en-US" sz="2000" dirty="0">
                <a:solidFill>
                  <a:srgbClr val="002A00"/>
                </a:solidFill>
                <a:ea typeface="黑体" panose="02010609060101010101" pitchFamily="49" charset="-122"/>
              </a:endParaRPr>
            </a:p>
          </p:txBody>
        </p:sp>
      </p:grpSp>
      <p:grpSp>
        <p:nvGrpSpPr>
          <p:cNvPr id="43020" name="Group 45"/>
          <p:cNvGrpSpPr/>
          <p:nvPr/>
        </p:nvGrpSpPr>
        <p:grpSpPr bwMode="auto">
          <a:xfrm>
            <a:off x="1474788" y="4029075"/>
            <a:ext cx="2303462" cy="695325"/>
            <a:chOff x="1837" y="3249"/>
            <a:chExt cx="1451" cy="438"/>
          </a:xfrm>
        </p:grpSpPr>
        <p:sp>
          <p:nvSpPr>
            <p:cNvPr id="43031" name="AutoShape 40"/>
            <p:cNvSpPr>
              <a:spLocks noChangeArrowheads="1"/>
            </p:cNvSpPr>
            <p:nvPr/>
          </p:nvSpPr>
          <p:spPr bwMode="gray">
            <a:xfrm>
              <a:off x="1837" y="3249"/>
              <a:ext cx="1451" cy="438"/>
            </a:xfrm>
            <a:prstGeom prst="roundRect">
              <a:avLst>
                <a:gd name="adj" fmla="val 19773"/>
              </a:avLst>
            </a:prstGeom>
            <a:solidFill>
              <a:srgbClr val="FFFF66"/>
            </a:solidFill>
            <a:ln w="19050">
              <a:solidFill>
                <a:schemeClr val="accent1"/>
              </a:solidFill>
              <a:round/>
            </a:ln>
            <a:effectLst>
              <a:outerShdw dist="25400" dir="5400000" algn="ctr" rotWithShape="0">
                <a:srgbClr val="000000">
                  <a:alpha val="50000"/>
                </a:srgbClr>
              </a:outerShdw>
            </a:effectLst>
          </p:spPr>
          <p:txBody>
            <a:bodyPr wrap="none"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solidFill>
                  <a:srgbClr val="002A00"/>
                </a:solidFill>
                <a:latin typeface="Times New Roman" panose="02020603050405020304" pitchFamily="18" charset="0"/>
                <a:ea typeface="黑体" panose="02010609060101010101" pitchFamily="49" charset="-122"/>
              </a:endParaRPr>
            </a:p>
          </p:txBody>
        </p:sp>
        <p:sp>
          <p:nvSpPr>
            <p:cNvPr id="36" name="Rectangle 41"/>
            <p:cNvSpPr>
              <a:spLocks noChangeArrowheads="1"/>
            </p:cNvSpPr>
            <p:nvPr/>
          </p:nvSpPr>
          <p:spPr bwMode="auto">
            <a:xfrm>
              <a:off x="1837" y="3328"/>
              <a:ext cx="1417" cy="252"/>
            </a:xfrm>
            <a:prstGeom prst="rect">
              <a:avLst/>
            </a:prstGeom>
            <a:noFill/>
            <a:ln>
              <a:noFill/>
            </a:ln>
            <a:effectLst>
              <a:prstShdw prst="shdw17" dist="17961" dir="2700000">
                <a:schemeClr val="accent1">
                  <a:gamma/>
                  <a:shade val="60000"/>
                  <a:invGamma/>
                </a:schemeClr>
              </a:prstShdw>
            </a:effectLst>
          </p:spPr>
          <p:txBody>
            <a:bodyPr wrap="none">
              <a:spAutoFit/>
            </a:bodyPr>
            <a:lstStyle/>
            <a:p>
              <a:pPr eaLnBrk="1" hangingPunct="1">
                <a:defRPr/>
              </a:pPr>
              <a:r>
                <a:rPr lang="zh-CN" altLang="en-US" sz="2000" dirty="0">
                  <a:solidFill>
                    <a:srgbClr val="002A00"/>
                  </a:solidFill>
                  <a:ea typeface="黑体" panose="02010609060101010101" pitchFamily="49" charset="-122"/>
                </a:rPr>
                <a:t>其他权益工具投资</a:t>
              </a:r>
              <a:endParaRPr lang="zh-CN" altLang="en-US" sz="2000" dirty="0">
                <a:solidFill>
                  <a:srgbClr val="002A00"/>
                </a:solidFill>
                <a:ea typeface="黑体" panose="02010609060101010101" pitchFamily="49" charset="-122"/>
              </a:endParaRPr>
            </a:p>
          </p:txBody>
        </p:sp>
      </p:grpSp>
      <p:grpSp>
        <p:nvGrpSpPr>
          <p:cNvPr id="43021" name="Group 46"/>
          <p:cNvGrpSpPr/>
          <p:nvPr/>
        </p:nvGrpSpPr>
        <p:grpSpPr bwMode="auto">
          <a:xfrm>
            <a:off x="1474788" y="2951163"/>
            <a:ext cx="1887537" cy="695325"/>
            <a:chOff x="3606" y="3215"/>
            <a:chExt cx="1189" cy="438"/>
          </a:xfrm>
        </p:grpSpPr>
        <p:sp>
          <p:nvSpPr>
            <p:cNvPr id="43029" name="AutoShape 42"/>
            <p:cNvSpPr>
              <a:spLocks noChangeArrowheads="1"/>
            </p:cNvSpPr>
            <p:nvPr/>
          </p:nvSpPr>
          <p:spPr bwMode="gray">
            <a:xfrm>
              <a:off x="3606" y="3215"/>
              <a:ext cx="1189" cy="438"/>
            </a:xfrm>
            <a:prstGeom prst="roundRect">
              <a:avLst>
                <a:gd name="adj" fmla="val 19773"/>
              </a:avLst>
            </a:prstGeom>
            <a:solidFill>
              <a:srgbClr val="FFFF66"/>
            </a:solidFill>
            <a:ln w="19050">
              <a:solidFill>
                <a:schemeClr val="accent1"/>
              </a:solidFill>
              <a:round/>
            </a:ln>
            <a:effectLst>
              <a:outerShdw dist="25400" dir="5400000" algn="ctr" rotWithShape="0">
                <a:srgbClr val="000000">
                  <a:alpha val="50000"/>
                </a:srgbClr>
              </a:outerShdw>
            </a:effectLst>
          </p:spPr>
          <p:txBody>
            <a:bodyPr wrap="none"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solidFill>
                  <a:srgbClr val="002A00"/>
                </a:solidFill>
                <a:latin typeface="Times New Roman" panose="02020603050405020304" pitchFamily="18" charset="0"/>
                <a:ea typeface="黑体" panose="02010609060101010101" pitchFamily="49" charset="-122"/>
              </a:endParaRPr>
            </a:p>
          </p:txBody>
        </p:sp>
        <p:sp>
          <p:nvSpPr>
            <p:cNvPr id="42" name="Rectangle 43"/>
            <p:cNvSpPr>
              <a:spLocks noChangeArrowheads="1"/>
            </p:cNvSpPr>
            <p:nvPr/>
          </p:nvSpPr>
          <p:spPr bwMode="auto">
            <a:xfrm>
              <a:off x="3606" y="3294"/>
              <a:ext cx="1092" cy="252"/>
            </a:xfrm>
            <a:prstGeom prst="rect">
              <a:avLst/>
            </a:prstGeom>
            <a:noFill/>
            <a:ln>
              <a:noFill/>
            </a:ln>
            <a:effectLst>
              <a:prstShdw prst="shdw17" dist="17961" dir="2700000">
                <a:schemeClr val="accent1">
                  <a:gamma/>
                  <a:shade val="60000"/>
                  <a:invGamma/>
                </a:schemeClr>
              </a:prstShdw>
            </a:effectLst>
          </p:spPr>
          <p:txBody>
            <a:bodyPr wrap="none">
              <a:spAutoFit/>
            </a:bodyPr>
            <a:lstStyle/>
            <a:p>
              <a:pPr eaLnBrk="1" hangingPunct="1">
                <a:defRPr/>
              </a:pPr>
              <a:r>
                <a:rPr lang="zh-CN" altLang="en-US" sz="2000" dirty="0">
                  <a:solidFill>
                    <a:srgbClr val="002A00"/>
                  </a:solidFill>
                  <a:ea typeface="黑体" panose="02010609060101010101" pitchFamily="49" charset="-122"/>
                </a:rPr>
                <a:t>其他债权投资</a:t>
              </a:r>
              <a:endParaRPr lang="zh-CN" altLang="en-US" sz="2000" dirty="0">
                <a:solidFill>
                  <a:srgbClr val="002A00"/>
                </a:solidFill>
                <a:ea typeface="黑体" panose="02010609060101010101" pitchFamily="49" charset="-122"/>
              </a:endParaRPr>
            </a:p>
          </p:txBody>
        </p:sp>
      </p:grpSp>
      <p:sp>
        <p:nvSpPr>
          <p:cNvPr id="43" name="Text Box 36"/>
          <p:cNvSpPr txBox="1">
            <a:spLocks noChangeArrowheads="1"/>
          </p:cNvSpPr>
          <p:nvPr/>
        </p:nvSpPr>
        <p:spPr bwMode="auto">
          <a:xfrm>
            <a:off x="1558925" y="1290638"/>
            <a:ext cx="1800225" cy="457200"/>
          </a:xfrm>
          <a:prstGeom prst="rect">
            <a:avLst/>
          </a:prstGeom>
          <a:noFill/>
          <a:ln w="9525">
            <a:noFill/>
            <a:miter lim="800000"/>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dirty="0">
                <a:solidFill>
                  <a:srgbClr val="002A00"/>
                </a:solidFill>
              </a:rPr>
              <a:t>会计科目</a:t>
            </a:r>
            <a:endParaRPr lang="zh-CN" altLang="en-US" dirty="0">
              <a:solidFill>
                <a:srgbClr val="002A00"/>
              </a:solidFill>
            </a:endParaRPr>
          </a:p>
        </p:txBody>
      </p:sp>
      <p:sp>
        <p:nvSpPr>
          <p:cNvPr id="42002" name="Rectangle 87" descr="粉色面巾纸"/>
          <p:cNvSpPr>
            <a:spLocks noChangeArrowheads="1"/>
          </p:cNvSpPr>
          <p:nvPr/>
        </p:nvSpPr>
        <p:spPr bwMode="auto">
          <a:xfrm>
            <a:off x="6045200" y="3076575"/>
            <a:ext cx="3286125" cy="1647825"/>
          </a:xfrm>
          <a:prstGeom prst="rect">
            <a:avLst/>
          </a:prstGeom>
        </p:spPr>
        <p:style>
          <a:lnRef idx="1">
            <a:schemeClr val="accent2"/>
          </a:lnRef>
          <a:fillRef idx="2">
            <a:schemeClr val="accent2"/>
          </a:fillRef>
          <a:effectRef idx="1">
            <a:schemeClr val="accent2"/>
          </a:effectRef>
          <a:fontRef idx="minor">
            <a:schemeClr val="dk1"/>
          </a:fontRef>
        </p:style>
        <p:txBody>
          <a:bodyPr wrap="none"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defRPr/>
            </a:pPr>
            <a:r>
              <a:rPr kumimoji="0" lang="zh-CN" altLang="en-US" sz="2000" dirty="0">
                <a:solidFill>
                  <a:srgbClr val="002A00"/>
                </a:solidFill>
                <a:latin typeface="黑体" panose="02010609060101010101" pitchFamily="49" charset="-122"/>
                <a:ea typeface="黑体" panose="02010609060101010101" pitchFamily="49" charset="-122"/>
              </a:rPr>
              <a:t>①资产按</a:t>
            </a:r>
            <a:r>
              <a:rPr kumimoji="0" lang="zh-CN" altLang="en-US" sz="2000" dirty="0">
                <a:solidFill>
                  <a:srgbClr val="FF0000"/>
                </a:solidFill>
                <a:latin typeface="黑体" panose="02010609060101010101" pitchFamily="49" charset="-122"/>
                <a:ea typeface="黑体" panose="02010609060101010101" pitchFamily="49" charset="-122"/>
              </a:rPr>
              <a:t>公允价值</a:t>
            </a:r>
            <a:r>
              <a:rPr kumimoji="0" lang="en-US" altLang="zh-CN" sz="2000" dirty="0">
                <a:solidFill>
                  <a:srgbClr val="FF0000"/>
                </a:solidFill>
                <a:latin typeface="黑体" panose="02010609060101010101" pitchFamily="49" charset="-122"/>
                <a:ea typeface="黑体" panose="02010609060101010101" pitchFamily="49" charset="-122"/>
              </a:rPr>
              <a:t>FV</a:t>
            </a:r>
            <a:r>
              <a:rPr kumimoji="0" lang="zh-CN" altLang="en-US" sz="2000" dirty="0">
                <a:solidFill>
                  <a:srgbClr val="002A00"/>
                </a:solidFill>
                <a:latin typeface="黑体" panose="02010609060101010101" pitchFamily="49" charset="-122"/>
                <a:ea typeface="黑体" panose="02010609060101010101" pitchFamily="49" charset="-122"/>
              </a:rPr>
              <a:t>计量</a:t>
            </a:r>
            <a:endParaRPr kumimoji="0" lang="en-US" altLang="zh-CN" sz="2000" dirty="0">
              <a:solidFill>
                <a:srgbClr val="002A00"/>
              </a:solidFill>
              <a:latin typeface="黑体" panose="02010609060101010101" pitchFamily="49" charset="-122"/>
              <a:ea typeface="黑体" panose="02010609060101010101" pitchFamily="49" charset="-122"/>
            </a:endParaRPr>
          </a:p>
          <a:p>
            <a:pPr eaLnBrk="1" hangingPunct="1">
              <a:spcBef>
                <a:spcPct val="0"/>
              </a:spcBef>
              <a:buClrTx/>
              <a:buFontTx/>
              <a:buNone/>
              <a:defRPr/>
            </a:pPr>
            <a:endParaRPr kumimoji="0" lang="zh-CN" altLang="en-US" sz="2000" dirty="0">
              <a:solidFill>
                <a:srgbClr val="002A00"/>
              </a:solidFill>
              <a:latin typeface="黑体" panose="02010609060101010101" pitchFamily="49" charset="-122"/>
              <a:ea typeface="黑体" panose="02010609060101010101" pitchFamily="49" charset="-122"/>
            </a:endParaRPr>
          </a:p>
          <a:p>
            <a:pPr eaLnBrk="1" hangingPunct="1">
              <a:spcBef>
                <a:spcPct val="0"/>
              </a:spcBef>
              <a:buClrTx/>
              <a:buFontTx/>
              <a:buNone/>
              <a:defRPr/>
            </a:pPr>
            <a:r>
              <a:rPr kumimoji="0" lang="zh-CN" altLang="en-US" sz="2000" dirty="0">
                <a:solidFill>
                  <a:srgbClr val="002A00"/>
                </a:solidFill>
                <a:latin typeface="黑体" panose="02010609060101010101" pitchFamily="49" charset="-122"/>
                <a:ea typeface="黑体" panose="02010609060101010101" pitchFamily="49" charset="-122"/>
              </a:rPr>
              <a:t>②</a:t>
            </a:r>
            <a:r>
              <a:rPr kumimoji="0" lang="en-US" altLang="zh-CN" sz="2000" dirty="0">
                <a:solidFill>
                  <a:srgbClr val="FF0000"/>
                </a:solidFill>
                <a:latin typeface="黑体" panose="02010609060101010101" pitchFamily="49" charset="-122"/>
                <a:ea typeface="黑体" panose="02010609060101010101" pitchFamily="49" charset="-122"/>
              </a:rPr>
              <a:t>FV</a:t>
            </a:r>
            <a:r>
              <a:rPr kumimoji="0" lang="zh-CN" altLang="en-US" sz="2000" dirty="0">
                <a:solidFill>
                  <a:srgbClr val="FF0000"/>
                </a:solidFill>
                <a:latin typeface="黑体" panose="02010609060101010101" pitchFamily="49" charset="-122"/>
                <a:ea typeface="黑体" panose="02010609060101010101" pitchFamily="49" charset="-122"/>
              </a:rPr>
              <a:t>变动</a:t>
            </a:r>
            <a:r>
              <a:rPr kumimoji="0" lang="zh-CN" altLang="en-US" sz="2000" dirty="0">
                <a:solidFill>
                  <a:srgbClr val="002A00"/>
                </a:solidFill>
                <a:latin typeface="黑体" panose="02010609060101010101" pitchFamily="49" charset="-122"/>
                <a:ea typeface="黑体" panose="02010609060101010101" pitchFamily="49" charset="-122"/>
              </a:rPr>
              <a:t>计入</a:t>
            </a:r>
            <a:r>
              <a:rPr kumimoji="0" lang="zh-CN" altLang="en-US" sz="2000" dirty="0">
                <a:solidFill>
                  <a:srgbClr val="0000FF"/>
                </a:solidFill>
                <a:latin typeface="黑体" panose="02010609060101010101" pitchFamily="49" charset="-122"/>
                <a:ea typeface="黑体" panose="02010609060101010101" pitchFamily="49" charset="-122"/>
              </a:rPr>
              <a:t>其他综合收益</a:t>
            </a:r>
            <a:endParaRPr kumimoji="0" lang="en-US" altLang="zh-CN" sz="2000" dirty="0">
              <a:solidFill>
                <a:srgbClr val="0000FF"/>
              </a:solidFill>
              <a:latin typeface="黑体" panose="02010609060101010101" pitchFamily="49" charset="-122"/>
              <a:ea typeface="黑体" panose="02010609060101010101" pitchFamily="49" charset="-122"/>
            </a:endParaRPr>
          </a:p>
        </p:txBody>
      </p:sp>
      <p:sp>
        <p:nvSpPr>
          <p:cNvPr id="43024" name="Text Box 37"/>
          <p:cNvSpPr txBox="1">
            <a:spLocks noChangeArrowheads="1"/>
          </p:cNvSpPr>
          <p:nvPr/>
        </p:nvSpPr>
        <p:spPr bwMode="auto">
          <a:xfrm>
            <a:off x="4206875" y="4513263"/>
            <a:ext cx="614363" cy="307975"/>
          </a:xfrm>
          <a:prstGeom prst="rect">
            <a:avLst/>
          </a:prstGeom>
          <a:solidFill>
            <a:srgbClr val="00FF00"/>
          </a:solidFill>
          <a:ln>
            <a:noFill/>
          </a:ln>
          <a:effectLst>
            <a:prstShdw prst="shdw17" dist="17961" dir="2700000">
              <a:srgbClr val="009900"/>
            </a:prstShdw>
          </a:effectLst>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50000"/>
              </a:spcBef>
              <a:buClrTx/>
              <a:buFontTx/>
              <a:buNone/>
            </a:pPr>
            <a:r>
              <a:rPr lang="zh-CN" altLang="en-US" sz="2000">
                <a:solidFill>
                  <a:srgbClr val="002A00"/>
                </a:solidFill>
                <a:latin typeface="Times New Roman" panose="02020603050405020304" pitchFamily="18" charset="0"/>
                <a:ea typeface="黑体" panose="02010609060101010101" pitchFamily="49" charset="-122"/>
              </a:rPr>
              <a:t>股票</a:t>
            </a:r>
            <a:endParaRPr lang="zh-CN" altLang="en-US" sz="2000">
              <a:solidFill>
                <a:srgbClr val="002A00"/>
              </a:solidFill>
              <a:latin typeface="Times New Roman" panose="02020603050405020304" pitchFamily="18" charset="0"/>
              <a:ea typeface="黑体" panose="02010609060101010101" pitchFamily="49" charset="-122"/>
            </a:endParaRPr>
          </a:p>
        </p:txBody>
      </p:sp>
      <p:sp>
        <p:nvSpPr>
          <p:cNvPr id="43025" name="Text Box 37"/>
          <p:cNvSpPr txBox="1">
            <a:spLocks noChangeArrowheads="1"/>
          </p:cNvSpPr>
          <p:nvPr/>
        </p:nvSpPr>
        <p:spPr bwMode="auto">
          <a:xfrm>
            <a:off x="4621213" y="5373688"/>
            <a:ext cx="614362" cy="307975"/>
          </a:xfrm>
          <a:prstGeom prst="rect">
            <a:avLst/>
          </a:prstGeom>
          <a:solidFill>
            <a:srgbClr val="00FF00"/>
          </a:solidFill>
          <a:ln>
            <a:noFill/>
          </a:ln>
          <a:effectLst>
            <a:prstShdw prst="shdw17" dist="17961" dir="2700000">
              <a:srgbClr val="009900"/>
            </a:prstShdw>
          </a:effectLst>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50000"/>
              </a:spcBef>
              <a:buClrTx/>
              <a:buFontTx/>
              <a:buNone/>
            </a:pPr>
            <a:r>
              <a:rPr lang="zh-CN" altLang="en-US" sz="2000">
                <a:solidFill>
                  <a:srgbClr val="002A00"/>
                </a:solidFill>
                <a:latin typeface="Times New Roman" panose="02020603050405020304" pitchFamily="18" charset="0"/>
                <a:ea typeface="黑体" panose="02010609060101010101" pitchFamily="49" charset="-122"/>
              </a:rPr>
              <a:t>债券</a:t>
            </a:r>
            <a:endParaRPr lang="zh-CN" altLang="en-US" sz="2000">
              <a:solidFill>
                <a:srgbClr val="002A00"/>
              </a:solidFill>
              <a:latin typeface="Times New Roman" panose="02020603050405020304" pitchFamily="18" charset="0"/>
              <a:ea typeface="黑体" panose="02010609060101010101" pitchFamily="49" charset="-122"/>
            </a:endParaRPr>
          </a:p>
        </p:txBody>
      </p:sp>
      <p:sp>
        <p:nvSpPr>
          <p:cNvPr id="43026" name="Text Box 37"/>
          <p:cNvSpPr txBox="1">
            <a:spLocks noChangeArrowheads="1"/>
          </p:cNvSpPr>
          <p:nvPr/>
        </p:nvSpPr>
        <p:spPr bwMode="auto">
          <a:xfrm>
            <a:off x="3810000" y="5818188"/>
            <a:ext cx="635000" cy="307975"/>
          </a:xfrm>
          <a:prstGeom prst="rect">
            <a:avLst/>
          </a:prstGeom>
          <a:solidFill>
            <a:srgbClr val="00FF00"/>
          </a:solidFill>
          <a:ln>
            <a:noFill/>
          </a:ln>
          <a:effectLst>
            <a:prstShdw prst="shdw17" dist="17961" dir="2700000">
              <a:srgbClr val="009900"/>
            </a:prstShdw>
          </a:effectLst>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50000"/>
              </a:spcBef>
              <a:buClrTx/>
              <a:buFontTx/>
              <a:buNone/>
            </a:pPr>
            <a:r>
              <a:rPr lang="zh-CN" altLang="en-US" sz="2000">
                <a:solidFill>
                  <a:srgbClr val="002A00"/>
                </a:solidFill>
                <a:latin typeface="Times New Roman" panose="02020603050405020304" pitchFamily="18" charset="0"/>
                <a:ea typeface="黑体" panose="02010609060101010101" pitchFamily="49" charset="-122"/>
              </a:rPr>
              <a:t>基金</a:t>
            </a:r>
            <a:endParaRPr lang="zh-CN" altLang="en-US" sz="2000">
              <a:solidFill>
                <a:srgbClr val="002A00"/>
              </a:solidFill>
              <a:latin typeface="Times New Roman" panose="02020603050405020304" pitchFamily="18" charset="0"/>
              <a:ea typeface="黑体" panose="02010609060101010101" pitchFamily="49" charset="-122"/>
            </a:endParaRPr>
          </a:p>
        </p:txBody>
      </p:sp>
      <p:sp>
        <p:nvSpPr>
          <p:cNvPr id="43027" name="Text Box 37"/>
          <p:cNvSpPr txBox="1">
            <a:spLocks noChangeArrowheads="1"/>
          </p:cNvSpPr>
          <p:nvPr/>
        </p:nvSpPr>
        <p:spPr bwMode="auto">
          <a:xfrm>
            <a:off x="4622800" y="5799138"/>
            <a:ext cx="798513" cy="307975"/>
          </a:xfrm>
          <a:prstGeom prst="rect">
            <a:avLst/>
          </a:prstGeom>
          <a:solidFill>
            <a:srgbClr val="00FF00"/>
          </a:solidFill>
          <a:ln>
            <a:noFill/>
          </a:ln>
          <a:effectLst>
            <a:prstShdw prst="shdw17" dist="17961" dir="2700000">
              <a:srgbClr val="009900"/>
            </a:prstShdw>
          </a:effectLst>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50000"/>
              </a:spcBef>
              <a:buClrTx/>
              <a:buFontTx/>
              <a:buNone/>
            </a:pPr>
            <a:r>
              <a:rPr lang="zh-CN" altLang="en-US" sz="2000">
                <a:solidFill>
                  <a:srgbClr val="002A00"/>
                </a:solidFill>
                <a:latin typeface="Times New Roman" panose="02020603050405020304" pitchFamily="18" charset="0"/>
                <a:ea typeface="黑体" panose="02010609060101010101" pitchFamily="49" charset="-122"/>
              </a:rPr>
              <a:t>衍生品</a:t>
            </a:r>
            <a:endParaRPr lang="zh-CN" altLang="en-US" sz="2000">
              <a:solidFill>
                <a:srgbClr val="002A00"/>
              </a:solidFill>
              <a:latin typeface="Times New Roman" panose="02020603050405020304" pitchFamily="18" charset="0"/>
              <a:ea typeface="黑体" panose="02010609060101010101" pitchFamily="49" charset="-122"/>
            </a:endParaRPr>
          </a:p>
        </p:txBody>
      </p:sp>
      <p:sp>
        <p:nvSpPr>
          <p:cNvPr id="43028" name="Text Box 37"/>
          <p:cNvSpPr txBox="1">
            <a:spLocks noChangeArrowheads="1"/>
          </p:cNvSpPr>
          <p:nvPr/>
        </p:nvSpPr>
        <p:spPr bwMode="auto">
          <a:xfrm>
            <a:off x="4152900" y="4087813"/>
            <a:ext cx="892175" cy="307975"/>
          </a:xfrm>
          <a:prstGeom prst="rect">
            <a:avLst/>
          </a:prstGeom>
          <a:solidFill>
            <a:srgbClr val="00FF00"/>
          </a:solidFill>
          <a:ln>
            <a:noFill/>
          </a:ln>
          <a:effectLst>
            <a:prstShdw prst="shdw17" dist="17961" dir="2700000">
              <a:srgbClr val="009900"/>
            </a:prstShdw>
          </a:effectLst>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50000"/>
              </a:spcBef>
              <a:buClrTx/>
              <a:buFontTx/>
              <a:buNone/>
            </a:pPr>
            <a:r>
              <a:rPr lang="zh-CN" altLang="en-US" sz="2000">
                <a:solidFill>
                  <a:srgbClr val="002A00"/>
                </a:solidFill>
                <a:latin typeface="Times New Roman" panose="02020603050405020304" pitchFamily="18" charset="0"/>
                <a:ea typeface="黑体" panose="02010609060101010101" pitchFamily="49" charset="-122"/>
              </a:rPr>
              <a:t>可转债</a:t>
            </a:r>
            <a:endParaRPr lang="zh-CN" altLang="en-US" sz="2000">
              <a:solidFill>
                <a:srgbClr val="002A00"/>
              </a:solidFill>
              <a:latin typeface="Times New Roman" panose="02020603050405020304" pitchFamily="18" charset="0"/>
              <a:ea typeface="黑体" panose="02010609060101010101" pitchFamily="49"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6" name="Line 8"/>
          <p:cNvSpPr>
            <a:spLocks noChangeShapeType="1"/>
          </p:cNvSpPr>
          <p:nvPr/>
        </p:nvSpPr>
        <p:spPr bwMode="auto">
          <a:xfrm>
            <a:off x="2927350" y="5624513"/>
            <a:ext cx="6048375" cy="0"/>
          </a:xfrm>
          <a:prstGeom prst="line">
            <a:avLst/>
          </a:prstGeom>
          <a:noFill/>
          <a:ln w="57150">
            <a:solidFill>
              <a:schemeClr val="tx1"/>
            </a:solidFill>
            <a:miter lim="800000"/>
          </a:ln>
          <a:effectLst>
            <a:prstShdw prst="shdw17" dist="17961" dir="2700000">
              <a:schemeClr val="tx1">
                <a:gamma/>
                <a:shade val="60000"/>
                <a:invGamma/>
              </a:schemeClr>
            </a:prstShdw>
          </a:effectLst>
        </p:spPr>
        <p:txBody>
          <a:bodyPr wrap="none"/>
          <a:lstStyle/>
          <a:p>
            <a:pPr eaLnBrk="1" hangingPunct="1">
              <a:defRPr/>
            </a:pPr>
            <a:endParaRPr lang="zh-CN" altLang="en-US">
              <a:solidFill>
                <a:srgbClr val="002A00"/>
              </a:solidFill>
              <a:ea typeface="黑体" panose="02010609060101010101" pitchFamily="49" charset="-122"/>
            </a:endParaRPr>
          </a:p>
        </p:txBody>
      </p:sp>
      <p:sp>
        <p:nvSpPr>
          <p:cNvPr id="237577" name="Line 9"/>
          <p:cNvSpPr>
            <a:spLocks noChangeShapeType="1"/>
          </p:cNvSpPr>
          <p:nvPr/>
        </p:nvSpPr>
        <p:spPr bwMode="auto">
          <a:xfrm>
            <a:off x="2925763" y="5264150"/>
            <a:ext cx="0" cy="360363"/>
          </a:xfrm>
          <a:prstGeom prst="line">
            <a:avLst/>
          </a:prstGeom>
          <a:noFill/>
          <a:ln w="57150">
            <a:solidFill>
              <a:schemeClr val="tx1"/>
            </a:solidFill>
            <a:miter lim="800000"/>
          </a:ln>
          <a:effectLst>
            <a:prstShdw prst="shdw17" dist="17961" dir="2700000">
              <a:schemeClr val="tx1">
                <a:gamma/>
                <a:shade val="60000"/>
                <a:invGamma/>
              </a:schemeClr>
            </a:prstShdw>
          </a:effectLst>
        </p:spPr>
        <p:txBody>
          <a:bodyPr wrap="none"/>
          <a:lstStyle/>
          <a:p>
            <a:pPr eaLnBrk="1" hangingPunct="1">
              <a:defRPr/>
            </a:pPr>
            <a:endParaRPr lang="zh-CN" altLang="en-US">
              <a:solidFill>
                <a:srgbClr val="002A00"/>
              </a:solidFill>
              <a:ea typeface="黑体" panose="02010609060101010101" pitchFamily="49" charset="-122"/>
            </a:endParaRPr>
          </a:p>
        </p:txBody>
      </p:sp>
      <p:sp>
        <p:nvSpPr>
          <p:cNvPr id="237578" name="Line 10"/>
          <p:cNvSpPr>
            <a:spLocks noChangeShapeType="1"/>
          </p:cNvSpPr>
          <p:nvPr/>
        </p:nvSpPr>
        <p:spPr bwMode="auto">
          <a:xfrm>
            <a:off x="8975725" y="5264150"/>
            <a:ext cx="0" cy="360363"/>
          </a:xfrm>
          <a:prstGeom prst="line">
            <a:avLst/>
          </a:prstGeom>
          <a:noFill/>
          <a:ln w="57150">
            <a:solidFill>
              <a:schemeClr val="tx1"/>
            </a:solidFill>
            <a:miter lim="800000"/>
          </a:ln>
          <a:effectLst>
            <a:prstShdw prst="shdw17" dist="17961" dir="2700000">
              <a:schemeClr val="tx1">
                <a:gamma/>
                <a:shade val="60000"/>
                <a:invGamma/>
              </a:schemeClr>
            </a:prstShdw>
          </a:effectLst>
        </p:spPr>
        <p:txBody>
          <a:bodyPr wrap="none"/>
          <a:lstStyle/>
          <a:p>
            <a:pPr eaLnBrk="1" hangingPunct="1">
              <a:defRPr/>
            </a:pPr>
            <a:endParaRPr lang="zh-CN" altLang="en-US">
              <a:solidFill>
                <a:srgbClr val="002A00"/>
              </a:solidFill>
              <a:ea typeface="黑体" panose="02010609060101010101" pitchFamily="49" charset="-122"/>
            </a:endParaRPr>
          </a:p>
        </p:txBody>
      </p:sp>
      <p:sp>
        <p:nvSpPr>
          <p:cNvPr id="237579" name="Line 11"/>
          <p:cNvSpPr>
            <a:spLocks noChangeShapeType="1"/>
          </p:cNvSpPr>
          <p:nvPr/>
        </p:nvSpPr>
        <p:spPr bwMode="auto">
          <a:xfrm>
            <a:off x="5949950" y="5264150"/>
            <a:ext cx="0" cy="360363"/>
          </a:xfrm>
          <a:prstGeom prst="line">
            <a:avLst/>
          </a:prstGeom>
          <a:noFill/>
          <a:ln w="57150">
            <a:solidFill>
              <a:schemeClr val="tx1"/>
            </a:solidFill>
            <a:miter lim="800000"/>
          </a:ln>
          <a:effectLst>
            <a:prstShdw prst="shdw17" dist="17961" dir="2700000">
              <a:schemeClr val="tx1">
                <a:gamma/>
                <a:shade val="60000"/>
                <a:invGamma/>
              </a:schemeClr>
            </a:prstShdw>
          </a:effectLst>
        </p:spPr>
        <p:txBody>
          <a:bodyPr wrap="none"/>
          <a:lstStyle/>
          <a:p>
            <a:pPr eaLnBrk="1" hangingPunct="1">
              <a:defRPr/>
            </a:pPr>
            <a:endParaRPr lang="zh-CN" altLang="en-US">
              <a:solidFill>
                <a:srgbClr val="002A00"/>
              </a:solidFill>
              <a:ea typeface="黑体" panose="02010609060101010101" pitchFamily="49" charset="-122"/>
            </a:endParaRPr>
          </a:p>
        </p:txBody>
      </p:sp>
      <p:sp>
        <p:nvSpPr>
          <p:cNvPr id="237580" name="Rectangle 12"/>
          <p:cNvSpPr>
            <a:spLocks noChangeArrowheads="1"/>
          </p:cNvSpPr>
          <p:nvPr/>
        </p:nvSpPr>
        <p:spPr bwMode="auto">
          <a:xfrm>
            <a:off x="2493963" y="5840413"/>
            <a:ext cx="950912" cy="396875"/>
          </a:xfrm>
          <a:prstGeom prst="rect">
            <a:avLst/>
          </a:prstGeom>
          <a:noFill/>
          <a:ln>
            <a:noFill/>
          </a:ln>
          <a:effectLst>
            <a:prstShdw prst="shdw17" dist="17961" dir="2700000">
              <a:schemeClr val="accent1">
                <a:gamma/>
                <a:shade val="60000"/>
                <a:invGamma/>
              </a:schemeClr>
            </a:prstShdw>
          </a:effectLst>
        </p:spPr>
        <p:txBody>
          <a:bodyPr wrap="none">
            <a:spAutoFit/>
          </a:bodyPr>
          <a:lstStyle/>
          <a:p>
            <a:pPr eaLnBrk="1" hangingPunct="1">
              <a:defRPr/>
            </a:pPr>
            <a:r>
              <a:rPr lang="zh-CN" altLang="en-US" sz="2000">
                <a:solidFill>
                  <a:srgbClr val="000000"/>
                </a:solidFill>
                <a:ea typeface="黑体" panose="02010609060101010101" pitchFamily="49" charset="-122"/>
              </a:rPr>
              <a:t>取得日</a:t>
            </a:r>
            <a:endParaRPr lang="zh-CN" altLang="en-US" sz="2000">
              <a:solidFill>
                <a:srgbClr val="000000"/>
              </a:solidFill>
              <a:ea typeface="黑体" panose="02010609060101010101" pitchFamily="49" charset="-122"/>
            </a:endParaRPr>
          </a:p>
        </p:txBody>
      </p:sp>
      <p:sp>
        <p:nvSpPr>
          <p:cNvPr id="237581" name="Rectangle 13"/>
          <p:cNvSpPr>
            <a:spLocks noChangeArrowheads="1"/>
          </p:cNvSpPr>
          <p:nvPr/>
        </p:nvSpPr>
        <p:spPr bwMode="auto">
          <a:xfrm>
            <a:off x="5475288" y="5840413"/>
            <a:ext cx="950912" cy="396875"/>
          </a:xfrm>
          <a:prstGeom prst="rect">
            <a:avLst/>
          </a:prstGeom>
          <a:noFill/>
          <a:ln>
            <a:noFill/>
          </a:ln>
          <a:effectLst>
            <a:prstShdw prst="shdw17" dist="17961" dir="2700000">
              <a:schemeClr val="accent1">
                <a:gamma/>
                <a:shade val="60000"/>
                <a:invGamma/>
              </a:schemeClr>
            </a:prstShdw>
          </a:effectLst>
        </p:spPr>
        <p:txBody>
          <a:bodyPr wrap="none">
            <a:spAutoFit/>
          </a:bodyPr>
          <a:lstStyle/>
          <a:p>
            <a:pPr eaLnBrk="1" hangingPunct="1">
              <a:defRPr/>
            </a:pPr>
            <a:r>
              <a:rPr lang="zh-CN" altLang="en-US" sz="2000" dirty="0">
                <a:solidFill>
                  <a:srgbClr val="000000"/>
                </a:solidFill>
                <a:ea typeface="黑体" panose="02010609060101010101" pitchFamily="49" charset="-122"/>
              </a:rPr>
              <a:t>记息日</a:t>
            </a:r>
            <a:endParaRPr lang="zh-CN" altLang="en-US" sz="2000" dirty="0">
              <a:solidFill>
                <a:srgbClr val="000000"/>
              </a:solidFill>
              <a:ea typeface="黑体" panose="02010609060101010101" pitchFamily="49" charset="-122"/>
            </a:endParaRPr>
          </a:p>
        </p:txBody>
      </p:sp>
      <p:sp>
        <p:nvSpPr>
          <p:cNvPr id="237582" name="Rectangle 14"/>
          <p:cNvSpPr>
            <a:spLocks noChangeArrowheads="1"/>
          </p:cNvSpPr>
          <p:nvPr/>
        </p:nvSpPr>
        <p:spPr bwMode="auto">
          <a:xfrm>
            <a:off x="8456613" y="5803900"/>
            <a:ext cx="950912" cy="396875"/>
          </a:xfrm>
          <a:prstGeom prst="rect">
            <a:avLst/>
          </a:prstGeom>
          <a:noFill/>
          <a:ln>
            <a:noFill/>
          </a:ln>
          <a:effectLst>
            <a:prstShdw prst="shdw17" dist="17961" dir="2700000">
              <a:schemeClr val="accent1">
                <a:gamma/>
                <a:shade val="60000"/>
                <a:invGamma/>
              </a:schemeClr>
            </a:prstShdw>
          </a:effectLst>
        </p:spPr>
        <p:txBody>
          <a:bodyPr wrap="none">
            <a:spAutoFit/>
          </a:bodyPr>
          <a:lstStyle/>
          <a:p>
            <a:pPr eaLnBrk="1" hangingPunct="1">
              <a:defRPr/>
            </a:pPr>
            <a:r>
              <a:rPr lang="zh-CN" altLang="en-US" sz="2000">
                <a:solidFill>
                  <a:srgbClr val="000000"/>
                </a:solidFill>
                <a:ea typeface="黑体" panose="02010609060101010101" pitchFamily="49" charset="-122"/>
              </a:rPr>
              <a:t>到期日</a:t>
            </a:r>
            <a:endParaRPr lang="zh-CN" altLang="en-US" sz="2000">
              <a:solidFill>
                <a:srgbClr val="000000"/>
              </a:solidFill>
              <a:ea typeface="黑体" panose="02010609060101010101" pitchFamily="49" charset="-122"/>
            </a:endParaRPr>
          </a:p>
        </p:txBody>
      </p:sp>
      <p:sp>
        <p:nvSpPr>
          <p:cNvPr id="2" name="Line 11"/>
          <p:cNvSpPr>
            <a:spLocks noChangeShapeType="1"/>
          </p:cNvSpPr>
          <p:nvPr/>
        </p:nvSpPr>
        <p:spPr bwMode="auto">
          <a:xfrm>
            <a:off x="7391400" y="5264150"/>
            <a:ext cx="0" cy="360363"/>
          </a:xfrm>
          <a:prstGeom prst="line">
            <a:avLst/>
          </a:prstGeom>
          <a:noFill/>
          <a:ln w="57150">
            <a:solidFill>
              <a:schemeClr val="tx1"/>
            </a:solidFill>
            <a:miter lim="800000"/>
          </a:ln>
          <a:effectLst>
            <a:prstShdw prst="shdw17" dist="17961" dir="2700000">
              <a:schemeClr val="tx1">
                <a:gamma/>
                <a:shade val="60000"/>
                <a:invGamma/>
              </a:schemeClr>
            </a:prstShdw>
          </a:effectLst>
        </p:spPr>
        <p:txBody>
          <a:bodyPr wrap="none"/>
          <a:lstStyle/>
          <a:p>
            <a:pPr eaLnBrk="1" hangingPunct="1">
              <a:defRPr/>
            </a:pPr>
            <a:endParaRPr lang="zh-CN" altLang="en-US">
              <a:solidFill>
                <a:srgbClr val="002A00"/>
              </a:solidFill>
              <a:ea typeface="黑体" panose="02010609060101010101" pitchFamily="49" charset="-122"/>
            </a:endParaRPr>
          </a:p>
        </p:txBody>
      </p:sp>
      <p:sp>
        <p:nvSpPr>
          <p:cNvPr id="3" name="Rectangle 13"/>
          <p:cNvSpPr>
            <a:spLocks noChangeArrowheads="1"/>
          </p:cNvSpPr>
          <p:nvPr/>
        </p:nvSpPr>
        <p:spPr bwMode="auto">
          <a:xfrm>
            <a:off x="6959600" y="4687888"/>
            <a:ext cx="1104900" cy="366712"/>
          </a:xfrm>
          <a:prstGeom prst="rect">
            <a:avLst/>
          </a:prstGeom>
          <a:noFill/>
          <a:ln>
            <a:noFill/>
          </a:ln>
          <a:effectLst>
            <a:prstShdw prst="shdw17" dist="17961" dir="2700000">
              <a:schemeClr val="accent1">
                <a:gamma/>
                <a:shade val="60000"/>
                <a:invGamma/>
              </a:schemeClr>
            </a:prstShdw>
          </a:effectLst>
        </p:spPr>
        <p:txBody>
          <a:bodyPr wrap="none">
            <a:spAutoFit/>
          </a:bodyPr>
          <a:lstStyle/>
          <a:p>
            <a:pPr eaLnBrk="1" hangingPunct="1">
              <a:defRPr/>
            </a:pPr>
            <a:r>
              <a:rPr lang="zh-CN" altLang="en-US" sz="1800">
                <a:solidFill>
                  <a:srgbClr val="000000"/>
                </a:solidFill>
              </a:rPr>
              <a:t>提前处置</a:t>
            </a:r>
            <a:endParaRPr lang="zh-CN" altLang="en-US" sz="1800">
              <a:solidFill>
                <a:srgbClr val="000000"/>
              </a:solidFill>
            </a:endParaRPr>
          </a:p>
        </p:txBody>
      </p:sp>
      <p:sp>
        <p:nvSpPr>
          <p:cNvPr id="45069" name="Rectangle 13"/>
          <p:cNvSpPr>
            <a:spLocks noChangeArrowheads="1"/>
          </p:cNvSpPr>
          <p:nvPr/>
        </p:nvSpPr>
        <p:spPr bwMode="auto">
          <a:xfrm>
            <a:off x="479425" y="147638"/>
            <a:ext cx="11495088" cy="923925"/>
          </a:xfrm>
          <a:prstGeom prst="rect">
            <a:avLst/>
          </a:prstGeom>
          <a:noFill/>
          <a:ln w="9525">
            <a:noFill/>
            <a:miter lim="800000"/>
          </a:ln>
          <a:effectLst>
            <a:prstShdw prst="shdw17" dist="17961" dir="2700000">
              <a:schemeClr val="accent1">
                <a:gamma/>
                <a:shade val="60000"/>
                <a:invGamma/>
              </a:schemeClr>
            </a:prstShdw>
          </a:effectLst>
        </p:spPr>
        <p:txBody>
          <a:bodyPr wrap="none">
            <a:spAutoFit/>
          </a:bodyPr>
          <a:lstStyle/>
          <a:p>
            <a:pPr eaLnBrk="1" hangingPunct="1">
              <a:defRPr/>
            </a:pPr>
            <a:r>
              <a:rPr lang="zh-CN" altLang="en-US" sz="5400" dirty="0">
                <a:solidFill>
                  <a:srgbClr val="FFFF00"/>
                </a:solidFill>
                <a:ea typeface="华文隶书" pitchFamily="2" charset="-122"/>
              </a:rPr>
              <a:t>债权投资的会计核算</a:t>
            </a:r>
            <a:r>
              <a:rPr lang="zh-CN" altLang="en-US" sz="3600" dirty="0">
                <a:solidFill>
                  <a:srgbClr val="FFFF00"/>
                </a:solidFill>
                <a:ea typeface="华文隶书" pitchFamily="2" charset="-122"/>
              </a:rPr>
              <a:t>（原称</a:t>
            </a:r>
            <a:r>
              <a:rPr lang="zh-CN" altLang="en-US" sz="3600" dirty="0">
                <a:solidFill>
                  <a:srgbClr val="FFFFFF"/>
                </a:solidFill>
                <a:ea typeface="华文隶书" pitchFamily="2" charset="-122"/>
              </a:rPr>
              <a:t>持有至到期投资</a:t>
            </a:r>
            <a:r>
              <a:rPr lang="zh-CN" altLang="en-US" sz="3600" dirty="0">
                <a:solidFill>
                  <a:srgbClr val="FFFF00"/>
                </a:solidFill>
                <a:ea typeface="华文隶书" pitchFamily="2" charset="-122"/>
              </a:rPr>
              <a:t>）</a:t>
            </a:r>
            <a:endParaRPr lang="zh-CN" altLang="en-US" sz="3600" dirty="0">
              <a:solidFill>
                <a:srgbClr val="FFFF00"/>
              </a:solidFill>
              <a:ea typeface="华文隶书" pitchFamily="2" charset="-122"/>
            </a:endParaRPr>
          </a:p>
        </p:txBody>
      </p:sp>
      <p:sp>
        <p:nvSpPr>
          <p:cNvPr id="451590" name="AutoShape 6"/>
          <p:cNvSpPr>
            <a:spLocks noChangeArrowheads="1"/>
          </p:cNvSpPr>
          <p:nvPr/>
        </p:nvSpPr>
        <p:spPr bwMode="auto">
          <a:xfrm>
            <a:off x="2855913" y="1844675"/>
            <a:ext cx="6553200" cy="1836738"/>
          </a:xfrm>
          <a:prstGeom prst="wedgeRoundRectCallout">
            <a:avLst>
              <a:gd name="adj1" fmla="val -23375"/>
              <a:gd name="adj2" fmla="val -91319"/>
              <a:gd name="adj3" fmla="val 16667"/>
            </a:avLst>
          </a:prstGeom>
          <a:solidFill>
            <a:srgbClr val="CCFF99"/>
          </a:solidFill>
          <a:ln w="9525">
            <a:solidFill>
              <a:srgbClr val="5B5249"/>
            </a:solidFill>
            <a:miter lim="800000"/>
          </a:ln>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buClr>
                <a:srgbClr val="E40822"/>
              </a:buClr>
              <a:buSzPct val="130000"/>
              <a:buFont typeface="Wingdings" panose="05000000000000000000" pitchFamily="2" charset="2"/>
              <a:buChar char="ü"/>
            </a:pPr>
            <a:r>
              <a:rPr lang="zh-CN" altLang="en-US">
                <a:solidFill>
                  <a:srgbClr val="2E11DF"/>
                </a:solidFill>
                <a:latin typeface="仿宋_GB2312" pitchFamily="49" charset="-122"/>
                <a:ea typeface="黑体" panose="02010609060101010101" pitchFamily="49" charset="-122"/>
              </a:rPr>
              <a:t>到期日固定</a:t>
            </a:r>
            <a:endParaRPr lang="zh-CN" altLang="en-US">
              <a:solidFill>
                <a:srgbClr val="2E11DF"/>
              </a:solidFill>
              <a:latin typeface="仿宋_GB2312" pitchFamily="49" charset="-122"/>
              <a:ea typeface="黑体" panose="02010609060101010101" pitchFamily="49" charset="-122"/>
            </a:endParaRPr>
          </a:p>
          <a:p>
            <a:pPr eaLnBrk="1" hangingPunct="1">
              <a:buClr>
                <a:srgbClr val="E40822"/>
              </a:buClr>
              <a:buSzPct val="130000"/>
              <a:buFont typeface="Wingdings" panose="05000000000000000000" pitchFamily="2" charset="2"/>
              <a:buChar char="ü"/>
            </a:pPr>
            <a:r>
              <a:rPr lang="zh-CN" altLang="en-US">
                <a:solidFill>
                  <a:srgbClr val="2E11DF"/>
                </a:solidFill>
                <a:latin typeface="仿宋_GB2312" pitchFamily="49" charset="-122"/>
                <a:ea typeface="黑体" panose="02010609060101010101" pitchFamily="49" charset="-122"/>
              </a:rPr>
              <a:t>回收金额固定或可确定</a:t>
            </a:r>
            <a:endParaRPr lang="en-US" altLang="zh-CN">
              <a:solidFill>
                <a:srgbClr val="2E11DF"/>
              </a:solidFill>
              <a:latin typeface="仿宋_GB2312" pitchFamily="49" charset="-122"/>
              <a:ea typeface="黑体" panose="02010609060101010101" pitchFamily="49" charset="-122"/>
            </a:endParaRPr>
          </a:p>
          <a:p>
            <a:pPr eaLnBrk="1" hangingPunct="1">
              <a:buClr>
                <a:srgbClr val="E40822"/>
              </a:buClr>
              <a:buSzPct val="130000"/>
              <a:buFont typeface="Wingdings" panose="05000000000000000000" pitchFamily="2" charset="2"/>
              <a:buChar char="ü"/>
            </a:pPr>
            <a:r>
              <a:rPr lang="zh-CN" altLang="en-US">
                <a:solidFill>
                  <a:srgbClr val="2E11DF"/>
                </a:solidFill>
                <a:latin typeface="仿宋_GB2312" pitchFamily="49" charset="-122"/>
                <a:ea typeface="黑体" panose="02010609060101010101" pitchFamily="49" charset="-122"/>
              </a:rPr>
              <a:t>计划持有到期</a:t>
            </a:r>
            <a:endParaRPr lang="zh-CN" altLang="en-US">
              <a:solidFill>
                <a:srgbClr val="2E11DF"/>
              </a:solidFill>
              <a:latin typeface="仿宋_GB2312" pitchFamily="49" charset="-122"/>
              <a:ea typeface="黑体" panose="02010609060101010101" pitchFamily="49" charset="-122"/>
            </a:endParaRPr>
          </a:p>
        </p:txBody>
      </p:sp>
      <p:graphicFrame>
        <p:nvGraphicFramePr>
          <p:cNvPr id="44045" name="Object 49"/>
          <p:cNvGraphicFramePr/>
          <p:nvPr/>
        </p:nvGraphicFramePr>
        <p:xfrm>
          <a:off x="2424113" y="3860800"/>
          <a:ext cx="1403350" cy="863600"/>
        </p:xfrm>
        <a:graphic>
          <a:graphicData uri="http://schemas.openxmlformats.org/presentationml/2006/ole">
            <mc:AlternateContent xmlns:mc="http://schemas.openxmlformats.org/markup-compatibility/2006">
              <mc:Choice xmlns:v="urn:schemas-microsoft-com:vml" Requires="v">
                <p:oleObj spid="_x0000_s44084" name="Clip" r:id="rId1" imgW="1158875" imgH="573405" progId="MS_ClipArt_Gallery.2">
                  <p:embed/>
                </p:oleObj>
              </mc:Choice>
              <mc:Fallback>
                <p:oleObj name="Clip" r:id="rId1" imgW="1158875" imgH="573405" progId="MS_ClipArt_Gallery.2">
                  <p:embed/>
                  <p:pic>
                    <p:nvPicPr>
                      <p:cNvPr id="0" name="Object 4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4113" y="3860800"/>
                        <a:ext cx="1403350"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046" name="Rectangle 4"/>
          <p:cNvSpPr>
            <a:spLocks noChangeArrowheads="1"/>
          </p:cNvSpPr>
          <p:nvPr/>
        </p:nvSpPr>
        <p:spPr bwMode="auto">
          <a:xfrm>
            <a:off x="2135188" y="3649663"/>
            <a:ext cx="12223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buClr>
                <a:srgbClr val="A76E23"/>
              </a:buClr>
              <a:buFont typeface="Wingdings" panose="05000000000000000000" pitchFamily="2" charset="2"/>
              <a:buNone/>
            </a:pPr>
            <a:r>
              <a:rPr kumimoji="0" lang="zh-CN" altLang="en-US">
                <a:solidFill>
                  <a:srgbClr val="800000"/>
                </a:solidFill>
                <a:latin typeface="黑体" panose="02010609060101010101" pitchFamily="49" charset="-122"/>
                <a:ea typeface="黑体" panose="02010609060101010101" pitchFamily="49" charset="-122"/>
              </a:rPr>
              <a:t>债券</a:t>
            </a:r>
            <a:endParaRPr kumimoji="0" lang="zh-CN" altLang="en-US">
              <a:solidFill>
                <a:srgbClr val="80000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51590"/>
                                        </p:tgtEl>
                                        <p:attrNameLst>
                                          <p:attrName>style.visibility</p:attrName>
                                        </p:attrNameLst>
                                      </p:cBhvr>
                                      <p:to>
                                        <p:strVal val="visible"/>
                                      </p:to>
                                    </p:set>
                                    <p:animEffect transition="in" filter="wipe(up)">
                                      <p:cBhvr>
                                        <p:cTn id="7" dur="500"/>
                                        <p:tgtEl>
                                          <p:spTgt spid="4515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159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p:txBody>
          <a:bodyPr/>
          <a:lstStyle/>
          <a:p>
            <a:r>
              <a:rPr lang="zh-CN" altLang="en-US">
                <a:solidFill>
                  <a:srgbClr val="FFFF00"/>
                </a:solidFill>
                <a:latin typeface="经典繁毛楷" pitchFamily="49" charset="-122"/>
                <a:ea typeface="经典繁毛楷" pitchFamily="49" charset="-122"/>
              </a:rPr>
              <a:t>货币的时间价值           </a:t>
            </a:r>
            <a:r>
              <a:rPr lang="zh-CN" altLang="en-US" sz="3200">
                <a:solidFill>
                  <a:srgbClr val="FF0000"/>
                </a:solidFill>
                <a:latin typeface="经典繁毛楷" pitchFamily="49" charset="-122"/>
                <a:ea typeface="经典繁毛楷" pitchFamily="49" charset="-122"/>
              </a:rPr>
              <a:t>终值</a:t>
            </a:r>
            <a:endParaRPr lang="zh-CN" altLang="en-US" sz="2000">
              <a:solidFill>
                <a:srgbClr val="FF0000"/>
              </a:solidFill>
              <a:latin typeface="经典繁毛楷" pitchFamily="49" charset="-122"/>
              <a:ea typeface="经典繁毛楷" pitchFamily="49" charset="-122"/>
            </a:endParaRPr>
          </a:p>
        </p:txBody>
      </p:sp>
      <p:sp>
        <p:nvSpPr>
          <p:cNvPr id="4" name="文本框 3"/>
          <p:cNvSpPr txBox="1">
            <a:spLocks noChangeArrowheads="1"/>
          </p:cNvSpPr>
          <p:nvPr/>
        </p:nvSpPr>
        <p:spPr bwMode="auto">
          <a:xfrm>
            <a:off x="2001838" y="1217613"/>
            <a:ext cx="71278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2400">
                <a:solidFill>
                  <a:srgbClr val="002A00"/>
                </a:solidFill>
                <a:latin typeface="Times New Roman" panose="02020603050405020304" pitchFamily="18" charset="0"/>
                <a:ea typeface="黑体" panose="02010609060101010101" pitchFamily="49" charset="-122"/>
              </a:rPr>
              <a:t>今天的</a:t>
            </a:r>
            <a:r>
              <a:rPr lang="en-US" altLang="zh-CN" sz="2400">
                <a:solidFill>
                  <a:srgbClr val="002A00"/>
                </a:solidFill>
                <a:latin typeface="Times New Roman" panose="02020603050405020304" pitchFamily="18" charset="0"/>
                <a:ea typeface="黑体" panose="02010609060101010101" pitchFamily="49" charset="-122"/>
              </a:rPr>
              <a:t>100</a:t>
            </a:r>
            <a:r>
              <a:rPr lang="zh-CN" altLang="en-US" sz="2400">
                <a:solidFill>
                  <a:srgbClr val="002A00"/>
                </a:solidFill>
                <a:latin typeface="Times New Roman" panose="02020603050405020304" pitchFamily="18" charset="0"/>
                <a:ea typeface="黑体" panose="02010609060101010101" pitchFamily="49" charset="-122"/>
              </a:rPr>
              <a:t>元钱相当于一年后的多少钱？</a:t>
            </a:r>
            <a:endParaRPr lang="zh-CN" altLang="en-US" sz="2400">
              <a:solidFill>
                <a:srgbClr val="002A00"/>
              </a:solidFill>
              <a:latin typeface="Times New Roman" panose="02020603050405020304" pitchFamily="18" charset="0"/>
              <a:ea typeface="黑体" panose="02010609060101010101" pitchFamily="49" charset="-122"/>
            </a:endParaRPr>
          </a:p>
        </p:txBody>
      </p:sp>
      <p:sp>
        <p:nvSpPr>
          <p:cNvPr id="5" name="文本框 4"/>
          <p:cNvSpPr txBox="1">
            <a:spLocks noChangeArrowheads="1"/>
          </p:cNvSpPr>
          <p:nvPr/>
        </p:nvSpPr>
        <p:spPr bwMode="auto">
          <a:xfrm>
            <a:off x="2019300" y="1579563"/>
            <a:ext cx="10598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2400">
                <a:solidFill>
                  <a:srgbClr val="FF0000"/>
                </a:solidFill>
                <a:latin typeface="Times New Roman" panose="02020603050405020304" pitchFamily="18" charset="0"/>
                <a:ea typeface="黑体" panose="02010609060101010101" pitchFamily="49" charset="-122"/>
              </a:rPr>
              <a:t>假设有一个完美的金融市场，市场年利率为</a:t>
            </a:r>
            <a:r>
              <a:rPr lang="en-US" altLang="zh-CN" sz="2400">
                <a:solidFill>
                  <a:srgbClr val="FF0000"/>
                </a:solidFill>
                <a:latin typeface="Times New Roman" panose="02020603050405020304" pitchFamily="18" charset="0"/>
                <a:ea typeface="黑体" panose="02010609060101010101" pitchFamily="49" charset="-122"/>
              </a:rPr>
              <a:t>10%</a:t>
            </a:r>
            <a:r>
              <a:rPr lang="zh-CN" altLang="en-US" sz="2400">
                <a:solidFill>
                  <a:srgbClr val="002A00"/>
                </a:solidFill>
                <a:latin typeface="Times New Roman" panose="02020603050405020304" pitchFamily="18" charset="0"/>
                <a:ea typeface="黑体" panose="02010609060101010101" pitchFamily="49" charset="-122"/>
              </a:rPr>
              <a:t>，</a:t>
            </a:r>
            <a:endParaRPr lang="en-US" altLang="zh-CN" sz="2400">
              <a:solidFill>
                <a:srgbClr val="002A00"/>
              </a:solidFill>
              <a:latin typeface="Times New Roman" panose="02020603050405020304" pitchFamily="18" charset="0"/>
              <a:ea typeface="黑体" panose="02010609060101010101" pitchFamily="49" charset="-122"/>
            </a:endParaRPr>
          </a:p>
        </p:txBody>
      </p:sp>
      <p:sp>
        <p:nvSpPr>
          <p:cNvPr id="6" name="文本框 5"/>
          <p:cNvSpPr txBox="1">
            <a:spLocks noChangeArrowheads="1"/>
          </p:cNvSpPr>
          <p:nvPr/>
        </p:nvSpPr>
        <p:spPr bwMode="auto">
          <a:xfrm>
            <a:off x="2003425" y="2608263"/>
            <a:ext cx="778351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en-US" altLang="zh-CN" sz="2400">
                <a:solidFill>
                  <a:srgbClr val="002A00"/>
                </a:solidFill>
                <a:latin typeface="Times New Roman" panose="02020603050405020304" pitchFamily="18" charset="0"/>
                <a:ea typeface="黑体" panose="02010609060101010101" pitchFamily="49" charset="-122"/>
              </a:rPr>
              <a:t>100</a:t>
            </a:r>
            <a:r>
              <a:rPr lang="zh-CN" altLang="en-US" sz="2400">
                <a:solidFill>
                  <a:srgbClr val="002A00"/>
                </a:solidFill>
                <a:latin typeface="Times New Roman" panose="02020603050405020304" pitchFamily="18" charset="0"/>
                <a:ea typeface="黑体" panose="02010609060101010101" pitchFamily="49" charset="-122"/>
              </a:rPr>
              <a:t>*（</a:t>
            </a:r>
            <a:r>
              <a:rPr lang="en-US" altLang="zh-CN" sz="2400">
                <a:solidFill>
                  <a:srgbClr val="002A00"/>
                </a:solidFill>
                <a:latin typeface="Times New Roman" panose="02020603050405020304" pitchFamily="18" charset="0"/>
                <a:ea typeface="黑体" panose="02010609060101010101" pitchFamily="49" charset="-122"/>
              </a:rPr>
              <a:t>1+10%</a:t>
            </a:r>
            <a:r>
              <a:rPr lang="zh-CN" altLang="en-US" sz="2400">
                <a:solidFill>
                  <a:srgbClr val="002A00"/>
                </a:solidFill>
                <a:latin typeface="Times New Roman" panose="02020603050405020304" pitchFamily="18" charset="0"/>
                <a:ea typeface="黑体" panose="02010609060101010101" pitchFamily="49" charset="-122"/>
              </a:rPr>
              <a:t>）</a:t>
            </a:r>
            <a:r>
              <a:rPr lang="en-US" altLang="zh-CN" sz="2400">
                <a:solidFill>
                  <a:srgbClr val="002A00"/>
                </a:solidFill>
                <a:latin typeface="Times New Roman" panose="02020603050405020304" pitchFamily="18" charset="0"/>
                <a:ea typeface="黑体" panose="02010609060101010101" pitchFamily="49" charset="-122"/>
              </a:rPr>
              <a:t>=110</a:t>
            </a:r>
            <a:r>
              <a:rPr lang="zh-CN" altLang="en-US" sz="2400">
                <a:solidFill>
                  <a:srgbClr val="002A00"/>
                </a:solidFill>
                <a:latin typeface="Times New Roman" panose="02020603050405020304" pitchFamily="18" charset="0"/>
                <a:ea typeface="黑体" panose="02010609060101010101" pitchFamily="49" charset="-122"/>
              </a:rPr>
              <a:t>元                           </a:t>
            </a:r>
            <a:endParaRPr lang="en-US" altLang="zh-CN" sz="2400">
              <a:solidFill>
                <a:srgbClr val="002A00"/>
              </a:solidFill>
              <a:latin typeface="Times New Roman" panose="02020603050405020304" pitchFamily="18" charset="0"/>
              <a:ea typeface="黑体" panose="02010609060101010101" pitchFamily="49" charset="-122"/>
            </a:endParaRPr>
          </a:p>
          <a:p>
            <a:pPr>
              <a:spcBef>
                <a:spcPct val="0"/>
              </a:spcBef>
              <a:buClrTx/>
              <a:buFontTx/>
              <a:buNone/>
            </a:pPr>
            <a:r>
              <a:rPr lang="zh-CN" altLang="en-US" sz="2400">
                <a:solidFill>
                  <a:srgbClr val="002A00"/>
                </a:solidFill>
                <a:latin typeface="Times New Roman" panose="02020603050405020304" pitchFamily="18" charset="0"/>
                <a:ea typeface="黑体" panose="02010609060101010101" pitchFamily="49" charset="-122"/>
              </a:rPr>
              <a:t>  </a:t>
            </a:r>
            <a:r>
              <a:rPr lang="en-US" altLang="zh-CN" sz="2000">
                <a:solidFill>
                  <a:srgbClr val="D9D9D9"/>
                </a:solidFill>
                <a:latin typeface="Times New Roman" panose="02020603050405020304" pitchFamily="18" charset="0"/>
                <a:ea typeface="黑体" panose="02010609060101010101" pitchFamily="49" charset="-122"/>
              </a:rPr>
              <a:t>100</a:t>
            </a:r>
            <a:r>
              <a:rPr lang="zh-CN" altLang="en-US" sz="2000">
                <a:solidFill>
                  <a:srgbClr val="D9D9D9"/>
                </a:solidFill>
                <a:latin typeface="Times New Roman" panose="02020603050405020304" pitchFamily="18" charset="0"/>
                <a:ea typeface="黑体" panose="02010609060101010101" pitchFamily="49" charset="-122"/>
              </a:rPr>
              <a:t>与</a:t>
            </a:r>
            <a:r>
              <a:rPr lang="en-US" altLang="zh-CN" sz="2000">
                <a:solidFill>
                  <a:srgbClr val="D9D9D9"/>
                </a:solidFill>
                <a:latin typeface="Times New Roman" panose="02020603050405020304" pitchFamily="18" charset="0"/>
                <a:ea typeface="黑体" panose="02010609060101010101" pitchFamily="49" charset="-122"/>
              </a:rPr>
              <a:t>110</a:t>
            </a:r>
            <a:r>
              <a:rPr lang="zh-CN" altLang="en-US" sz="2000">
                <a:solidFill>
                  <a:srgbClr val="D9D9D9"/>
                </a:solidFill>
                <a:latin typeface="Times New Roman" panose="02020603050405020304" pitchFamily="18" charset="0"/>
                <a:ea typeface="黑体" panose="02010609060101010101" pitchFamily="49" charset="-122"/>
              </a:rPr>
              <a:t>等值吗，与个人偏好有关吗</a:t>
            </a:r>
            <a:r>
              <a:rPr lang="zh-CN" altLang="en-US" sz="2000">
                <a:solidFill>
                  <a:srgbClr val="FF0000"/>
                </a:solidFill>
                <a:latin typeface="Times New Roman" panose="02020603050405020304" pitchFamily="18" charset="0"/>
                <a:ea typeface="黑体" panose="02010609060101010101" pitchFamily="49" charset="-122"/>
              </a:rPr>
              <a:t>？</a:t>
            </a:r>
            <a:endParaRPr lang="zh-CN" altLang="en-US" sz="2000">
              <a:solidFill>
                <a:srgbClr val="FF0000"/>
              </a:solidFill>
              <a:latin typeface="Times New Roman" panose="02020603050405020304" pitchFamily="18" charset="0"/>
              <a:ea typeface="黑体" panose="02010609060101010101" pitchFamily="49" charset="-122"/>
            </a:endParaRPr>
          </a:p>
        </p:txBody>
      </p:sp>
      <p:sp>
        <p:nvSpPr>
          <p:cNvPr id="7" name="矩形 6"/>
          <p:cNvSpPr>
            <a:spLocks noChangeArrowheads="1"/>
          </p:cNvSpPr>
          <p:nvPr/>
        </p:nvSpPr>
        <p:spPr bwMode="auto">
          <a:xfrm>
            <a:off x="1965325" y="3454400"/>
            <a:ext cx="43608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2400">
                <a:solidFill>
                  <a:srgbClr val="002A00"/>
                </a:solidFill>
                <a:latin typeface="Times New Roman" panose="02020603050405020304" pitchFamily="18" charset="0"/>
                <a:ea typeface="黑体" panose="02010609060101010101" pitchFamily="49" charset="-122"/>
              </a:rPr>
              <a:t>如果继续投资，</a:t>
            </a:r>
            <a:r>
              <a:rPr lang="en-US" altLang="zh-CN" sz="2400">
                <a:solidFill>
                  <a:srgbClr val="002A00"/>
                </a:solidFill>
                <a:latin typeface="Times New Roman" panose="02020603050405020304" pitchFamily="18" charset="0"/>
                <a:ea typeface="黑体" panose="02010609060101010101" pitchFamily="49" charset="-122"/>
              </a:rPr>
              <a:t>2</a:t>
            </a:r>
            <a:r>
              <a:rPr lang="zh-CN" altLang="en-US" sz="2400">
                <a:solidFill>
                  <a:srgbClr val="002A00"/>
                </a:solidFill>
                <a:latin typeface="Times New Roman" panose="02020603050405020304" pitchFamily="18" charset="0"/>
                <a:ea typeface="黑体" panose="02010609060101010101" pitchFamily="49" charset="-122"/>
              </a:rPr>
              <a:t>年后将获得：</a:t>
            </a:r>
            <a:endParaRPr lang="zh-CN" altLang="en-US" sz="2400">
              <a:solidFill>
                <a:srgbClr val="002A00"/>
              </a:solidFill>
              <a:latin typeface="Times New Roman" panose="02020603050405020304" pitchFamily="18" charset="0"/>
              <a:ea typeface="黑体" panose="02010609060101010101" pitchFamily="49" charset="-122"/>
            </a:endParaRPr>
          </a:p>
        </p:txBody>
      </p:sp>
      <p:sp>
        <p:nvSpPr>
          <p:cNvPr id="8" name="文本框 7"/>
          <p:cNvSpPr txBox="1">
            <a:spLocks noChangeArrowheads="1"/>
          </p:cNvSpPr>
          <p:nvPr/>
        </p:nvSpPr>
        <p:spPr bwMode="auto">
          <a:xfrm>
            <a:off x="1966913" y="3937000"/>
            <a:ext cx="77835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en-US" altLang="zh-CN" sz="2400">
                <a:solidFill>
                  <a:srgbClr val="002A00"/>
                </a:solidFill>
                <a:latin typeface="Times New Roman" panose="02020603050405020304" pitchFamily="18" charset="0"/>
                <a:ea typeface="黑体" panose="02010609060101010101" pitchFamily="49" charset="-122"/>
              </a:rPr>
              <a:t>100</a:t>
            </a:r>
            <a:r>
              <a:rPr lang="zh-CN" altLang="en-US" sz="2400">
                <a:solidFill>
                  <a:srgbClr val="002A00"/>
                </a:solidFill>
                <a:latin typeface="Times New Roman" panose="02020603050405020304" pitchFamily="18" charset="0"/>
                <a:ea typeface="黑体" panose="02010609060101010101" pitchFamily="49" charset="-122"/>
              </a:rPr>
              <a:t>*（</a:t>
            </a:r>
            <a:r>
              <a:rPr lang="en-US" altLang="zh-CN" sz="2400">
                <a:solidFill>
                  <a:srgbClr val="002A00"/>
                </a:solidFill>
                <a:latin typeface="Times New Roman" panose="02020603050405020304" pitchFamily="18" charset="0"/>
                <a:ea typeface="黑体" panose="02010609060101010101" pitchFamily="49" charset="-122"/>
              </a:rPr>
              <a:t>1+10%</a:t>
            </a:r>
            <a:r>
              <a:rPr lang="zh-CN" altLang="en-US" sz="2400">
                <a:solidFill>
                  <a:srgbClr val="002A00"/>
                </a:solidFill>
                <a:latin typeface="Times New Roman" panose="02020603050405020304" pitchFamily="18" charset="0"/>
                <a:ea typeface="黑体" panose="02010609060101010101" pitchFamily="49" charset="-122"/>
              </a:rPr>
              <a:t>）</a:t>
            </a:r>
            <a:r>
              <a:rPr lang="en-US" altLang="zh-CN" sz="2400" baseline="30000">
                <a:solidFill>
                  <a:srgbClr val="002A00"/>
                </a:solidFill>
                <a:latin typeface="Times New Roman" panose="02020603050405020304" pitchFamily="18" charset="0"/>
                <a:ea typeface="黑体" panose="02010609060101010101" pitchFamily="49" charset="-122"/>
              </a:rPr>
              <a:t>2</a:t>
            </a:r>
            <a:r>
              <a:rPr lang="en-US" altLang="zh-CN" sz="2400">
                <a:solidFill>
                  <a:srgbClr val="002A00"/>
                </a:solidFill>
                <a:latin typeface="Times New Roman" panose="02020603050405020304" pitchFamily="18" charset="0"/>
                <a:ea typeface="黑体" panose="02010609060101010101" pitchFamily="49" charset="-122"/>
              </a:rPr>
              <a:t>=121</a:t>
            </a:r>
            <a:r>
              <a:rPr lang="zh-CN" altLang="en-US" sz="2400">
                <a:solidFill>
                  <a:srgbClr val="002A00"/>
                </a:solidFill>
                <a:latin typeface="Times New Roman" panose="02020603050405020304" pitchFamily="18" charset="0"/>
                <a:ea typeface="黑体" panose="02010609060101010101" pitchFamily="49" charset="-122"/>
              </a:rPr>
              <a:t>元</a:t>
            </a:r>
            <a:endParaRPr lang="zh-CN" altLang="en-US" sz="2400">
              <a:solidFill>
                <a:srgbClr val="002A00"/>
              </a:solidFill>
              <a:latin typeface="Times New Roman" panose="02020603050405020304" pitchFamily="18" charset="0"/>
              <a:ea typeface="黑体" panose="02010609060101010101" pitchFamily="49" charset="-122"/>
            </a:endParaRPr>
          </a:p>
        </p:txBody>
      </p:sp>
      <p:sp>
        <p:nvSpPr>
          <p:cNvPr id="9" name="矩形 8"/>
          <p:cNvSpPr>
            <a:spLocks noChangeArrowheads="1"/>
          </p:cNvSpPr>
          <p:nvPr/>
        </p:nvSpPr>
        <p:spPr bwMode="auto">
          <a:xfrm>
            <a:off x="2033588" y="4422775"/>
            <a:ext cx="2212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en-US" altLang="zh-CN" sz="2400">
                <a:solidFill>
                  <a:srgbClr val="002A00"/>
                </a:solidFill>
                <a:latin typeface="Times New Roman" panose="02020603050405020304" pitchFamily="18" charset="0"/>
                <a:ea typeface="黑体" panose="02010609060101010101" pitchFamily="49" charset="-122"/>
              </a:rPr>
              <a:t>n</a:t>
            </a:r>
            <a:r>
              <a:rPr lang="zh-CN" altLang="en-US" sz="2400">
                <a:solidFill>
                  <a:srgbClr val="002A00"/>
                </a:solidFill>
                <a:latin typeface="Times New Roman" panose="02020603050405020304" pitchFamily="18" charset="0"/>
                <a:ea typeface="黑体" panose="02010609060101010101" pitchFamily="49" charset="-122"/>
              </a:rPr>
              <a:t>年后将获得：</a:t>
            </a:r>
            <a:endParaRPr lang="zh-CN" altLang="en-US" sz="2400">
              <a:solidFill>
                <a:srgbClr val="002A00"/>
              </a:solidFill>
              <a:latin typeface="Times New Roman" panose="02020603050405020304" pitchFamily="18" charset="0"/>
              <a:ea typeface="黑体" panose="02010609060101010101" pitchFamily="49" charset="-122"/>
            </a:endParaRPr>
          </a:p>
        </p:txBody>
      </p:sp>
      <p:sp>
        <p:nvSpPr>
          <p:cNvPr id="10" name="文本框 9"/>
          <p:cNvSpPr txBox="1">
            <a:spLocks noChangeArrowheads="1"/>
          </p:cNvSpPr>
          <p:nvPr/>
        </p:nvSpPr>
        <p:spPr bwMode="auto">
          <a:xfrm>
            <a:off x="2003425" y="4913313"/>
            <a:ext cx="77835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en-US" altLang="zh-CN" sz="2400">
                <a:solidFill>
                  <a:srgbClr val="002A00"/>
                </a:solidFill>
                <a:latin typeface="Times New Roman" panose="02020603050405020304" pitchFamily="18" charset="0"/>
                <a:ea typeface="黑体" panose="02010609060101010101" pitchFamily="49" charset="-122"/>
              </a:rPr>
              <a:t>100</a:t>
            </a:r>
            <a:r>
              <a:rPr lang="zh-CN" altLang="en-US" sz="2400">
                <a:solidFill>
                  <a:srgbClr val="002A00"/>
                </a:solidFill>
                <a:latin typeface="Times New Roman" panose="02020603050405020304" pitchFamily="18" charset="0"/>
                <a:ea typeface="黑体" panose="02010609060101010101" pitchFamily="49" charset="-122"/>
              </a:rPr>
              <a:t>*（</a:t>
            </a:r>
            <a:r>
              <a:rPr lang="en-US" altLang="zh-CN" sz="2400">
                <a:solidFill>
                  <a:srgbClr val="002A00"/>
                </a:solidFill>
                <a:latin typeface="Times New Roman" panose="02020603050405020304" pitchFamily="18" charset="0"/>
                <a:ea typeface="黑体" panose="02010609060101010101" pitchFamily="49" charset="-122"/>
              </a:rPr>
              <a:t>1+10%</a:t>
            </a:r>
            <a:r>
              <a:rPr lang="zh-CN" altLang="en-US" sz="2400">
                <a:solidFill>
                  <a:srgbClr val="002A00"/>
                </a:solidFill>
                <a:latin typeface="Times New Roman" panose="02020603050405020304" pitchFamily="18" charset="0"/>
                <a:ea typeface="黑体" panose="02010609060101010101" pitchFamily="49" charset="-122"/>
              </a:rPr>
              <a:t>）</a:t>
            </a:r>
            <a:r>
              <a:rPr lang="en-US" altLang="zh-CN" sz="2400" baseline="30000">
                <a:solidFill>
                  <a:srgbClr val="002A00"/>
                </a:solidFill>
                <a:latin typeface="Times New Roman" panose="02020603050405020304" pitchFamily="18" charset="0"/>
                <a:ea typeface="黑体" panose="02010609060101010101" pitchFamily="49" charset="-122"/>
              </a:rPr>
              <a:t>n </a:t>
            </a:r>
            <a:r>
              <a:rPr lang="zh-CN" altLang="en-US" sz="2400">
                <a:solidFill>
                  <a:srgbClr val="002A00"/>
                </a:solidFill>
                <a:latin typeface="Times New Roman" panose="02020603050405020304" pitchFamily="18" charset="0"/>
                <a:ea typeface="黑体" panose="02010609060101010101" pitchFamily="49" charset="-122"/>
              </a:rPr>
              <a:t>元</a:t>
            </a:r>
            <a:endParaRPr lang="zh-CN" altLang="en-US" sz="2400">
              <a:solidFill>
                <a:srgbClr val="002A00"/>
              </a:solidFill>
              <a:latin typeface="Times New Roman" panose="02020603050405020304" pitchFamily="18" charset="0"/>
              <a:ea typeface="黑体" panose="02010609060101010101" pitchFamily="49" charset="-122"/>
            </a:endParaRPr>
          </a:p>
        </p:txBody>
      </p:sp>
      <p:sp>
        <p:nvSpPr>
          <p:cNvPr id="3" name="文本框 2"/>
          <p:cNvSpPr txBox="1">
            <a:spLocks noChangeArrowheads="1"/>
          </p:cNvSpPr>
          <p:nvPr/>
        </p:nvSpPr>
        <p:spPr bwMode="auto">
          <a:xfrm>
            <a:off x="1912938" y="5456238"/>
            <a:ext cx="79914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2400">
                <a:solidFill>
                  <a:srgbClr val="FF0000"/>
                </a:solidFill>
                <a:latin typeface="Times New Roman" panose="02020603050405020304" pitchFamily="18" charset="0"/>
                <a:ea typeface="黑体" panose="02010609060101010101" pitchFamily="49" charset="-122"/>
              </a:rPr>
              <a:t>因此，今天的</a:t>
            </a:r>
            <a:r>
              <a:rPr lang="en-US" altLang="zh-CN" sz="2400">
                <a:solidFill>
                  <a:srgbClr val="FF0000"/>
                </a:solidFill>
                <a:latin typeface="Times New Roman" panose="02020603050405020304" pitchFamily="18" charset="0"/>
                <a:ea typeface="黑体" panose="02010609060101010101" pitchFamily="49" charset="-122"/>
              </a:rPr>
              <a:t>100</a:t>
            </a:r>
            <a:r>
              <a:rPr lang="zh-CN" altLang="en-US" sz="2400">
                <a:solidFill>
                  <a:srgbClr val="FF0000"/>
                </a:solidFill>
                <a:latin typeface="Times New Roman" panose="02020603050405020304" pitchFamily="18" charset="0"/>
                <a:ea typeface="黑体" panose="02010609060101010101" pitchFamily="49" charset="-122"/>
              </a:rPr>
              <a:t>元相当于</a:t>
            </a:r>
            <a:r>
              <a:rPr lang="en-US" altLang="zh-CN" sz="2400">
                <a:solidFill>
                  <a:srgbClr val="FF0000"/>
                </a:solidFill>
                <a:latin typeface="Times New Roman" panose="02020603050405020304" pitchFamily="18" charset="0"/>
                <a:ea typeface="黑体" panose="02010609060101010101" pitchFamily="49" charset="-122"/>
              </a:rPr>
              <a:t>n</a:t>
            </a:r>
            <a:r>
              <a:rPr lang="zh-CN" altLang="en-US" sz="2400">
                <a:solidFill>
                  <a:srgbClr val="FF0000"/>
                </a:solidFill>
                <a:latin typeface="Times New Roman" panose="02020603050405020304" pitchFamily="18" charset="0"/>
                <a:ea typeface="黑体" panose="02010609060101010101" pitchFamily="49" charset="-122"/>
              </a:rPr>
              <a:t>年后的</a:t>
            </a:r>
            <a:r>
              <a:rPr lang="en-US" altLang="zh-CN" sz="2400">
                <a:solidFill>
                  <a:srgbClr val="FF0000"/>
                </a:solidFill>
                <a:latin typeface="Times New Roman" panose="02020603050405020304" pitchFamily="18" charset="0"/>
                <a:ea typeface="黑体" panose="02010609060101010101" pitchFamily="49" charset="-122"/>
              </a:rPr>
              <a:t>100</a:t>
            </a:r>
            <a:r>
              <a:rPr lang="zh-CN" altLang="en-US" sz="2400">
                <a:solidFill>
                  <a:srgbClr val="FF0000"/>
                </a:solidFill>
                <a:latin typeface="Times New Roman" panose="02020603050405020304" pitchFamily="18" charset="0"/>
                <a:ea typeface="黑体" panose="02010609060101010101" pitchFamily="49" charset="-122"/>
              </a:rPr>
              <a:t>*（</a:t>
            </a:r>
            <a:r>
              <a:rPr lang="en-US" altLang="zh-CN" sz="2400">
                <a:solidFill>
                  <a:srgbClr val="FF0000"/>
                </a:solidFill>
                <a:latin typeface="Times New Roman" panose="02020603050405020304" pitchFamily="18" charset="0"/>
                <a:ea typeface="黑体" panose="02010609060101010101" pitchFamily="49" charset="-122"/>
              </a:rPr>
              <a:t>1+10%</a:t>
            </a:r>
            <a:r>
              <a:rPr lang="zh-CN" altLang="en-US" sz="2400">
                <a:solidFill>
                  <a:srgbClr val="FF0000"/>
                </a:solidFill>
                <a:latin typeface="Times New Roman" panose="02020603050405020304" pitchFamily="18" charset="0"/>
                <a:ea typeface="黑体" panose="02010609060101010101" pitchFamily="49" charset="-122"/>
              </a:rPr>
              <a:t>）</a:t>
            </a:r>
            <a:r>
              <a:rPr lang="en-US" altLang="zh-CN" sz="2400" baseline="30000">
                <a:solidFill>
                  <a:srgbClr val="FF0000"/>
                </a:solidFill>
                <a:latin typeface="Times New Roman" panose="02020603050405020304" pitchFamily="18" charset="0"/>
                <a:ea typeface="黑体" panose="02010609060101010101" pitchFamily="49" charset="-122"/>
              </a:rPr>
              <a:t>n </a:t>
            </a:r>
            <a:r>
              <a:rPr lang="zh-CN" altLang="en-US" sz="2400">
                <a:solidFill>
                  <a:srgbClr val="FF0000"/>
                </a:solidFill>
                <a:latin typeface="Times New Roman" panose="02020603050405020304" pitchFamily="18" charset="0"/>
                <a:ea typeface="黑体" panose="02010609060101010101" pitchFamily="49" charset="-122"/>
              </a:rPr>
              <a:t>元</a:t>
            </a:r>
            <a:endParaRPr lang="zh-CN" altLang="en-US" sz="2400">
              <a:solidFill>
                <a:srgbClr val="FF0000"/>
              </a:solidFill>
              <a:latin typeface="Times New Roman" panose="02020603050405020304" pitchFamily="18" charset="0"/>
              <a:ea typeface="黑体" panose="02010609060101010101" pitchFamily="49" charset="-122"/>
            </a:endParaRPr>
          </a:p>
          <a:p>
            <a:pPr>
              <a:spcBef>
                <a:spcPct val="0"/>
              </a:spcBef>
              <a:buClrTx/>
              <a:buFontTx/>
              <a:buNone/>
            </a:pPr>
            <a:endParaRPr lang="zh-CN" altLang="en-US" sz="2400">
              <a:solidFill>
                <a:srgbClr val="FF0000"/>
              </a:solidFill>
              <a:latin typeface="Times New Roman" panose="02020603050405020304" pitchFamily="18" charset="0"/>
              <a:ea typeface="黑体" panose="02010609060101010101" pitchFamily="49" charset="-122"/>
            </a:endParaRPr>
          </a:p>
        </p:txBody>
      </p:sp>
      <p:sp>
        <p:nvSpPr>
          <p:cNvPr id="11" name="文本框 10"/>
          <p:cNvSpPr txBox="1">
            <a:spLocks noChangeArrowheads="1"/>
          </p:cNvSpPr>
          <p:nvPr/>
        </p:nvSpPr>
        <p:spPr bwMode="auto">
          <a:xfrm>
            <a:off x="1958975" y="5873750"/>
            <a:ext cx="9032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2400">
                <a:solidFill>
                  <a:srgbClr val="002A00"/>
                </a:solidFill>
                <a:latin typeface="Times New Roman" panose="02020603050405020304" pitchFamily="18" charset="0"/>
                <a:ea typeface="黑体" panose="02010609060101010101" pitchFamily="49" charset="-122"/>
              </a:rPr>
              <a:t>现在的一笔现金经过投资后在将来某个时点的价值叫</a:t>
            </a:r>
            <a:r>
              <a:rPr lang="zh-CN" altLang="en-US" sz="3200">
                <a:solidFill>
                  <a:srgbClr val="C00000"/>
                </a:solidFill>
                <a:latin typeface="Times New Roman" panose="02020603050405020304" pitchFamily="18" charset="0"/>
                <a:ea typeface="黑体" panose="02010609060101010101" pitchFamily="49" charset="-122"/>
              </a:rPr>
              <a:t>终值</a:t>
            </a:r>
            <a:endParaRPr lang="zh-CN" altLang="en-US" sz="2400">
              <a:solidFill>
                <a:srgbClr val="C00000"/>
              </a:solidFill>
              <a:latin typeface="Times New Roman" panose="02020603050405020304" pitchFamily="18" charset="0"/>
              <a:ea typeface="黑体" panose="02010609060101010101" pitchFamily="49" charset="-122"/>
            </a:endParaRPr>
          </a:p>
        </p:txBody>
      </p:sp>
      <p:sp>
        <p:nvSpPr>
          <p:cNvPr id="2" name="矩形 1"/>
          <p:cNvSpPr>
            <a:spLocks noChangeArrowheads="1"/>
          </p:cNvSpPr>
          <p:nvPr/>
        </p:nvSpPr>
        <p:spPr bwMode="auto">
          <a:xfrm>
            <a:off x="1981200" y="2063750"/>
            <a:ext cx="45132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2400">
                <a:solidFill>
                  <a:srgbClr val="002A00"/>
                </a:solidFill>
                <a:latin typeface="Times New Roman" panose="02020603050405020304" pitchFamily="18" charset="0"/>
                <a:ea typeface="黑体" panose="02010609060101010101" pitchFamily="49" charset="-122"/>
              </a:rPr>
              <a:t>将这</a:t>
            </a:r>
            <a:r>
              <a:rPr lang="en-US" altLang="zh-CN" sz="2400">
                <a:solidFill>
                  <a:srgbClr val="002A00"/>
                </a:solidFill>
                <a:latin typeface="Times New Roman" panose="02020603050405020304" pitchFamily="18" charset="0"/>
                <a:ea typeface="黑体" panose="02010609060101010101" pitchFamily="49" charset="-122"/>
              </a:rPr>
              <a:t>100</a:t>
            </a:r>
            <a:r>
              <a:rPr lang="zh-CN" altLang="en-US" sz="2400">
                <a:solidFill>
                  <a:srgbClr val="002A00"/>
                </a:solidFill>
                <a:latin typeface="Times New Roman" panose="02020603050405020304" pitchFamily="18" charset="0"/>
                <a:ea typeface="黑体" panose="02010609060101010101" pitchFamily="49" charset="-122"/>
              </a:rPr>
              <a:t>元投资，</a:t>
            </a:r>
            <a:r>
              <a:rPr lang="en-US" altLang="zh-CN" sz="2400">
                <a:solidFill>
                  <a:srgbClr val="002A00"/>
                </a:solidFill>
                <a:latin typeface="Times New Roman" panose="02020603050405020304" pitchFamily="18" charset="0"/>
                <a:ea typeface="黑体" panose="02010609060101010101" pitchFamily="49" charset="-122"/>
              </a:rPr>
              <a:t>1</a:t>
            </a:r>
            <a:r>
              <a:rPr lang="zh-CN" altLang="en-US" sz="2400">
                <a:solidFill>
                  <a:srgbClr val="002A00"/>
                </a:solidFill>
                <a:latin typeface="Times New Roman" panose="02020603050405020304" pitchFamily="18" charset="0"/>
                <a:ea typeface="黑体" panose="02010609060101010101" pitchFamily="49" charset="-122"/>
              </a:rPr>
              <a:t>年后将获得：</a:t>
            </a:r>
            <a:endParaRPr lang="zh-CN" altLang="en-US" sz="2400">
              <a:solidFill>
                <a:srgbClr val="002A00"/>
              </a:solidFill>
              <a:latin typeface="Times New Roman" panose="02020603050405020304" pitchFamily="18" charset="0"/>
              <a:ea typeface="黑体" panose="02010609060101010101" pitchFamily="49" charset="-122"/>
            </a:endParaRPr>
          </a:p>
        </p:txBody>
      </p:sp>
      <p:sp>
        <p:nvSpPr>
          <p:cNvPr id="45069" name="文本框 11"/>
          <p:cNvSpPr txBox="1">
            <a:spLocks noChangeArrowheads="1"/>
          </p:cNvSpPr>
          <p:nvPr/>
        </p:nvSpPr>
        <p:spPr bwMode="auto">
          <a:xfrm>
            <a:off x="4511675" y="395288"/>
            <a:ext cx="9366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2000">
                <a:solidFill>
                  <a:schemeClr val="bg1"/>
                </a:solidFill>
                <a:latin typeface="Times New Roman" panose="02020603050405020304" pitchFamily="18" charset="0"/>
                <a:ea typeface="黑体" panose="02010609060101010101" pitchFamily="49" charset="-122"/>
              </a:rPr>
              <a:t>复利</a:t>
            </a:r>
            <a:endParaRPr lang="zh-CN" altLang="en-US" sz="2000">
              <a:solidFill>
                <a:schemeClr val="bg1"/>
              </a:solidFill>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3" grpId="0"/>
      <p:bldP spid="11"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704850" y="47625"/>
          <a:ext cx="6345238" cy="6740523"/>
        </p:xfrm>
        <a:graphic>
          <a:graphicData uri="http://schemas.openxmlformats.org/drawingml/2006/table">
            <a:tbl>
              <a:tblPr/>
              <a:tblGrid>
                <a:gridCol w="2059229"/>
                <a:gridCol w="989211"/>
                <a:gridCol w="2229870"/>
                <a:gridCol w="1066928"/>
              </a:tblGrid>
              <a:tr h="249649">
                <a:tc>
                  <a:txBody>
                    <a:bodyPr/>
                    <a:lstStyle/>
                    <a:p>
                      <a:pPr algn="ctr" rtl="0" fontAlgn="ctr"/>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资产</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r" rtl="0" fontAlgn="ctr"/>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期末余额</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ctr" rtl="0" fontAlgn="ctr"/>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负债及所有者权益</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r" rtl="0" fontAlgn="ctr"/>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期末余额</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r>
              <a:tr h="249649">
                <a:tc>
                  <a:txBody>
                    <a:bodyPr/>
                    <a:lstStyle/>
                    <a:p>
                      <a:pPr algn="l"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流动资产：</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r"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just"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流动负债：</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r"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r>
              <a:tr h="249649">
                <a:tc>
                  <a:txBody>
                    <a:bodyPr/>
                    <a:lstStyle/>
                    <a:p>
                      <a:pPr algn="l"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货币资金</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r" rtl="0" fontAlgn="t"/>
                      <a:r>
                        <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rPr>
                        <a:t>96000</a:t>
                      </a:r>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just"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短期借款</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r" rtl="0" fontAlgn="t"/>
                      <a:r>
                        <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rPr>
                        <a:t>360000</a:t>
                      </a:r>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r>
              <a:tr h="249649">
                <a:tc>
                  <a:txBody>
                    <a:bodyPr/>
                    <a:lstStyle/>
                    <a:p>
                      <a:pPr algn="l"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交易性金融资产</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00"/>
                    </a:solidFill>
                  </a:tcPr>
                </a:tc>
                <a:tc>
                  <a:txBody>
                    <a:bodyPr/>
                    <a:lstStyle/>
                    <a:p>
                      <a:pPr algn="r" rtl="0" fontAlgn="t"/>
                      <a:r>
                        <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rPr>
                        <a:t>84000</a:t>
                      </a:r>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just"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应付票据</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r"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r>
              <a:tr h="249649">
                <a:tc>
                  <a:txBody>
                    <a:bodyPr/>
                    <a:lstStyle/>
                    <a:p>
                      <a:pPr algn="l"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应收票据</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r"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just"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应付账款</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r" rtl="0" fontAlgn="t"/>
                      <a:r>
                        <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rPr>
                        <a:t>91800</a:t>
                      </a:r>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r>
              <a:tr h="249649">
                <a:tc>
                  <a:txBody>
                    <a:bodyPr/>
                    <a:lstStyle/>
                    <a:p>
                      <a:pPr algn="l"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应收账款</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r" rtl="0" fontAlgn="t"/>
                      <a:r>
                        <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rPr>
                        <a:t>168000</a:t>
                      </a:r>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just"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预收账款</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r" rtl="0" fontAlgn="t"/>
                      <a:r>
                        <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rPr>
                        <a:t>36000</a:t>
                      </a:r>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r>
              <a:tr h="249649">
                <a:tc>
                  <a:txBody>
                    <a:bodyPr/>
                    <a:lstStyle/>
                    <a:p>
                      <a:pPr algn="l"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预付账款</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r" rtl="0" fontAlgn="t"/>
                      <a:r>
                        <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rPr>
                        <a:t>60000</a:t>
                      </a:r>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just"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其他应付款</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r" rtl="0" fontAlgn="t"/>
                      <a:r>
                        <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rPr>
                        <a:t>72000</a:t>
                      </a:r>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r>
              <a:tr h="249649">
                <a:tc>
                  <a:txBody>
                    <a:bodyPr/>
                    <a:lstStyle/>
                    <a:p>
                      <a:pPr algn="l"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其他应收款</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r" rtl="0" fontAlgn="t"/>
                      <a:r>
                        <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rPr>
                        <a:t>60000</a:t>
                      </a:r>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just"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应付职工薪酬</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r" rtl="0" fontAlgn="t"/>
                      <a:r>
                        <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rPr>
                        <a:t>208200</a:t>
                      </a:r>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r>
              <a:tr h="249649">
                <a:tc>
                  <a:txBody>
                    <a:bodyPr/>
                    <a:lstStyle/>
                    <a:p>
                      <a:pPr algn="l"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存货</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r" rtl="0" fontAlgn="t"/>
                      <a:r>
                        <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rPr>
                        <a:t>330000</a:t>
                      </a:r>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just"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应交税费</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r" rtl="0" fontAlgn="t"/>
                      <a:r>
                        <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rPr>
                        <a:t>360000</a:t>
                      </a:r>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r>
              <a:tr h="249649">
                <a:tc>
                  <a:txBody>
                    <a:bodyPr/>
                    <a:lstStyle/>
                    <a:p>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应收利息</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just"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应付股利</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rtl="0" fontAlgn="t"/>
                      <a:r>
                        <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rPr>
                        <a:t>120000</a:t>
                      </a:r>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r>
              <a:tr h="249649">
                <a:tc>
                  <a:txBody>
                    <a:bodyPr/>
                    <a:lstStyle/>
                    <a:p>
                      <a:pPr algn="l"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应收股利</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r" rtl="0" fontAlgn="t"/>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just"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应付利息</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r" rtl="0" fontAlgn="t"/>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r>
              <a:tr h="249649">
                <a:tc>
                  <a:txBody>
                    <a:bodyPr/>
                    <a:lstStyle/>
                    <a:p>
                      <a:pPr algn="l"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流动资产合计</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r" rtl="0" fontAlgn="t"/>
                      <a:r>
                        <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rPr>
                        <a:t>798000</a:t>
                      </a:r>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just"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r"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r>
              <a:tr h="249649">
                <a:tc>
                  <a:txBody>
                    <a:bodyPr/>
                    <a:lstStyle/>
                    <a:p>
                      <a:pPr algn="l"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非流动资产：</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r"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l"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流动负债合计</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r" rtl="0" fontAlgn="t"/>
                      <a:r>
                        <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rPr>
                        <a:t>1248000</a:t>
                      </a:r>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r>
              <a:tr h="249649">
                <a:tc>
                  <a:txBody>
                    <a:bodyPr/>
                    <a:lstStyle/>
                    <a:p>
                      <a:pPr algn="l"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债权投资</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00"/>
                    </a:solidFill>
                  </a:tcPr>
                </a:tc>
                <a:tc>
                  <a:txBody>
                    <a:bodyPr/>
                    <a:lstStyle/>
                    <a:p>
                      <a:pPr algn="r"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just"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非流动负债：</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r"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r>
              <a:tr h="249649">
                <a:tc>
                  <a:txBody>
                    <a:bodyPr/>
                    <a:lstStyle/>
                    <a:p>
                      <a:pPr algn="l"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其他债权投资</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00"/>
                    </a:solidFill>
                  </a:tcPr>
                </a:tc>
                <a:tc>
                  <a:txBody>
                    <a:bodyPr/>
                    <a:lstStyle/>
                    <a:p>
                      <a:pPr algn="r"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just"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长期借款</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r" rtl="0" fontAlgn="t"/>
                      <a:r>
                        <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rPr>
                        <a:t>384000</a:t>
                      </a:r>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r>
              <a:tr h="249649">
                <a:tc>
                  <a:txBody>
                    <a:bodyPr/>
                    <a:lstStyle/>
                    <a:p>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其他权益工具投资</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00"/>
                    </a:solidFill>
                  </a:tcPr>
                </a:tc>
                <a:tc>
                  <a:txBody>
                    <a:bodyPr/>
                    <a:lstStyle/>
                    <a:p>
                      <a:endParaRPr lang="zh-CN" altLang="en-US" sz="1600" b="0" i="0" u="none" strike="noStrike" kern="120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just"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应付债券</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r"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r>
              <a:tr h="249649">
                <a:tc>
                  <a:txBody>
                    <a:bodyPr/>
                    <a:lstStyle/>
                    <a:p>
                      <a:pPr algn="l"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长期股权投资</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00"/>
                    </a:solidFill>
                  </a:tcPr>
                </a:tc>
                <a:tc>
                  <a:txBody>
                    <a:bodyPr/>
                    <a:lstStyle/>
                    <a:p>
                      <a:pPr algn="r" rtl="0" fontAlgn="t"/>
                      <a:r>
                        <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rPr>
                        <a:t>1362000</a:t>
                      </a:r>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just"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长期应付款</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r"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r>
              <a:tr h="249649">
                <a:tc>
                  <a:txBody>
                    <a:bodyPr/>
                    <a:lstStyle/>
                    <a:p>
                      <a:pPr algn="l"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固定资产</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r" rtl="0" fontAlgn="t"/>
                      <a:r>
                        <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rPr>
                        <a:t>3040000</a:t>
                      </a:r>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just"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非流动负债合计</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r" rtl="0" fontAlgn="t"/>
                      <a:r>
                        <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rPr>
                        <a:t>384000</a:t>
                      </a:r>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r>
              <a:tr h="249649">
                <a:tc>
                  <a:txBody>
                    <a:bodyPr/>
                    <a:lstStyle/>
                    <a:p>
                      <a:pPr algn="l"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在建工程</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r"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l"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负债合计</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r" rtl="0" fontAlgn="t"/>
                      <a:r>
                        <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rPr>
                        <a:t>1632000</a:t>
                      </a:r>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r>
              <a:tr h="249649">
                <a:tc>
                  <a:txBody>
                    <a:bodyPr/>
                    <a:lstStyle/>
                    <a:p>
                      <a:pPr algn="l"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固定资产清理</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r"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just"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所有者权益：</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r"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r>
              <a:tr h="249649">
                <a:tc>
                  <a:txBody>
                    <a:bodyPr/>
                    <a:lstStyle/>
                    <a:p>
                      <a:pPr algn="l"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无形资产</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r" rtl="0" fontAlgn="t"/>
                      <a:r>
                        <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rPr>
                        <a:t>180000</a:t>
                      </a:r>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just"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实收资本</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r" rtl="0" fontAlgn="t"/>
                      <a:r>
                        <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rPr>
                        <a:t>1680000</a:t>
                      </a:r>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r>
              <a:tr h="249649">
                <a:tc>
                  <a:txBody>
                    <a:bodyPr/>
                    <a:lstStyle/>
                    <a:p>
                      <a:pPr algn="l"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长期待摊费用</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r" rtl="0" fontAlgn="t"/>
                      <a:r>
                        <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rPr>
                        <a:t>24000</a:t>
                      </a:r>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just"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资本公积</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r"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r>
              <a:tr h="249649">
                <a:tc>
                  <a:txBody>
                    <a:bodyPr/>
                    <a:lstStyle/>
                    <a:p>
                      <a:pPr algn="l"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其他非流动资产</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r"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just"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盈余公积</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r" rtl="0" fontAlgn="t"/>
                      <a:r>
                        <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rPr>
                        <a:t>132480</a:t>
                      </a:r>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r>
              <a:tr h="249649">
                <a:tc>
                  <a:txBody>
                    <a:bodyPr/>
                    <a:lstStyle/>
                    <a:p>
                      <a:pPr algn="l"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非流动资产合计</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r" rtl="0" fontAlgn="t"/>
                      <a:r>
                        <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rPr>
                        <a:t>3606000</a:t>
                      </a:r>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just"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未分配利润</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r" rtl="0" fontAlgn="t"/>
                      <a:r>
                        <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rPr>
                        <a:t>1959520</a:t>
                      </a:r>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r>
              <a:tr h="249649">
                <a:tc>
                  <a:txBody>
                    <a:bodyPr/>
                    <a:lstStyle/>
                    <a:p>
                      <a:pPr algn="l" rtl="0" fontAlgn="t"/>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r" rtl="0" fontAlgn="t"/>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just"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其他综合收益</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00"/>
                    </a:solidFill>
                  </a:tcPr>
                </a:tc>
                <a:tc>
                  <a:txBody>
                    <a:bodyPr/>
                    <a:lstStyle/>
                    <a:p>
                      <a:pPr algn="r" rtl="0" fontAlgn="t"/>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r>
              <a:tr h="249649">
                <a:tc>
                  <a:txBody>
                    <a:bodyPr/>
                    <a:lstStyle/>
                    <a:p>
                      <a:pPr algn="l"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r"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　</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just"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所有者权益合计</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algn="r" rtl="0" fontAlgn="t"/>
                      <a:r>
                        <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rPr>
                        <a:t>3772000</a:t>
                      </a:r>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r>
              <a:tr h="249649">
                <a:tc>
                  <a:txBody>
                    <a:bodyPr/>
                    <a:lstStyle/>
                    <a:p>
                      <a:pPr algn="just"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资产总计</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algn="r" rtl="0" fontAlgn="t"/>
                      <a:r>
                        <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rPr>
                        <a:t>5404000</a:t>
                      </a:r>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algn="just" rtl="0" fontAlgn="t"/>
                      <a:r>
                        <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rPr>
                        <a:t>负债及所有者权益总计</a:t>
                      </a:r>
                      <a:endParaRPr lang="zh-CN" altLang="en-US"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35993" marT="577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algn="r" rtl="0" fontAlgn="t"/>
                      <a:r>
                        <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rPr>
                        <a:t>5404000</a:t>
                      </a:r>
                      <a:endParaRPr lang="en-US" altLang="zh-CN" sz="1600" b="0" i="0" u="none" strike="noStrike" kern="1200" dirty="0">
                        <a:solidFill>
                          <a:srgbClr val="000000"/>
                        </a:solidFill>
                        <a:effectLst/>
                        <a:latin typeface="黑体" panose="02010609060101010101" pitchFamily="49" charset="-122"/>
                        <a:ea typeface="黑体" panose="02010609060101010101" pitchFamily="49" charset="-122"/>
                        <a:cs typeface="+mn-cs"/>
                      </a:endParaRPr>
                    </a:p>
                  </a:txBody>
                  <a:tcPr marL="5773" marR="71988" marT="5774"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4" name="表格 3"/>
          <p:cNvGraphicFramePr>
            <a:graphicFrameLocks noGrp="1"/>
          </p:cNvGraphicFramePr>
          <p:nvPr/>
        </p:nvGraphicFramePr>
        <p:xfrm>
          <a:off x="7459663" y="717550"/>
          <a:ext cx="4508500" cy="5486400"/>
        </p:xfrm>
        <a:graphic>
          <a:graphicData uri="http://schemas.openxmlformats.org/drawingml/2006/table">
            <a:tbl>
              <a:tblPr/>
              <a:tblGrid>
                <a:gridCol w="2887741"/>
                <a:gridCol w="615929"/>
                <a:gridCol w="1004830"/>
              </a:tblGrid>
              <a:tr h="180703">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ctr" rtl="0" fontAlgn="ctr"/>
                      <a:r>
                        <a:rPr lang="zh-CN" altLang="en-US" sz="1800" b="0" i="0" u="none" strike="noStrike" dirty="0">
                          <a:solidFill>
                            <a:srgbClr val="000000"/>
                          </a:solidFill>
                          <a:effectLst/>
                          <a:latin typeface="黑体" panose="02010609060101010101" pitchFamily="49" charset="-122"/>
                          <a:ea typeface="黑体" panose="02010609060101010101" pitchFamily="49" charset="-122"/>
                        </a:rPr>
                        <a:t> 项    目</a:t>
                      </a:r>
                      <a:endParaRPr lang="zh-CN" altLang="en-US" sz="1800" b="0" i="0" u="none" strike="noStrike" dirty="0">
                        <a:solidFill>
                          <a:srgbClr val="000000"/>
                        </a:solidFill>
                        <a:effectLst/>
                        <a:latin typeface="黑体" panose="02010609060101010101" pitchFamily="49" charset="-122"/>
                        <a:ea typeface="黑体" panose="02010609060101010101" pitchFamily="49" charset="-122"/>
                      </a:endParaRPr>
                    </a:p>
                  </a:txBody>
                  <a:tcPr marL="36002" marR="36002"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l" rtl="0" fontAlgn="ctr"/>
                      <a:r>
                        <a:rPr lang="zh-CN" altLang="en-US" sz="1800" b="0" i="0" u="none" strike="noStrike">
                          <a:solidFill>
                            <a:srgbClr val="000000"/>
                          </a:solidFill>
                          <a:effectLst/>
                          <a:latin typeface="黑体" panose="02010609060101010101" pitchFamily="49" charset="-122"/>
                          <a:ea typeface="黑体" panose="02010609060101010101" pitchFamily="49" charset="-122"/>
                        </a:rPr>
                        <a:t>行次</a:t>
                      </a:r>
                      <a:endParaRPr lang="zh-CN" altLang="en-US" sz="1800" b="0" i="0" u="none" strike="noStrike">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ctr" rtl="0" fontAlgn="ctr"/>
                      <a:r>
                        <a:rPr lang="zh-CN" altLang="en-US" sz="1600" b="0" i="0" u="none" strike="noStrike" dirty="0">
                          <a:solidFill>
                            <a:srgbClr val="000000"/>
                          </a:solidFill>
                          <a:effectLst/>
                          <a:latin typeface="黑体" panose="02010609060101010101" pitchFamily="49" charset="-122"/>
                          <a:ea typeface="黑体" panose="02010609060101010101" pitchFamily="49" charset="-122"/>
                        </a:rPr>
                        <a:t>金额</a:t>
                      </a:r>
                      <a:endParaRPr lang="zh-CN" altLang="en-US" sz="1600" b="0" i="0" u="none" strike="noStrike" dirty="0">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80703">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l" rtl="0" fontAlgn="ctr"/>
                      <a:r>
                        <a:rPr lang="zh-CN" altLang="en-US" sz="1800" b="0" i="0" u="none" strike="noStrike" dirty="0">
                          <a:solidFill>
                            <a:srgbClr val="0000FF"/>
                          </a:solidFill>
                          <a:effectLst/>
                          <a:latin typeface="黑体" panose="02010609060101010101" pitchFamily="49" charset="-122"/>
                          <a:ea typeface="黑体" panose="02010609060101010101" pitchFamily="49" charset="-122"/>
                        </a:rPr>
                        <a:t>一、营业收入</a:t>
                      </a:r>
                      <a:endParaRPr lang="zh-CN" altLang="en-US" sz="1800" b="0" i="0" u="none" strike="noStrike" dirty="0">
                        <a:solidFill>
                          <a:srgbClr val="0000FF"/>
                        </a:solidFill>
                        <a:effectLst/>
                        <a:latin typeface="黑体" panose="02010609060101010101" pitchFamily="49" charset="-122"/>
                        <a:ea typeface="黑体" panose="02010609060101010101" pitchFamily="49" charset="-122"/>
                      </a:endParaRPr>
                    </a:p>
                  </a:txBody>
                  <a:tcPr marL="36002" marR="36002"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l" rtl="0" fontAlgn="ctr"/>
                      <a:r>
                        <a:rPr lang="en-US" altLang="zh-CN" sz="1800" b="0" i="0" u="none" strike="noStrike">
                          <a:solidFill>
                            <a:srgbClr val="000000"/>
                          </a:solidFill>
                          <a:effectLst/>
                          <a:latin typeface="黑体" panose="02010609060101010101" pitchFamily="49" charset="-122"/>
                          <a:ea typeface="黑体" panose="02010609060101010101" pitchFamily="49" charset="-122"/>
                        </a:rPr>
                        <a:t>1</a:t>
                      </a:r>
                      <a:endParaRPr lang="en-US" altLang="zh-CN" sz="1800" b="0" i="0" u="none" strike="noStrike">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r" rtl="0" fontAlgn="ctr"/>
                      <a:r>
                        <a:rPr lang="en-US" altLang="zh-CN" sz="1800" b="0" i="0" u="none" strike="noStrike" dirty="0">
                          <a:solidFill>
                            <a:srgbClr val="000000"/>
                          </a:solidFill>
                          <a:effectLst/>
                          <a:latin typeface="黑体" panose="02010609060101010101" pitchFamily="49" charset="-122"/>
                          <a:ea typeface="黑体" panose="02010609060101010101" pitchFamily="49" charset="-122"/>
                        </a:rPr>
                        <a:t>9950000</a:t>
                      </a:r>
                      <a:endParaRPr lang="en-US" altLang="zh-CN" sz="1800" b="0" i="0" u="none" strike="noStrike" dirty="0">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80703">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l" rtl="0" fontAlgn="ctr"/>
                      <a:r>
                        <a:rPr lang="zh-CN" altLang="en-US" sz="1800" b="0" i="0" u="none" strike="noStrike" dirty="0">
                          <a:solidFill>
                            <a:srgbClr val="000000"/>
                          </a:solidFill>
                          <a:effectLst/>
                          <a:latin typeface="黑体" panose="02010609060101010101" pitchFamily="49" charset="-122"/>
                          <a:ea typeface="黑体" panose="02010609060101010101" pitchFamily="49" charset="-122"/>
                        </a:rPr>
                        <a:t>   减：营业成本</a:t>
                      </a:r>
                      <a:endParaRPr lang="zh-CN" altLang="en-US" sz="1800" b="0" i="0" u="none" strike="noStrike" dirty="0">
                        <a:solidFill>
                          <a:srgbClr val="000000"/>
                        </a:solidFill>
                        <a:effectLst/>
                        <a:latin typeface="黑体" panose="02010609060101010101" pitchFamily="49" charset="-122"/>
                        <a:ea typeface="黑体" panose="02010609060101010101" pitchFamily="49" charset="-122"/>
                      </a:endParaRPr>
                    </a:p>
                  </a:txBody>
                  <a:tcPr marL="36002" marR="36002"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l" rtl="0" fontAlgn="ctr"/>
                      <a:r>
                        <a:rPr lang="en-US" altLang="zh-CN" sz="1800" b="0" i="0" u="none" strike="noStrike">
                          <a:solidFill>
                            <a:srgbClr val="000000"/>
                          </a:solidFill>
                          <a:effectLst/>
                          <a:latin typeface="黑体" panose="02010609060101010101" pitchFamily="49" charset="-122"/>
                          <a:ea typeface="黑体" panose="02010609060101010101" pitchFamily="49" charset="-122"/>
                        </a:rPr>
                        <a:t>2</a:t>
                      </a:r>
                      <a:endParaRPr lang="en-US" altLang="zh-CN" sz="1800" b="0" i="0" u="none" strike="noStrike">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r" rtl="0" fontAlgn="ctr"/>
                      <a:r>
                        <a:rPr lang="en-US" altLang="zh-CN" sz="1800" b="0" i="0" u="none" strike="noStrike">
                          <a:solidFill>
                            <a:srgbClr val="000000"/>
                          </a:solidFill>
                          <a:effectLst/>
                          <a:latin typeface="黑体" panose="02010609060101010101" pitchFamily="49" charset="-122"/>
                          <a:ea typeface="黑体" panose="02010609060101010101" pitchFamily="49" charset="-122"/>
                        </a:rPr>
                        <a:t>4640000</a:t>
                      </a:r>
                      <a:endParaRPr lang="en-US" altLang="zh-CN" sz="1800" b="0" i="0" u="none" strike="noStrike">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80703">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l" rtl="0" fontAlgn="ctr"/>
                      <a:r>
                        <a:rPr lang="zh-CN" altLang="en-US" sz="1800" b="0" i="0" u="none" strike="noStrike" dirty="0">
                          <a:solidFill>
                            <a:srgbClr val="000000"/>
                          </a:solidFill>
                          <a:effectLst/>
                          <a:latin typeface="黑体" panose="02010609060101010101" pitchFamily="49" charset="-122"/>
                          <a:ea typeface="黑体" panose="02010609060101010101" pitchFamily="49" charset="-122"/>
                        </a:rPr>
                        <a:t>       税金及附加</a:t>
                      </a:r>
                      <a:endParaRPr lang="zh-CN" altLang="en-US" sz="1800" b="0" i="0" u="none" strike="noStrike" dirty="0">
                        <a:solidFill>
                          <a:srgbClr val="000000"/>
                        </a:solidFill>
                        <a:effectLst/>
                        <a:latin typeface="黑体" panose="02010609060101010101" pitchFamily="49" charset="-122"/>
                        <a:ea typeface="黑体" panose="02010609060101010101" pitchFamily="49" charset="-122"/>
                      </a:endParaRPr>
                    </a:p>
                  </a:txBody>
                  <a:tcPr marL="36002" marR="36002"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l" rtl="0" fontAlgn="ctr"/>
                      <a:r>
                        <a:rPr lang="en-US" altLang="zh-CN" sz="1800" b="0" i="0" u="none" strike="noStrike">
                          <a:solidFill>
                            <a:srgbClr val="000000"/>
                          </a:solidFill>
                          <a:effectLst/>
                          <a:latin typeface="黑体" panose="02010609060101010101" pitchFamily="49" charset="-122"/>
                          <a:ea typeface="黑体" panose="02010609060101010101" pitchFamily="49" charset="-122"/>
                        </a:rPr>
                        <a:t>3</a:t>
                      </a:r>
                      <a:endParaRPr lang="en-US" altLang="zh-CN" sz="1800" b="0" i="0" u="none" strike="noStrike">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r" rtl="0" fontAlgn="ctr"/>
                      <a:r>
                        <a:rPr lang="en-US" altLang="zh-CN" sz="1800" b="0" i="0" u="none" strike="noStrike">
                          <a:solidFill>
                            <a:srgbClr val="000000"/>
                          </a:solidFill>
                          <a:effectLst/>
                          <a:latin typeface="黑体" panose="02010609060101010101" pitchFamily="49" charset="-122"/>
                          <a:ea typeface="黑体" panose="02010609060101010101" pitchFamily="49" charset="-122"/>
                        </a:rPr>
                        <a:t>570000</a:t>
                      </a:r>
                      <a:endParaRPr lang="en-US" altLang="zh-CN" sz="1800" b="0" i="0" u="none" strike="noStrike">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80703">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l" rtl="0" fontAlgn="ctr"/>
                      <a:r>
                        <a:rPr lang="zh-CN" altLang="en-US" sz="1800" b="0" i="0" u="none" strike="noStrike" dirty="0">
                          <a:solidFill>
                            <a:srgbClr val="000000"/>
                          </a:solidFill>
                          <a:effectLst/>
                          <a:latin typeface="黑体" panose="02010609060101010101" pitchFamily="49" charset="-122"/>
                          <a:ea typeface="黑体" panose="02010609060101010101" pitchFamily="49" charset="-122"/>
                        </a:rPr>
                        <a:t>       销售费用</a:t>
                      </a:r>
                      <a:endParaRPr lang="zh-CN" altLang="en-US" sz="1800" b="0" i="0" u="none" strike="noStrike" dirty="0">
                        <a:solidFill>
                          <a:srgbClr val="000000"/>
                        </a:solidFill>
                        <a:effectLst/>
                        <a:latin typeface="黑体" panose="02010609060101010101" pitchFamily="49" charset="-122"/>
                        <a:ea typeface="黑体" panose="02010609060101010101" pitchFamily="49" charset="-122"/>
                      </a:endParaRPr>
                    </a:p>
                  </a:txBody>
                  <a:tcPr marL="36002" marR="36002"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l" rtl="0" fontAlgn="ctr"/>
                      <a:r>
                        <a:rPr lang="en-US" altLang="zh-CN" sz="1800" b="0" i="0" u="none" strike="noStrike">
                          <a:solidFill>
                            <a:srgbClr val="000000"/>
                          </a:solidFill>
                          <a:effectLst/>
                          <a:latin typeface="黑体" panose="02010609060101010101" pitchFamily="49" charset="-122"/>
                          <a:ea typeface="黑体" panose="02010609060101010101" pitchFamily="49" charset="-122"/>
                        </a:rPr>
                        <a:t>4</a:t>
                      </a:r>
                      <a:endParaRPr lang="en-US" altLang="zh-CN" sz="1800" b="0" i="0" u="none" strike="noStrike">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r" rtl="0" fontAlgn="ctr"/>
                      <a:r>
                        <a:rPr lang="en-US" altLang="zh-CN" sz="1800" b="0" i="0" u="none" strike="noStrike">
                          <a:solidFill>
                            <a:srgbClr val="000000"/>
                          </a:solidFill>
                          <a:effectLst/>
                          <a:latin typeface="黑体" panose="02010609060101010101" pitchFamily="49" charset="-122"/>
                          <a:ea typeface="黑体" panose="02010609060101010101" pitchFamily="49" charset="-122"/>
                        </a:rPr>
                        <a:t>570000</a:t>
                      </a:r>
                      <a:endParaRPr lang="en-US" altLang="zh-CN" sz="1800" b="0" i="0" u="none" strike="noStrike">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80703">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l" rtl="0" fontAlgn="ctr"/>
                      <a:r>
                        <a:rPr lang="zh-CN" altLang="en-US" sz="1800" b="0" i="0" u="none" strike="noStrike" dirty="0">
                          <a:solidFill>
                            <a:srgbClr val="000000"/>
                          </a:solidFill>
                          <a:effectLst/>
                          <a:latin typeface="黑体" panose="02010609060101010101" pitchFamily="49" charset="-122"/>
                          <a:ea typeface="黑体" panose="02010609060101010101" pitchFamily="49" charset="-122"/>
                        </a:rPr>
                        <a:t>       管理费用</a:t>
                      </a:r>
                      <a:endParaRPr lang="zh-CN" altLang="en-US" sz="1800" b="0" i="0" u="none" strike="noStrike" dirty="0">
                        <a:solidFill>
                          <a:srgbClr val="000000"/>
                        </a:solidFill>
                        <a:effectLst/>
                        <a:latin typeface="黑体" panose="02010609060101010101" pitchFamily="49" charset="-122"/>
                        <a:ea typeface="黑体" panose="02010609060101010101" pitchFamily="49" charset="-122"/>
                      </a:endParaRPr>
                    </a:p>
                  </a:txBody>
                  <a:tcPr marL="36002" marR="36002"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l" rtl="0" fontAlgn="ctr"/>
                      <a:r>
                        <a:rPr lang="en-US" altLang="zh-CN" sz="1800" b="0" i="0" u="none" strike="noStrike">
                          <a:solidFill>
                            <a:srgbClr val="000000"/>
                          </a:solidFill>
                          <a:effectLst/>
                          <a:latin typeface="黑体" panose="02010609060101010101" pitchFamily="49" charset="-122"/>
                          <a:ea typeface="黑体" panose="02010609060101010101" pitchFamily="49" charset="-122"/>
                        </a:rPr>
                        <a:t>7</a:t>
                      </a:r>
                      <a:endParaRPr lang="en-US" altLang="zh-CN" sz="1800" b="0" i="0" u="none" strike="noStrike">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r" rtl="0" fontAlgn="ctr"/>
                      <a:r>
                        <a:rPr lang="en-US" altLang="zh-CN" sz="1800" b="0" i="0" u="none" strike="noStrike">
                          <a:solidFill>
                            <a:srgbClr val="000000"/>
                          </a:solidFill>
                          <a:effectLst/>
                          <a:latin typeface="黑体" panose="02010609060101010101" pitchFamily="49" charset="-122"/>
                          <a:ea typeface="黑体" panose="02010609060101010101" pitchFamily="49" charset="-122"/>
                        </a:rPr>
                        <a:t>750000</a:t>
                      </a:r>
                      <a:endParaRPr lang="en-US" altLang="zh-CN" sz="1800" b="0" i="0" u="none" strike="noStrike">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80703">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l" rtl="0" fontAlgn="ctr"/>
                      <a:r>
                        <a:rPr lang="zh-CN" altLang="en-US" sz="1800" b="0" i="0" u="none" strike="noStrike" dirty="0">
                          <a:solidFill>
                            <a:srgbClr val="000000"/>
                          </a:solidFill>
                          <a:effectLst/>
                          <a:latin typeface="黑体" panose="02010609060101010101" pitchFamily="49" charset="-122"/>
                          <a:ea typeface="黑体" panose="02010609060101010101" pitchFamily="49" charset="-122"/>
                        </a:rPr>
                        <a:t>       财务费用</a:t>
                      </a:r>
                      <a:endParaRPr lang="zh-CN" altLang="en-US" sz="1800" b="0" i="0" u="none" strike="noStrike" dirty="0">
                        <a:solidFill>
                          <a:srgbClr val="000000"/>
                        </a:solidFill>
                        <a:effectLst/>
                        <a:latin typeface="黑体" panose="02010609060101010101" pitchFamily="49" charset="-122"/>
                        <a:ea typeface="黑体" panose="02010609060101010101" pitchFamily="49" charset="-122"/>
                      </a:endParaRPr>
                    </a:p>
                  </a:txBody>
                  <a:tcPr marL="36002" marR="36002"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l" rtl="0" fontAlgn="ctr"/>
                      <a:r>
                        <a:rPr lang="en-US" altLang="zh-CN" sz="1800" b="0" i="0" u="none" strike="noStrike">
                          <a:solidFill>
                            <a:srgbClr val="000000"/>
                          </a:solidFill>
                          <a:effectLst/>
                          <a:latin typeface="黑体" panose="02010609060101010101" pitchFamily="49" charset="-122"/>
                          <a:ea typeface="黑体" panose="02010609060101010101" pitchFamily="49" charset="-122"/>
                        </a:rPr>
                        <a:t>9</a:t>
                      </a:r>
                      <a:endParaRPr lang="en-US" altLang="zh-CN" sz="1800" b="0" i="0" u="none" strike="noStrike">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r" rtl="0" fontAlgn="ctr"/>
                      <a:r>
                        <a:rPr lang="en-US" altLang="zh-CN" sz="1800" b="0" i="0" u="none" strike="noStrike">
                          <a:solidFill>
                            <a:srgbClr val="000000"/>
                          </a:solidFill>
                          <a:effectLst/>
                          <a:latin typeface="黑体" panose="02010609060101010101" pitchFamily="49" charset="-122"/>
                          <a:ea typeface="黑体" panose="02010609060101010101" pitchFamily="49" charset="-122"/>
                        </a:rPr>
                        <a:t>330000</a:t>
                      </a:r>
                      <a:endParaRPr lang="en-US" altLang="zh-CN" sz="1800" b="0" i="0" u="none" strike="noStrike">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80703">
                <a:tc>
                  <a:txBody>
                    <a:bodyPr/>
                    <a:lstStyle/>
                    <a:p>
                      <a:pPr algn="l" rtl="0" fontAlgn="ctr"/>
                      <a:r>
                        <a:rPr lang="zh-CN" altLang="en-US" sz="1800" b="0" i="0" u="none" strike="noStrike" dirty="0">
                          <a:solidFill>
                            <a:srgbClr val="000000"/>
                          </a:solidFill>
                          <a:effectLst/>
                          <a:latin typeface="黑体" panose="02010609060101010101" pitchFamily="49" charset="-122"/>
                          <a:ea typeface="黑体" panose="02010609060101010101" pitchFamily="49" charset="-122"/>
                        </a:rPr>
                        <a:t>       研发费用</a:t>
                      </a:r>
                      <a:endParaRPr lang="zh-CN" altLang="en-US" sz="1800" b="0" i="0" u="none" strike="noStrike" dirty="0">
                        <a:solidFill>
                          <a:srgbClr val="000000"/>
                        </a:solidFill>
                        <a:effectLst/>
                        <a:latin typeface="黑体" panose="02010609060101010101" pitchFamily="49" charset="-122"/>
                        <a:ea typeface="黑体" panose="02010609060101010101" pitchFamily="49" charset="-122"/>
                      </a:endParaRPr>
                    </a:p>
                  </a:txBody>
                  <a:tcPr marL="36002" marR="36002"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rtl="0" fontAlgn="ctr"/>
                      <a:endParaRPr lang="en-US" altLang="zh-CN" sz="1800" b="0" i="0" u="none" strike="noStrike">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rtl="0" fontAlgn="ctr"/>
                      <a:endParaRPr lang="en-US" altLang="zh-CN" sz="1800" b="0" i="0" u="none" strike="noStrike" dirty="0">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80703">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l" rtl="0" fontAlgn="ctr"/>
                      <a:r>
                        <a:rPr lang="zh-CN" altLang="en-US" sz="1800" b="0" i="0" u="none" strike="noStrike" dirty="0">
                          <a:solidFill>
                            <a:srgbClr val="000000"/>
                          </a:solidFill>
                          <a:effectLst/>
                          <a:latin typeface="黑体" panose="02010609060101010101" pitchFamily="49" charset="-122"/>
                          <a:ea typeface="黑体" panose="02010609060101010101" pitchFamily="49" charset="-122"/>
                        </a:rPr>
                        <a:t>       资产减值损失</a:t>
                      </a:r>
                      <a:endParaRPr lang="zh-CN" altLang="en-US" sz="1800" b="0" i="0" u="none" strike="noStrike" dirty="0">
                        <a:solidFill>
                          <a:srgbClr val="000000"/>
                        </a:solidFill>
                        <a:effectLst/>
                        <a:latin typeface="黑体" panose="02010609060101010101" pitchFamily="49" charset="-122"/>
                        <a:ea typeface="黑体" panose="02010609060101010101" pitchFamily="49" charset="-122"/>
                      </a:endParaRPr>
                    </a:p>
                  </a:txBody>
                  <a:tcPr marL="36002" marR="36002"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l" rtl="0" fontAlgn="ctr"/>
                      <a:r>
                        <a:rPr lang="en-US" altLang="zh-CN" sz="1800" b="0" i="0" u="none" strike="noStrike">
                          <a:solidFill>
                            <a:srgbClr val="000000"/>
                          </a:solidFill>
                          <a:effectLst/>
                          <a:latin typeface="黑体" panose="02010609060101010101" pitchFamily="49" charset="-122"/>
                          <a:ea typeface="黑体" panose="02010609060101010101" pitchFamily="49" charset="-122"/>
                        </a:rPr>
                        <a:t>10</a:t>
                      </a:r>
                      <a:endParaRPr lang="en-US" altLang="zh-CN" sz="1800" b="0" i="0" u="none" strike="noStrike">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r" fontAlgn="ctr"/>
                      <a:r>
                        <a:rPr lang="zh-CN" altLang="en-US" sz="1800" b="0" i="0" u="none" strike="noStrike">
                          <a:solidFill>
                            <a:srgbClr val="000000"/>
                          </a:solidFill>
                          <a:effectLst/>
                          <a:latin typeface="黑体" panose="02010609060101010101" pitchFamily="49" charset="-122"/>
                          <a:ea typeface="黑体" panose="02010609060101010101" pitchFamily="49" charset="-122"/>
                        </a:rPr>
                        <a:t>　</a:t>
                      </a:r>
                      <a:endParaRPr lang="zh-CN" altLang="en-US" sz="1800" b="0" i="0" u="none" strike="noStrike">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80703">
                <a:tc>
                  <a:txBody>
                    <a:bodyPr/>
                    <a:lstStyle/>
                    <a:p>
                      <a:pPr algn="l" rtl="0" fontAlgn="ctr"/>
                      <a:r>
                        <a:rPr lang="zh-CN" altLang="en-US" sz="1800" b="0" i="0" u="none" strike="noStrike" dirty="0">
                          <a:solidFill>
                            <a:srgbClr val="000000"/>
                          </a:solidFill>
                          <a:effectLst/>
                          <a:latin typeface="黑体" panose="02010609060101010101" pitchFamily="49" charset="-122"/>
                          <a:ea typeface="黑体" panose="02010609060101010101" pitchFamily="49" charset="-122"/>
                        </a:rPr>
                        <a:t>       信用减值损失</a:t>
                      </a:r>
                      <a:endParaRPr lang="zh-CN" altLang="en-US" sz="1800" b="0" i="0" u="none" strike="noStrike" dirty="0">
                        <a:solidFill>
                          <a:srgbClr val="000000"/>
                        </a:solidFill>
                        <a:effectLst/>
                        <a:latin typeface="黑体" panose="02010609060101010101" pitchFamily="49" charset="-122"/>
                        <a:ea typeface="黑体" panose="02010609060101010101" pitchFamily="49" charset="-122"/>
                      </a:endParaRPr>
                    </a:p>
                  </a:txBody>
                  <a:tcPr marL="36002" marR="36002"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l" rtl="0" fontAlgn="ctr"/>
                      <a:endParaRPr lang="en-US" altLang="zh-CN" sz="1800" b="0" i="0" u="none" strike="noStrike">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fontAlgn="ctr"/>
                      <a:endParaRPr lang="zh-CN" altLang="en-US" sz="1800" b="0" i="0" u="none" strike="noStrike" dirty="0">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80703">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l" rtl="0" fontAlgn="ctr"/>
                      <a:r>
                        <a:rPr lang="zh-CN" altLang="en-US" sz="1800" b="0" i="0" u="none" strike="noStrike" dirty="0">
                          <a:solidFill>
                            <a:srgbClr val="000000"/>
                          </a:solidFill>
                          <a:effectLst/>
                          <a:latin typeface="黑体" panose="02010609060101010101" pitchFamily="49" charset="-122"/>
                          <a:ea typeface="黑体" panose="02010609060101010101" pitchFamily="49" charset="-122"/>
                        </a:rPr>
                        <a:t>  加：公允价值变动收益</a:t>
                      </a:r>
                      <a:endParaRPr lang="zh-CN" altLang="en-US" sz="1800" b="0" i="0" u="none" strike="noStrike" dirty="0">
                        <a:solidFill>
                          <a:srgbClr val="000000"/>
                        </a:solidFill>
                        <a:effectLst/>
                        <a:latin typeface="黑体" panose="02010609060101010101" pitchFamily="49" charset="-122"/>
                        <a:ea typeface="黑体" panose="02010609060101010101" pitchFamily="49" charset="-122"/>
                      </a:endParaRPr>
                    </a:p>
                  </a:txBody>
                  <a:tcPr marL="36002" marR="36002"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l" rtl="0" fontAlgn="ctr"/>
                      <a:r>
                        <a:rPr lang="en-US" altLang="zh-CN" sz="1800" b="0" i="0" u="none" strike="noStrike" dirty="0">
                          <a:solidFill>
                            <a:srgbClr val="000000"/>
                          </a:solidFill>
                          <a:effectLst/>
                          <a:latin typeface="黑体" panose="02010609060101010101" pitchFamily="49" charset="-122"/>
                          <a:ea typeface="黑体" panose="02010609060101010101" pitchFamily="49" charset="-122"/>
                        </a:rPr>
                        <a:t>11</a:t>
                      </a:r>
                      <a:endParaRPr lang="en-US" altLang="zh-CN" sz="1800" b="0" i="0" u="none" strike="noStrike" dirty="0">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r" fontAlgn="ctr"/>
                      <a:r>
                        <a:rPr lang="zh-CN" altLang="en-US" sz="1800" b="0" i="0" u="none" strike="noStrike">
                          <a:solidFill>
                            <a:srgbClr val="000000"/>
                          </a:solidFill>
                          <a:effectLst/>
                          <a:latin typeface="黑体" panose="02010609060101010101" pitchFamily="49" charset="-122"/>
                          <a:ea typeface="黑体" panose="02010609060101010101" pitchFamily="49" charset="-122"/>
                        </a:rPr>
                        <a:t>　</a:t>
                      </a:r>
                      <a:endParaRPr lang="zh-CN" altLang="en-US" sz="1800" b="0" i="0" u="none" strike="noStrike">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80703">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l" rtl="0" fontAlgn="ctr"/>
                      <a:r>
                        <a:rPr lang="zh-CN" altLang="en-US" sz="1800" b="0" i="0" u="none" strike="noStrike" dirty="0">
                          <a:solidFill>
                            <a:srgbClr val="000000"/>
                          </a:solidFill>
                          <a:effectLst/>
                          <a:latin typeface="黑体" panose="02010609060101010101" pitchFamily="49" charset="-122"/>
                          <a:ea typeface="黑体" panose="02010609060101010101" pitchFamily="49" charset="-122"/>
                        </a:rPr>
                        <a:t>       投资收益</a:t>
                      </a:r>
                      <a:endParaRPr lang="zh-CN" altLang="en-US" sz="1800" b="0" i="0" u="none" strike="noStrike" dirty="0">
                        <a:solidFill>
                          <a:srgbClr val="000000"/>
                        </a:solidFill>
                        <a:effectLst/>
                        <a:latin typeface="黑体" panose="02010609060101010101" pitchFamily="49" charset="-122"/>
                        <a:ea typeface="黑体" panose="02010609060101010101" pitchFamily="49" charset="-122"/>
                      </a:endParaRPr>
                    </a:p>
                  </a:txBody>
                  <a:tcPr marL="36002" marR="36002"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l" rtl="0" fontAlgn="ctr"/>
                      <a:r>
                        <a:rPr lang="en-US" altLang="zh-CN" sz="1800" b="0" i="0" u="none" strike="noStrike" dirty="0">
                          <a:solidFill>
                            <a:srgbClr val="000000"/>
                          </a:solidFill>
                          <a:effectLst/>
                          <a:latin typeface="黑体" panose="02010609060101010101" pitchFamily="49" charset="-122"/>
                          <a:ea typeface="黑体" panose="02010609060101010101" pitchFamily="49" charset="-122"/>
                        </a:rPr>
                        <a:t>14</a:t>
                      </a:r>
                      <a:endParaRPr lang="en-US" altLang="zh-CN" sz="1800" b="0" i="0" u="none" strike="noStrike" dirty="0">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r" rtl="0" fontAlgn="ctr"/>
                      <a:r>
                        <a:rPr lang="en-US" altLang="zh-CN" sz="1800" b="0" i="0" u="none" strike="noStrike">
                          <a:solidFill>
                            <a:srgbClr val="000000"/>
                          </a:solidFill>
                          <a:effectLst/>
                          <a:latin typeface="黑体" panose="02010609060101010101" pitchFamily="49" charset="-122"/>
                          <a:ea typeface="黑体" panose="02010609060101010101" pitchFamily="49" charset="-122"/>
                        </a:rPr>
                        <a:t>600000</a:t>
                      </a:r>
                      <a:endParaRPr lang="en-US" altLang="zh-CN" sz="1800" b="0" i="0" u="none" strike="noStrike">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80703">
                <a:tc>
                  <a:txBody>
                    <a:bodyPr/>
                    <a:lstStyle/>
                    <a:p>
                      <a:pPr algn="l" rtl="0" fontAlgn="ctr"/>
                      <a:r>
                        <a:rPr lang="en-US" altLang="zh-CN" sz="1800" b="0" i="0" u="none" strike="noStrike" dirty="0">
                          <a:solidFill>
                            <a:srgbClr val="000000"/>
                          </a:solidFill>
                          <a:effectLst/>
                          <a:latin typeface="黑体" panose="02010609060101010101" pitchFamily="49" charset="-122"/>
                          <a:ea typeface="黑体" panose="02010609060101010101" pitchFamily="49" charset="-122"/>
                        </a:rPr>
                        <a:t>       </a:t>
                      </a:r>
                      <a:r>
                        <a:rPr lang="zh-CN" altLang="en-US" sz="1800" b="0" i="0" u="none" strike="noStrike" dirty="0">
                          <a:solidFill>
                            <a:srgbClr val="000000"/>
                          </a:solidFill>
                          <a:effectLst/>
                          <a:latin typeface="黑体" panose="02010609060101010101" pitchFamily="49" charset="-122"/>
                          <a:ea typeface="黑体" panose="02010609060101010101" pitchFamily="49" charset="-122"/>
                        </a:rPr>
                        <a:t>资产处置收益</a:t>
                      </a:r>
                      <a:endParaRPr lang="zh-CN" altLang="en-US" sz="1800" b="0" i="0" u="none" strike="noStrike" dirty="0">
                        <a:solidFill>
                          <a:srgbClr val="000000"/>
                        </a:solidFill>
                        <a:effectLst/>
                        <a:latin typeface="黑体" panose="02010609060101010101" pitchFamily="49" charset="-122"/>
                        <a:ea typeface="黑体" panose="02010609060101010101" pitchFamily="49" charset="-122"/>
                      </a:endParaRPr>
                    </a:p>
                  </a:txBody>
                  <a:tcPr marL="36002" marR="36002"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rtl="0" fontAlgn="ctr"/>
                      <a:endParaRPr lang="en-US" altLang="zh-CN" sz="1800" b="0" i="0" u="none" strike="noStrike" dirty="0">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rtl="0" fontAlgn="ctr"/>
                      <a:endParaRPr lang="en-US" altLang="zh-CN" sz="1800" b="0" i="0" u="none" strike="noStrike" dirty="0">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80703">
                <a:tc>
                  <a:txBody>
                    <a:bodyPr/>
                    <a:lstStyle/>
                    <a:p>
                      <a:pPr algn="l" rtl="0" fontAlgn="ctr"/>
                      <a:r>
                        <a:rPr lang="zh-CN" altLang="en-US" sz="1800" b="0" i="0" u="none" strike="noStrike" dirty="0">
                          <a:solidFill>
                            <a:srgbClr val="000000"/>
                          </a:solidFill>
                          <a:effectLst/>
                          <a:latin typeface="黑体" panose="02010609060101010101" pitchFamily="49" charset="-122"/>
                          <a:ea typeface="黑体" panose="02010609060101010101" pitchFamily="49" charset="-122"/>
                        </a:rPr>
                        <a:t>       其他收益</a:t>
                      </a:r>
                      <a:endParaRPr lang="zh-CN" altLang="en-US" sz="1800" b="0" i="0" u="none" strike="noStrike" dirty="0">
                        <a:solidFill>
                          <a:srgbClr val="000000"/>
                        </a:solidFill>
                        <a:effectLst/>
                        <a:latin typeface="黑体" panose="02010609060101010101" pitchFamily="49" charset="-122"/>
                        <a:ea typeface="黑体" panose="02010609060101010101" pitchFamily="49" charset="-122"/>
                      </a:endParaRPr>
                    </a:p>
                  </a:txBody>
                  <a:tcPr marL="36002" marR="36002"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rtl="0" fontAlgn="ctr"/>
                      <a:endParaRPr lang="en-US" altLang="zh-CN" sz="1800" b="0" i="0" u="none" strike="noStrike" dirty="0">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rtl="0" fontAlgn="ctr"/>
                      <a:endParaRPr lang="en-US" altLang="zh-CN" sz="1800" b="0" i="0" u="none" strike="noStrike" dirty="0">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80703">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l" rtl="0" fontAlgn="ctr"/>
                      <a:r>
                        <a:rPr lang="zh-CN" altLang="en-US" sz="1800" b="0" i="0" u="none" strike="noStrike">
                          <a:solidFill>
                            <a:srgbClr val="0000FF"/>
                          </a:solidFill>
                          <a:effectLst/>
                          <a:latin typeface="黑体" panose="02010609060101010101" pitchFamily="49" charset="-122"/>
                          <a:ea typeface="黑体" panose="02010609060101010101" pitchFamily="49" charset="-122"/>
                        </a:rPr>
                        <a:t>二、营业利润</a:t>
                      </a:r>
                      <a:endParaRPr lang="zh-CN" altLang="en-US" sz="1800" b="0" i="0" u="none" strike="noStrike">
                        <a:solidFill>
                          <a:srgbClr val="0000FF"/>
                        </a:solidFill>
                        <a:effectLst/>
                        <a:latin typeface="黑体" panose="02010609060101010101" pitchFamily="49" charset="-122"/>
                        <a:ea typeface="黑体" panose="02010609060101010101" pitchFamily="49" charset="-122"/>
                      </a:endParaRPr>
                    </a:p>
                  </a:txBody>
                  <a:tcPr marL="36002" marR="36002"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l" rtl="0" fontAlgn="ctr"/>
                      <a:r>
                        <a:rPr lang="en-US" altLang="zh-CN" sz="1800" b="0" i="0" u="none" strike="noStrike" dirty="0">
                          <a:solidFill>
                            <a:srgbClr val="000000"/>
                          </a:solidFill>
                          <a:effectLst/>
                          <a:latin typeface="黑体" panose="02010609060101010101" pitchFamily="49" charset="-122"/>
                          <a:ea typeface="黑体" panose="02010609060101010101" pitchFamily="49" charset="-122"/>
                        </a:rPr>
                        <a:t>15</a:t>
                      </a:r>
                      <a:endParaRPr lang="en-US" altLang="zh-CN" sz="1800" b="0" i="0" u="none" strike="noStrike" dirty="0">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r" rtl="0" fontAlgn="ctr"/>
                      <a:r>
                        <a:rPr lang="en-US" altLang="zh-CN" sz="1800" b="0" i="0" u="none" strike="noStrike" dirty="0">
                          <a:solidFill>
                            <a:srgbClr val="000000"/>
                          </a:solidFill>
                          <a:effectLst/>
                          <a:latin typeface="黑体" panose="02010609060101010101" pitchFamily="49" charset="-122"/>
                          <a:ea typeface="黑体" panose="02010609060101010101" pitchFamily="49" charset="-122"/>
                        </a:rPr>
                        <a:t>3690000</a:t>
                      </a:r>
                      <a:endParaRPr lang="en-US" altLang="zh-CN" sz="1800" b="0" i="0" u="none" strike="noStrike" dirty="0">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80703">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l" rtl="0" fontAlgn="ctr"/>
                      <a:r>
                        <a:rPr lang="zh-CN" altLang="en-US" sz="1800" b="0" i="0" u="none" strike="noStrike">
                          <a:solidFill>
                            <a:srgbClr val="000000"/>
                          </a:solidFill>
                          <a:effectLst/>
                          <a:latin typeface="黑体" panose="02010609060101010101" pitchFamily="49" charset="-122"/>
                          <a:ea typeface="黑体" panose="02010609060101010101" pitchFamily="49" charset="-122"/>
                        </a:rPr>
                        <a:t>    加：营业外收入</a:t>
                      </a:r>
                      <a:endParaRPr lang="zh-CN" altLang="en-US" sz="1800" b="0" i="0" u="none" strike="noStrike">
                        <a:solidFill>
                          <a:srgbClr val="000000"/>
                        </a:solidFill>
                        <a:effectLst/>
                        <a:latin typeface="黑体" panose="02010609060101010101" pitchFamily="49" charset="-122"/>
                        <a:ea typeface="黑体" panose="02010609060101010101" pitchFamily="49" charset="-122"/>
                      </a:endParaRPr>
                    </a:p>
                  </a:txBody>
                  <a:tcPr marL="36002" marR="36002"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l" rtl="0" fontAlgn="ctr"/>
                      <a:r>
                        <a:rPr lang="en-US" altLang="zh-CN" sz="1800" b="0" i="0" u="none" strike="noStrike">
                          <a:solidFill>
                            <a:srgbClr val="000000"/>
                          </a:solidFill>
                          <a:effectLst/>
                          <a:latin typeface="黑体" panose="02010609060101010101" pitchFamily="49" charset="-122"/>
                          <a:ea typeface="黑体" panose="02010609060101010101" pitchFamily="49" charset="-122"/>
                        </a:rPr>
                        <a:t>16</a:t>
                      </a:r>
                      <a:endParaRPr lang="en-US" altLang="zh-CN" sz="1800" b="0" i="0" u="none" strike="noStrike">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r" rtl="0" fontAlgn="ctr"/>
                      <a:r>
                        <a:rPr lang="en-US" altLang="zh-CN" sz="1800" b="0" i="0" u="none" strike="noStrike" dirty="0">
                          <a:solidFill>
                            <a:srgbClr val="000000"/>
                          </a:solidFill>
                          <a:effectLst/>
                          <a:latin typeface="黑体" panose="02010609060101010101" pitchFamily="49" charset="-122"/>
                          <a:ea typeface="黑体" panose="02010609060101010101" pitchFamily="49" charset="-122"/>
                        </a:rPr>
                        <a:t>180000</a:t>
                      </a:r>
                      <a:endParaRPr lang="en-US" altLang="zh-CN" sz="1800" b="0" i="0" u="none" strike="noStrike" dirty="0">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80703">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l" rtl="0" fontAlgn="ctr"/>
                      <a:r>
                        <a:rPr lang="zh-CN" altLang="en-US" sz="1800" b="0" i="0" u="none" strike="noStrike">
                          <a:solidFill>
                            <a:srgbClr val="000000"/>
                          </a:solidFill>
                          <a:effectLst/>
                          <a:latin typeface="黑体" panose="02010609060101010101" pitchFamily="49" charset="-122"/>
                          <a:ea typeface="黑体" panose="02010609060101010101" pitchFamily="49" charset="-122"/>
                        </a:rPr>
                        <a:t>    减：营业外支出</a:t>
                      </a:r>
                      <a:endParaRPr lang="zh-CN" altLang="en-US" sz="1800" b="0" i="0" u="none" strike="noStrike">
                        <a:solidFill>
                          <a:srgbClr val="000000"/>
                        </a:solidFill>
                        <a:effectLst/>
                        <a:latin typeface="黑体" panose="02010609060101010101" pitchFamily="49" charset="-122"/>
                        <a:ea typeface="黑体" panose="02010609060101010101" pitchFamily="49" charset="-122"/>
                      </a:endParaRPr>
                    </a:p>
                  </a:txBody>
                  <a:tcPr marL="36002" marR="36002"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l" rtl="0" fontAlgn="ctr"/>
                      <a:r>
                        <a:rPr lang="en-US" altLang="zh-CN" sz="1800" b="0" i="0" u="none" strike="noStrike">
                          <a:solidFill>
                            <a:srgbClr val="000000"/>
                          </a:solidFill>
                          <a:effectLst/>
                          <a:latin typeface="黑体" panose="02010609060101010101" pitchFamily="49" charset="-122"/>
                          <a:ea typeface="黑体" panose="02010609060101010101" pitchFamily="49" charset="-122"/>
                        </a:rPr>
                        <a:t>17</a:t>
                      </a:r>
                      <a:endParaRPr lang="en-US" altLang="zh-CN" sz="1800" b="0" i="0" u="none" strike="noStrike">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r" rtl="0" fontAlgn="ctr"/>
                      <a:r>
                        <a:rPr lang="en-US" altLang="zh-CN" sz="1800" b="0" i="0" u="none" strike="noStrike" dirty="0">
                          <a:solidFill>
                            <a:srgbClr val="000000"/>
                          </a:solidFill>
                          <a:effectLst/>
                          <a:latin typeface="黑体" panose="02010609060101010101" pitchFamily="49" charset="-122"/>
                          <a:ea typeface="黑体" panose="02010609060101010101" pitchFamily="49" charset="-122"/>
                        </a:rPr>
                        <a:t>72000</a:t>
                      </a:r>
                      <a:endParaRPr lang="en-US" altLang="zh-CN" sz="1800" b="0" i="0" u="none" strike="noStrike" dirty="0">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80703">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l" rtl="0" fontAlgn="ctr"/>
                      <a:r>
                        <a:rPr lang="zh-CN" altLang="en-US" sz="1800" b="0" i="0" u="none" strike="noStrike">
                          <a:solidFill>
                            <a:srgbClr val="0000FF"/>
                          </a:solidFill>
                          <a:effectLst/>
                          <a:latin typeface="黑体" panose="02010609060101010101" pitchFamily="49" charset="-122"/>
                          <a:ea typeface="黑体" panose="02010609060101010101" pitchFamily="49" charset="-122"/>
                        </a:rPr>
                        <a:t>三、利润总额</a:t>
                      </a:r>
                      <a:endParaRPr lang="zh-CN" altLang="en-US" sz="1800" b="0" i="0" u="none" strike="noStrike">
                        <a:solidFill>
                          <a:srgbClr val="0000FF"/>
                        </a:solidFill>
                        <a:effectLst/>
                        <a:latin typeface="黑体" panose="02010609060101010101" pitchFamily="49" charset="-122"/>
                        <a:ea typeface="黑体" panose="02010609060101010101" pitchFamily="49" charset="-122"/>
                      </a:endParaRPr>
                    </a:p>
                  </a:txBody>
                  <a:tcPr marL="36002" marR="36002"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l" rtl="0" fontAlgn="ctr"/>
                      <a:r>
                        <a:rPr lang="en-US" altLang="zh-CN" sz="1800" b="0" i="0" u="none" strike="noStrike">
                          <a:solidFill>
                            <a:srgbClr val="000000"/>
                          </a:solidFill>
                          <a:effectLst/>
                          <a:latin typeface="黑体" panose="02010609060101010101" pitchFamily="49" charset="-122"/>
                          <a:ea typeface="黑体" panose="02010609060101010101" pitchFamily="49" charset="-122"/>
                        </a:rPr>
                        <a:t>20</a:t>
                      </a:r>
                      <a:endParaRPr lang="en-US" altLang="zh-CN" sz="1800" b="0" i="0" u="none" strike="noStrike">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r" rtl="0" fontAlgn="ctr"/>
                      <a:r>
                        <a:rPr lang="en-US" altLang="zh-CN" sz="1800" b="0" i="0" u="none" strike="noStrike" dirty="0">
                          <a:solidFill>
                            <a:srgbClr val="000000"/>
                          </a:solidFill>
                          <a:effectLst/>
                          <a:latin typeface="黑体" panose="02010609060101010101" pitchFamily="49" charset="-122"/>
                          <a:ea typeface="黑体" panose="02010609060101010101" pitchFamily="49" charset="-122"/>
                        </a:rPr>
                        <a:t>3798000</a:t>
                      </a:r>
                      <a:endParaRPr lang="en-US" altLang="zh-CN" sz="1800" b="0" i="0" u="none" strike="noStrike" dirty="0">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204254">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l" rtl="0" fontAlgn="ctr"/>
                      <a:r>
                        <a:rPr lang="zh-CN" altLang="en-US" sz="1800" b="0" i="0" u="none" strike="noStrike">
                          <a:solidFill>
                            <a:srgbClr val="000000"/>
                          </a:solidFill>
                          <a:effectLst/>
                          <a:latin typeface="黑体" panose="02010609060101010101" pitchFamily="49" charset="-122"/>
                          <a:ea typeface="黑体" panose="02010609060101010101" pitchFamily="49" charset="-122"/>
                        </a:rPr>
                        <a:t>    减：所得税费用</a:t>
                      </a:r>
                      <a:endParaRPr lang="zh-CN" altLang="en-US" sz="1800" b="0" i="0" u="none" strike="noStrike">
                        <a:solidFill>
                          <a:srgbClr val="000000"/>
                        </a:solidFill>
                        <a:effectLst/>
                        <a:latin typeface="黑体" panose="02010609060101010101" pitchFamily="49" charset="-122"/>
                        <a:ea typeface="黑体" panose="02010609060101010101" pitchFamily="49" charset="-122"/>
                      </a:endParaRPr>
                    </a:p>
                  </a:txBody>
                  <a:tcPr marL="36002" marR="36002"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l" rtl="0" fontAlgn="ctr"/>
                      <a:r>
                        <a:rPr lang="en-US" altLang="zh-CN" sz="1800" b="0" i="0" u="none" strike="noStrike">
                          <a:solidFill>
                            <a:srgbClr val="000000"/>
                          </a:solidFill>
                          <a:effectLst/>
                          <a:latin typeface="黑体" panose="02010609060101010101" pitchFamily="49" charset="-122"/>
                          <a:ea typeface="黑体" panose="02010609060101010101" pitchFamily="49" charset="-122"/>
                        </a:rPr>
                        <a:t>22</a:t>
                      </a:r>
                      <a:endParaRPr lang="en-US" altLang="zh-CN" sz="1800" b="0" i="0" u="none" strike="noStrike">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r" rtl="0" fontAlgn="ctr"/>
                      <a:r>
                        <a:rPr lang="en-US" altLang="zh-CN" sz="1800" b="0" i="0" u="none" strike="noStrike" dirty="0">
                          <a:solidFill>
                            <a:srgbClr val="000000"/>
                          </a:solidFill>
                          <a:effectLst/>
                          <a:latin typeface="黑体" panose="02010609060101010101" pitchFamily="49" charset="-122"/>
                          <a:ea typeface="黑体" panose="02010609060101010101" pitchFamily="49" charset="-122"/>
                        </a:rPr>
                        <a:t>1253340</a:t>
                      </a:r>
                      <a:endParaRPr lang="en-US" altLang="zh-CN" sz="1800" b="0" i="0" u="none" strike="noStrike" dirty="0">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204254">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l" rtl="0" fontAlgn="ctr"/>
                      <a:r>
                        <a:rPr lang="zh-CN" altLang="en-US" sz="1800" b="0" i="0" u="none" strike="noStrike">
                          <a:solidFill>
                            <a:srgbClr val="0000FF"/>
                          </a:solidFill>
                          <a:effectLst/>
                          <a:latin typeface="黑体" panose="02010609060101010101" pitchFamily="49" charset="-122"/>
                          <a:ea typeface="黑体" panose="02010609060101010101" pitchFamily="49" charset="-122"/>
                        </a:rPr>
                        <a:t>四、净利润</a:t>
                      </a:r>
                      <a:endParaRPr lang="zh-CN" altLang="en-US" sz="1800" b="0" i="0" u="none" strike="noStrike">
                        <a:solidFill>
                          <a:srgbClr val="0000FF"/>
                        </a:solidFill>
                        <a:effectLst/>
                        <a:latin typeface="黑体" panose="02010609060101010101" pitchFamily="49" charset="-122"/>
                        <a:ea typeface="黑体" panose="02010609060101010101" pitchFamily="49" charset="-122"/>
                      </a:endParaRPr>
                    </a:p>
                  </a:txBody>
                  <a:tcPr marL="36002" marR="36002"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l" rtl="0" fontAlgn="ctr"/>
                      <a:r>
                        <a:rPr lang="en-US" altLang="zh-CN" sz="1800" b="0" i="0" u="none" strike="noStrike">
                          <a:solidFill>
                            <a:srgbClr val="000000"/>
                          </a:solidFill>
                          <a:effectLst/>
                          <a:latin typeface="黑体" panose="02010609060101010101" pitchFamily="49" charset="-122"/>
                          <a:ea typeface="黑体" panose="02010609060101010101" pitchFamily="49" charset="-122"/>
                        </a:rPr>
                        <a:t>25</a:t>
                      </a:r>
                      <a:endParaRPr lang="en-US" altLang="zh-CN" sz="1800" b="0" i="0" u="none" strike="noStrike">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panose="020B0604020202020204"/>
                          <a:ea typeface="宋体"/>
                        </a:defRPr>
                      </a:lvl1pPr>
                      <a:lvl2pPr marL="457200" algn="l" defTabSz="914400" rtl="0" eaLnBrk="1" latinLnBrk="0" hangingPunct="1">
                        <a:defRPr sz="1800" kern="1200">
                          <a:solidFill>
                            <a:schemeClr val="tx1"/>
                          </a:solidFill>
                          <a:latin typeface="Arial" panose="020B0604020202020204"/>
                          <a:ea typeface="宋体"/>
                        </a:defRPr>
                      </a:lvl2pPr>
                      <a:lvl3pPr marL="914400" algn="l" defTabSz="914400" rtl="0" eaLnBrk="1" latinLnBrk="0" hangingPunct="1">
                        <a:defRPr sz="1800" kern="1200">
                          <a:solidFill>
                            <a:schemeClr val="tx1"/>
                          </a:solidFill>
                          <a:latin typeface="Arial" panose="020B0604020202020204"/>
                          <a:ea typeface="宋体"/>
                        </a:defRPr>
                      </a:lvl3pPr>
                      <a:lvl4pPr marL="1371600" algn="l" defTabSz="914400" rtl="0" eaLnBrk="1" latinLnBrk="0" hangingPunct="1">
                        <a:defRPr sz="1800" kern="1200">
                          <a:solidFill>
                            <a:schemeClr val="tx1"/>
                          </a:solidFill>
                          <a:latin typeface="Arial" panose="020B0604020202020204"/>
                          <a:ea typeface="宋体"/>
                        </a:defRPr>
                      </a:lvl4pPr>
                      <a:lvl5pPr marL="1828800" algn="l" defTabSz="914400" rtl="0" eaLnBrk="1" latinLnBrk="0" hangingPunct="1">
                        <a:defRPr sz="1800" kern="1200">
                          <a:solidFill>
                            <a:schemeClr val="tx1"/>
                          </a:solidFill>
                          <a:latin typeface="Arial" panose="020B0604020202020204"/>
                          <a:ea typeface="宋体"/>
                        </a:defRPr>
                      </a:lvl5pPr>
                      <a:lvl6pPr marL="2286000" algn="l" defTabSz="914400" rtl="0" eaLnBrk="1" latinLnBrk="0" hangingPunct="1">
                        <a:defRPr sz="1800" kern="1200">
                          <a:solidFill>
                            <a:schemeClr val="tx1"/>
                          </a:solidFill>
                          <a:latin typeface="Arial" panose="020B0604020202020204"/>
                          <a:ea typeface="宋体"/>
                        </a:defRPr>
                      </a:lvl6pPr>
                      <a:lvl7pPr marL="2743200" algn="l" defTabSz="914400" rtl="0" eaLnBrk="1" latinLnBrk="0" hangingPunct="1">
                        <a:defRPr sz="1800" kern="1200">
                          <a:solidFill>
                            <a:schemeClr val="tx1"/>
                          </a:solidFill>
                          <a:latin typeface="Arial" panose="020B0604020202020204"/>
                          <a:ea typeface="宋体"/>
                        </a:defRPr>
                      </a:lvl7pPr>
                      <a:lvl8pPr marL="3200400" algn="l" defTabSz="914400" rtl="0" eaLnBrk="1" latinLnBrk="0" hangingPunct="1">
                        <a:defRPr sz="1800" kern="1200">
                          <a:solidFill>
                            <a:schemeClr val="tx1"/>
                          </a:solidFill>
                          <a:latin typeface="Arial" panose="020B0604020202020204"/>
                          <a:ea typeface="宋体"/>
                        </a:defRPr>
                      </a:lvl8pPr>
                      <a:lvl9pPr marL="3657600" algn="l" defTabSz="914400" rtl="0" eaLnBrk="1" latinLnBrk="0" hangingPunct="1">
                        <a:defRPr sz="1800" kern="1200">
                          <a:solidFill>
                            <a:schemeClr val="tx1"/>
                          </a:solidFill>
                          <a:latin typeface="Arial" panose="020B0604020202020204"/>
                          <a:ea typeface="宋体"/>
                        </a:defRPr>
                      </a:lvl9pPr>
                    </a:lstStyle>
                    <a:p>
                      <a:pPr algn="r" rtl="0" fontAlgn="ctr"/>
                      <a:r>
                        <a:rPr lang="en-US" altLang="zh-CN" sz="1800" b="0" i="0" u="none" strike="noStrike" dirty="0">
                          <a:solidFill>
                            <a:srgbClr val="000000"/>
                          </a:solidFill>
                          <a:effectLst/>
                          <a:latin typeface="黑体" panose="02010609060101010101" pitchFamily="49" charset="-122"/>
                          <a:ea typeface="黑体" panose="02010609060101010101" pitchFamily="49" charset="-122"/>
                        </a:rPr>
                        <a:t>2544660</a:t>
                      </a:r>
                      <a:endParaRPr lang="en-US" altLang="zh-CN" sz="1800" b="0" i="0" u="none" strike="noStrike" dirty="0">
                        <a:solidFill>
                          <a:srgbClr val="000000"/>
                        </a:solidFill>
                        <a:effectLst/>
                        <a:latin typeface="黑体" panose="02010609060101010101" pitchFamily="49" charset="-122"/>
                        <a:ea typeface="黑体" panose="02010609060101010101" pitchFamily="49" charset="-122"/>
                      </a:endParaRPr>
                    </a:p>
                  </a:txBody>
                  <a:tcPr marL="36002" marR="36002"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bl>
          </a:graphicData>
        </a:graphic>
      </p:graphicFrame>
      <p:sp>
        <p:nvSpPr>
          <p:cNvPr id="26854" name="文本框 2"/>
          <p:cNvSpPr txBox="1">
            <a:spLocks noChangeArrowheads="1"/>
          </p:cNvSpPr>
          <p:nvPr/>
        </p:nvSpPr>
        <p:spPr bwMode="auto">
          <a:xfrm>
            <a:off x="8647113" y="0"/>
            <a:ext cx="14430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v"/>
              <a:defRPr sz="3200" b="1">
                <a:solidFill>
                  <a:schemeClr val="tx1"/>
                </a:solidFill>
                <a:latin typeface="Arial" panose="020B0604020202020204" pitchFamily="34" charset="0"/>
                <a:ea typeface="宋体" pitchFamily="2" charset="-122"/>
              </a:defRPr>
            </a:lvl1pPr>
            <a:lvl2pPr marL="742950" indent="-285750">
              <a:spcBef>
                <a:spcPct val="20000"/>
              </a:spcBef>
              <a:buClr>
                <a:schemeClr val="accent2"/>
              </a:buClr>
              <a:buSzPct val="85000"/>
              <a:buFont typeface="Wingdings" panose="05000000000000000000" pitchFamily="2" charset="2"/>
              <a:buChar char=""/>
              <a:defRPr sz="2800" b="1">
                <a:solidFill>
                  <a:schemeClr val="tx1"/>
                </a:solidFill>
                <a:latin typeface="Arial" panose="020B0604020202020204" pitchFamily="34" charset="0"/>
                <a:ea typeface="宋体" pitchFamily="2" charset="-122"/>
              </a:defRPr>
            </a:lvl2pPr>
            <a:lvl3pPr marL="1143000" indent="-228600">
              <a:spcBef>
                <a:spcPct val="20000"/>
              </a:spcBef>
              <a:buClr>
                <a:schemeClr val="hlink"/>
              </a:buClr>
              <a:buSzPct val="80000"/>
              <a:buFont typeface="Wingdings" panose="05000000000000000000" pitchFamily="2" charset="2"/>
              <a:buChar char="v"/>
              <a:defRPr sz="2400" b="1">
                <a:solidFill>
                  <a:schemeClr val="tx1"/>
                </a:solidFill>
                <a:latin typeface="Arial" panose="020B0604020202020204" pitchFamily="34" charset="0"/>
                <a:ea typeface="宋体" pitchFamily="2" charset="-122"/>
              </a:defRPr>
            </a:lvl3pPr>
            <a:lvl4pPr marL="1600200" indent="-228600">
              <a:spcBef>
                <a:spcPct val="20000"/>
              </a:spcBef>
              <a:buClr>
                <a:schemeClr val="accent2"/>
              </a:buClr>
              <a:buSzPct val="90000"/>
              <a:buFont typeface="Wingdings" panose="05000000000000000000" pitchFamily="2" charset="2"/>
              <a:buChar char=""/>
              <a:defRPr sz="2000" b="1">
                <a:solidFill>
                  <a:schemeClr val="tx1"/>
                </a:solidFill>
                <a:latin typeface="Arial" panose="020B0604020202020204" pitchFamily="34" charset="0"/>
                <a:ea typeface="宋体" pitchFamily="2" charset="-122"/>
              </a:defRPr>
            </a:lvl4pPr>
            <a:lvl5pPr marL="2057400" indent="-228600">
              <a:spcBef>
                <a:spcPct val="20000"/>
              </a:spcBef>
              <a:buClr>
                <a:schemeClr val="hlink"/>
              </a:buClr>
              <a:buSzPct val="85000"/>
              <a:buFont typeface="Wingdings" panose="05000000000000000000" pitchFamily="2" charset="2"/>
              <a:buChar char="v"/>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b="1">
                <a:solidFill>
                  <a:schemeClr val="tx1"/>
                </a:solidFill>
                <a:latin typeface="Arial" panose="020B0604020202020204" pitchFamily="34" charset="0"/>
                <a:ea typeface="宋体" pitchFamily="2" charset="-122"/>
              </a:defRPr>
            </a:lvl9pPr>
          </a:lstStyle>
          <a:p>
            <a:pPr algn="ctr" eaLnBrk="1" hangingPunct="1">
              <a:spcBef>
                <a:spcPct val="0"/>
              </a:spcBef>
              <a:buClrTx/>
              <a:buSzTx/>
              <a:buFontTx/>
              <a:buNone/>
            </a:pPr>
            <a:r>
              <a:rPr kumimoji="0" lang="zh-CN" altLang="en-US" sz="2400">
                <a:solidFill>
                  <a:srgbClr val="000000"/>
                </a:solidFill>
                <a:latin typeface="黑体" panose="02010609060101010101" pitchFamily="49" charset="-122"/>
                <a:ea typeface="黑体" panose="02010609060101010101" pitchFamily="49" charset="-122"/>
              </a:rPr>
              <a:t>利润表</a:t>
            </a:r>
            <a:endParaRPr kumimoji="0" lang="zh-CN" altLang="en-US" sz="2400">
              <a:solidFill>
                <a:srgbClr val="000000"/>
              </a:solidFill>
              <a:latin typeface="黑体" panose="02010609060101010101" pitchFamily="49" charset="-122"/>
              <a:ea typeface="黑体" panose="02010609060101010101" pitchFamily="49" charset="-122"/>
            </a:endParaRPr>
          </a:p>
        </p:txBody>
      </p:sp>
      <p:sp>
        <p:nvSpPr>
          <p:cNvPr id="26855" name="文本框 5"/>
          <p:cNvSpPr txBox="1">
            <a:spLocks noChangeArrowheads="1"/>
          </p:cNvSpPr>
          <p:nvPr/>
        </p:nvSpPr>
        <p:spPr bwMode="auto">
          <a:xfrm>
            <a:off x="120650" y="2203450"/>
            <a:ext cx="58420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anose="05000000000000000000" pitchFamily="2" charset="2"/>
              <a:buChar char="v"/>
              <a:defRPr sz="3200" b="1">
                <a:solidFill>
                  <a:schemeClr val="tx1"/>
                </a:solidFill>
                <a:latin typeface="Arial" panose="020B0604020202020204" pitchFamily="34" charset="0"/>
                <a:ea typeface="宋体" pitchFamily="2" charset="-122"/>
              </a:defRPr>
            </a:lvl1pPr>
            <a:lvl2pPr marL="742950" indent="-285750">
              <a:spcBef>
                <a:spcPct val="20000"/>
              </a:spcBef>
              <a:buClr>
                <a:schemeClr val="accent2"/>
              </a:buClr>
              <a:buSzPct val="85000"/>
              <a:buFont typeface="Wingdings" panose="05000000000000000000" pitchFamily="2" charset="2"/>
              <a:buChar char=""/>
              <a:defRPr sz="2800" b="1">
                <a:solidFill>
                  <a:schemeClr val="tx1"/>
                </a:solidFill>
                <a:latin typeface="Arial" panose="020B0604020202020204" pitchFamily="34" charset="0"/>
                <a:ea typeface="宋体" pitchFamily="2" charset="-122"/>
              </a:defRPr>
            </a:lvl2pPr>
            <a:lvl3pPr marL="1143000" indent="-228600">
              <a:spcBef>
                <a:spcPct val="20000"/>
              </a:spcBef>
              <a:buClr>
                <a:schemeClr val="hlink"/>
              </a:buClr>
              <a:buSzPct val="80000"/>
              <a:buFont typeface="Wingdings" panose="05000000000000000000" pitchFamily="2" charset="2"/>
              <a:buChar char="v"/>
              <a:defRPr sz="2400" b="1">
                <a:solidFill>
                  <a:schemeClr val="tx1"/>
                </a:solidFill>
                <a:latin typeface="Arial" panose="020B0604020202020204" pitchFamily="34" charset="0"/>
                <a:ea typeface="宋体" pitchFamily="2" charset="-122"/>
              </a:defRPr>
            </a:lvl3pPr>
            <a:lvl4pPr marL="1600200" indent="-228600">
              <a:spcBef>
                <a:spcPct val="20000"/>
              </a:spcBef>
              <a:buClr>
                <a:schemeClr val="accent2"/>
              </a:buClr>
              <a:buSzPct val="90000"/>
              <a:buFont typeface="Wingdings" panose="05000000000000000000" pitchFamily="2" charset="2"/>
              <a:buChar char=""/>
              <a:defRPr sz="2000" b="1">
                <a:solidFill>
                  <a:schemeClr val="tx1"/>
                </a:solidFill>
                <a:latin typeface="Arial" panose="020B0604020202020204" pitchFamily="34" charset="0"/>
                <a:ea typeface="宋体" pitchFamily="2" charset="-122"/>
              </a:defRPr>
            </a:lvl4pPr>
            <a:lvl5pPr marL="2057400" indent="-228600">
              <a:spcBef>
                <a:spcPct val="20000"/>
              </a:spcBef>
              <a:buClr>
                <a:schemeClr val="hlink"/>
              </a:buClr>
              <a:buSzPct val="85000"/>
              <a:buFont typeface="Wingdings" panose="05000000000000000000" pitchFamily="2" charset="2"/>
              <a:buChar char="v"/>
              <a:defRPr sz="2000" b="1">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b="1">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b="1">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b="1">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b="1">
                <a:solidFill>
                  <a:schemeClr val="tx1"/>
                </a:solidFill>
                <a:latin typeface="Arial" panose="020B0604020202020204" pitchFamily="34" charset="0"/>
                <a:ea typeface="宋体" pitchFamily="2" charset="-122"/>
              </a:defRPr>
            </a:lvl9pPr>
          </a:lstStyle>
          <a:p>
            <a:pPr algn="ctr" eaLnBrk="1" hangingPunct="1">
              <a:spcBef>
                <a:spcPct val="0"/>
              </a:spcBef>
              <a:buClrTx/>
              <a:buSzTx/>
              <a:buFontTx/>
              <a:buNone/>
            </a:pPr>
            <a:r>
              <a:rPr kumimoji="0" lang="zh-CN" altLang="en-US" sz="2400">
                <a:solidFill>
                  <a:srgbClr val="000000"/>
                </a:solidFill>
                <a:latin typeface="黑体" panose="02010609060101010101" pitchFamily="49" charset="-122"/>
                <a:ea typeface="黑体" panose="02010609060101010101" pitchFamily="49" charset="-122"/>
              </a:rPr>
              <a:t>资产负债表</a:t>
            </a:r>
            <a:endParaRPr kumimoji="0" lang="zh-CN" altLang="en-US" sz="2400">
              <a:solidFill>
                <a:srgbClr val="000000"/>
              </a:solidFill>
              <a:latin typeface="黑体" panose="02010609060101010101" pitchFamily="49" charset="-122"/>
              <a:ea typeface="黑体" panose="02010609060101010101" pitchFamily="49"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p:nvPr>
        </p:nvSpPr>
        <p:spPr/>
        <p:txBody>
          <a:bodyPr/>
          <a:lstStyle/>
          <a:p>
            <a:r>
              <a:rPr lang="zh-CN" altLang="en-US">
                <a:solidFill>
                  <a:srgbClr val="FFFF00"/>
                </a:solidFill>
                <a:latin typeface="经典繁毛楷" pitchFamily="49" charset="-122"/>
                <a:ea typeface="经典繁毛楷" pitchFamily="49" charset="-122"/>
              </a:rPr>
              <a:t>货币的时间价值          </a:t>
            </a:r>
            <a:r>
              <a:rPr lang="zh-CN" altLang="en-US" sz="2800">
                <a:solidFill>
                  <a:srgbClr val="FF0000"/>
                </a:solidFill>
                <a:latin typeface="经典繁毛楷" pitchFamily="49" charset="-122"/>
                <a:ea typeface="经典繁毛楷" pitchFamily="49" charset="-122"/>
              </a:rPr>
              <a:t>现值</a:t>
            </a:r>
            <a:endParaRPr lang="zh-CN" altLang="en-US" sz="2800">
              <a:solidFill>
                <a:srgbClr val="FF0000"/>
              </a:solidFill>
              <a:latin typeface="经典繁毛楷" pitchFamily="49" charset="-122"/>
              <a:ea typeface="经典繁毛楷" pitchFamily="49" charset="-122"/>
            </a:endParaRPr>
          </a:p>
        </p:txBody>
      </p:sp>
      <p:sp>
        <p:nvSpPr>
          <p:cNvPr id="4" name="文本框 3"/>
          <p:cNvSpPr txBox="1">
            <a:spLocks noChangeArrowheads="1"/>
          </p:cNvSpPr>
          <p:nvPr/>
        </p:nvSpPr>
        <p:spPr bwMode="auto">
          <a:xfrm>
            <a:off x="2063750" y="1196975"/>
            <a:ext cx="7127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2400">
                <a:solidFill>
                  <a:srgbClr val="002A00"/>
                </a:solidFill>
                <a:latin typeface="Times New Roman" panose="02020603050405020304" pitchFamily="18" charset="0"/>
                <a:ea typeface="黑体" panose="02010609060101010101" pitchFamily="49" charset="-122"/>
              </a:rPr>
              <a:t>一年后的</a:t>
            </a:r>
            <a:r>
              <a:rPr lang="en-US" altLang="zh-CN" sz="2400">
                <a:solidFill>
                  <a:srgbClr val="002A00"/>
                </a:solidFill>
                <a:latin typeface="Times New Roman" panose="02020603050405020304" pitchFamily="18" charset="0"/>
                <a:ea typeface="黑体" panose="02010609060101010101" pitchFamily="49" charset="-122"/>
              </a:rPr>
              <a:t>100</a:t>
            </a:r>
            <a:r>
              <a:rPr lang="zh-CN" altLang="en-US" sz="2400">
                <a:solidFill>
                  <a:srgbClr val="002A00"/>
                </a:solidFill>
                <a:latin typeface="Times New Roman" panose="02020603050405020304" pitchFamily="18" charset="0"/>
                <a:ea typeface="黑体" panose="02010609060101010101" pitchFamily="49" charset="-122"/>
              </a:rPr>
              <a:t>元钱相当于今天的多少钱？</a:t>
            </a:r>
            <a:endParaRPr lang="zh-CN" altLang="en-US" sz="2400">
              <a:solidFill>
                <a:srgbClr val="002A00"/>
              </a:solidFill>
              <a:latin typeface="Times New Roman" panose="02020603050405020304" pitchFamily="18" charset="0"/>
              <a:ea typeface="黑体" panose="02010609060101010101" pitchFamily="49" charset="-122"/>
            </a:endParaRPr>
          </a:p>
        </p:txBody>
      </p:sp>
      <p:sp>
        <p:nvSpPr>
          <p:cNvPr id="5" name="文本框 4"/>
          <p:cNvSpPr txBox="1">
            <a:spLocks noChangeArrowheads="1"/>
          </p:cNvSpPr>
          <p:nvPr/>
        </p:nvSpPr>
        <p:spPr bwMode="auto">
          <a:xfrm>
            <a:off x="1992313" y="1741488"/>
            <a:ext cx="9864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2400">
                <a:solidFill>
                  <a:srgbClr val="FF0000"/>
                </a:solidFill>
                <a:latin typeface="Times New Roman" panose="02020603050405020304" pitchFamily="18" charset="0"/>
                <a:ea typeface="黑体" panose="02010609060101010101" pitchFamily="49" charset="-122"/>
              </a:rPr>
              <a:t>假设市场年利率为</a:t>
            </a:r>
            <a:r>
              <a:rPr lang="en-US" altLang="zh-CN" sz="2400">
                <a:solidFill>
                  <a:srgbClr val="FF0000"/>
                </a:solidFill>
                <a:latin typeface="Times New Roman" panose="02020603050405020304" pitchFamily="18" charset="0"/>
                <a:ea typeface="黑体" panose="02010609060101010101" pitchFamily="49" charset="-122"/>
              </a:rPr>
              <a:t>10%</a:t>
            </a:r>
            <a:r>
              <a:rPr lang="zh-CN" altLang="en-US" sz="2400">
                <a:solidFill>
                  <a:srgbClr val="002A00"/>
                </a:solidFill>
                <a:latin typeface="Times New Roman" panose="02020603050405020304" pitchFamily="18" charset="0"/>
                <a:ea typeface="黑体" panose="02010609060101010101" pitchFamily="49" charset="-122"/>
              </a:rPr>
              <a:t>，为了得到一年后的</a:t>
            </a:r>
            <a:r>
              <a:rPr lang="en-US" altLang="zh-CN" sz="2400">
                <a:solidFill>
                  <a:srgbClr val="002A00"/>
                </a:solidFill>
                <a:latin typeface="Times New Roman" panose="02020603050405020304" pitchFamily="18" charset="0"/>
                <a:ea typeface="黑体" panose="02010609060101010101" pitchFamily="49" charset="-122"/>
              </a:rPr>
              <a:t>100</a:t>
            </a:r>
            <a:r>
              <a:rPr lang="zh-CN" altLang="en-US" sz="2400">
                <a:solidFill>
                  <a:srgbClr val="002A00"/>
                </a:solidFill>
                <a:latin typeface="Times New Roman" panose="02020603050405020304" pitchFamily="18" charset="0"/>
                <a:ea typeface="黑体" panose="02010609060101010101" pitchFamily="49" charset="-122"/>
              </a:rPr>
              <a:t>元，今天只需存：</a:t>
            </a:r>
            <a:endParaRPr lang="zh-CN" altLang="en-US" sz="2400">
              <a:solidFill>
                <a:srgbClr val="002A00"/>
              </a:solidFill>
              <a:latin typeface="Times New Roman" panose="02020603050405020304" pitchFamily="18" charset="0"/>
              <a:ea typeface="黑体" panose="02010609060101010101" pitchFamily="49" charset="-122"/>
            </a:endParaRPr>
          </a:p>
        </p:txBody>
      </p:sp>
      <p:sp>
        <p:nvSpPr>
          <p:cNvPr id="6" name="文本框 5"/>
          <p:cNvSpPr txBox="1">
            <a:spLocks noChangeArrowheads="1"/>
          </p:cNvSpPr>
          <p:nvPr/>
        </p:nvSpPr>
        <p:spPr bwMode="auto">
          <a:xfrm>
            <a:off x="3287713" y="2460625"/>
            <a:ext cx="77835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en-US" altLang="zh-CN" sz="2400">
                <a:solidFill>
                  <a:srgbClr val="002A00"/>
                </a:solidFill>
                <a:latin typeface="Times New Roman" panose="02020603050405020304" pitchFamily="18" charset="0"/>
                <a:ea typeface="黑体" panose="02010609060101010101" pitchFamily="49" charset="-122"/>
              </a:rPr>
              <a:t>100/</a:t>
            </a:r>
            <a:r>
              <a:rPr lang="zh-CN" altLang="en-US" sz="2400">
                <a:solidFill>
                  <a:srgbClr val="002A00"/>
                </a:solidFill>
                <a:latin typeface="Times New Roman" panose="02020603050405020304" pitchFamily="18" charset="0"/>
                <a:ea typeface="黑体" panose="02010609060101010101" pitchFamily="49" charset="-122"/>
              </a:rPr>
              <a:t>（</a:t>
            </a:r>
            <a:r>
              <a:rPr lang="en-US" altLang="zh-CN" sz="2400">
                <a:solidFill>
                  <a:srgbClr val="002A00"/>
                </a:solidFill>
                <a:latin typeface="Times New Roman" panose="02020603050405020304" pitchFamily="18" charset="0"/>
                <a:ea typeface="黑体" panose="02010609060101010101" pitchFamily="49" charset="-122"/>
              </a:rPr>
              <a:t>1+10%</a:t>
            </a:r>
            <a:r>
              <a:rPr lang="zh-CN" altLang="en-US" sz="2400">
                <a:solidFill>
                  <a:srgbClr val="002A00"/>
                </a:solidFill>
                <a:latin typeface="Times New Roman" panose="02020603050405020304" pitchFamily="18" charset="0"/>
                <a:ea typeface="黑体" panose="02010609060101010101" pitchFamily="49" charset="-122"/>
              </a:rPr>
              <a:t>）</a:t>
            </a:r>
            <a:r>
              <a:rPr lang="en-US" altLang="zh-CN" sz="2400">
                <a:solidFill>
                  <a:srgbClr val="002A00"/>
                </a:solidFill>
                <a:latin typeface="Times New Roman" panose="02020603050405020304" pitchFamily="18" charset="0"/>
                <a:ea typeface="黑体" panose="02010609060101010101" pitchFamily="49" charset="-122"/>
              </a:rPr>
              <a:t>=90.91</a:t>
            </a:r>
            <a:r>
              <a:rPr lang="zh-CN" altLang="en-US" sz="2400">
                <a:solidFill>
                  <a:srgbClr val="002A00"/>
                </a:solidFill>
                <a:latin typeface="Times New Roman" panose="02020603050405020304" pitchFamily="18" charset="0"/>
                <a:ea typeface="黑体" panose="02010609060101010101" pitchFamily="49" charset="-122"/>
              </a:rPr>
              <a:t>元</a:t>
            </a:r>
            <a:endParaRPr lang="zh-CN" altLang="en-US" sz="2400">
              <a:solidFill>
                <a:srgbClr val="002A00"/>
              </a:solidFill>
              <a:latin typeface="Times New Roman" panose="02020603050405020304" pitchFamily="18" charset="0"/>
              <a:ea typeface="黑体" panose="02010609060101010101" pitchFamily="49" charset="-122"/>
            </a:endParaRPr>
          </a:p>
        </p:txBody>
      </p:sp>
      <p:sp>
        <p:nvSpPr>
          <p:cNvPr id="7" name="矩形 6"/>
          <p:cNvSpPr>
            <a:spLocks noChangeArrowheads="1"/>
          </p:cNvSpPr>
          <p:nvPr/>
        </p:nvSpPr>
        <p:spPr bwMode="auto">
          <a:xfrm>
            <a:off x="2025650" y="3019425"/>
            <a:ext cx="5440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2400">
                <a:solidFill>
                  <a:srgbClr val="002A00"/>
                </a:solidFill>
                <a:latin typeface="Times New Roman" panose="02020603050405020304" pitchFamily="18" charset="0"/>
                <a:ea typeface="黑体" panose="02010609060101010101" pitchFamily="49" charset="-122"/>
              </a:rPr>
              <a:t>为了得到</a:t>
            </a:r>
            <a:r>
              <a:rPr lang="en-US" altLang="zh-CN" sz="2400">
                <a:solidFill>
                  <a:srgbClr val="002A00"/>
                </a:solidFill>
                <a:latin typeface="Times New Roman" panose="02020603050405020304" pitchFamily="18" charset="0"/>
                <a:ea typeface="黑体" panose="02010609060101010101" pitchFamily="49" charset="-122"/>
              </a:rPr>
              <a:t>2</a:t>
            </a:r>
            <a:r>
              <a:rPr lang="zh-CN" altLang="en-US" sz="2400">
                <a:solidFill>
                  <a:srgbClr val="002A00"/>
                </a:solidFill>
                <a:latin typeface="Times New Roman" panose="02020603050405020304" pitchFamily="18" charset="0"/>
                <a:ea typeface="黑体" panose="02010609060101010101" pitchFamily="49" charset="-122"/>
              </a:rPr>
              <a:t>年后的</a:t>
            </a:r>
            <a:r>
              <a:rPr lang="en-US" altLang="zh-CN" sz="2400">
                <a:solidFill>
                  <a:srgbClr val="002A00"/>
                </a:solidFill>
                <a:latin typeface="Times New Roman" panose="02020603050405020304" pitchFamily="18" charset="0"/>
                <a:ea typeface="黑体" panose="02010609060101010101" pitchFamily="49" charset="-122"/>
              </a:rPr>
              <a:t>100</a:t>
            </a:r>
            <a:r>
              <a:rPr lang="zh-CN" altLang="en-US" sz="2400">
                <a:solidFill>
                  <a:srgbClr val="002A00"/>
                </a:solidFill>
                <a:latin typeface="Times New Roman" panose="02020603050405020304" pitchFamily="18" charset="0"/>
                <a:ea typeface="黑体" panose="02010609060101010101" pitchFamily="49" charset="-122"/>
              </a:rPr>
              <a:t>元，今天只需存：</a:t>
            </a:r>
            <a:endParaRPr lang="zh-CN" altLang="en-US" sz="2400">
              <a:solidFill>
                <a:srgbClr val="002A00"/>
              </a:solidFill>
              <a:latin typeface="Times New Roman" panose="02020603050405020304" pitchFamily="18" charset="0"/>
              <a:ea typeface="黑体" panose="02010609060101010101" pitchFamily="49" charset="-122"/>
            </a:endParaRPr>
          </a:p>
        </p:txBody>
      </p:sp>
      <p:sp>
        <p:nvSpPr>
          <p:cNvPr id="8" name="文本框 7"/>
          <p:cNvSpPr txBox="1">
            <a:spLocks noChangeArrowheads="1"/>
          </p:cNvSpPr>
          <p:nvPr/>
        </p:nvSpPr>
        <p:spPr bwMode="auto">
          <a:xfrm>
            <a:off x="3287713" y="3467100"/>
            <a:ext cx="77835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en-US" altLang="zh-CN" sz="2400">
                <a:solidFill>
                  <a:srgbClr val="002A00"/>
                </a:solidFill>
                <a:latin typeface="Times New Roman" panose="02020603050405020304" pitchFamily="18" charset="0"/>
                <a:ea typeface="黑体" panose="02010609060101010101" pitchFamily="49" charset="-122"/>
              </a:rPr>
              <a:t>100/</a:t>
            </a:r>
            <a:r>
              <a:rPr lang="zh-CN" altLang="en-US" sz="2400">
                <a:solidFill>
                  <a:srgbClr val="002A00"/>
                </a:solidFill>
                <a:latin typeface="Times New Roman" panose="02020603050405020304" pitchFamily="18" charset="0"/>
                <a:ea typeface="黑体" panose="02010609060101010101" pitchFamily="49" charset="-122"/>
              </a:rPr>
              <a:t>（</a:t>
            </a:r>
            <a:r>
              <a:rPr lang="en-US" altLang="zh-CN" sz="2400">
                <a:solidFill>
                  <a:srgbClr val="002A00"/>
                </a:solidFill>
                <a:latin typeface="Times New Roman" panose="02020603050405020304" pitchFamily="18" charset="0"/>
                <a:ea typeface="黑体" panose="02010609060101010101" pitchFamily="49" charset="-122"/>
              </a:rPr>
              <a:t>1+10%</a:t>
            </a:r>
            <a:r>
              <a:rPr lang="zh-CN" altLang="en-US" sz="2400">
                <a:solidFill>
                  <a:srgbClr val="002A00"/>
                </a:solidFill>
                <a:latin typeface="Times New Roman" panose="02020603050405020304" pitchFamily="18" charset="0"/>
                <a:ea typeface="黑体" panose="02010609060101010101" pitchFamily="49" charset="-122"/>
              </a:rPr>
              <a:t>）</a:t>
            </a:r>
            <a:r>
              <a:rPr lang="en-US" altLang="zh-CN" sz="2400" baseline="30000">
                <a:solidFill>
                  <a:srgbClr val="002A00"/>
                </a:solidFill>
                <a:latin typeface="Times New Roman" panose="02020603050405020304" pitchFamily="18" charset="0"/>
                <a:ea typeface="黑体" panose="02010609060101010101" pitchFamily="49" charset="-122"/>
              </a:rPr>
              <a:t>2</a:t>
            </a:r>
            <a:r>
              <a:rPr lang="en-US" altLang="zh-CN" sz="2400">
                <a:solidFill>
                  <a:srgbClr val="002A00"/>
                </a:solidFill>
                <a:latin typeface="Times New Roman" panose="02020603050405020304" pitchFamily="18" charset="0"/>
                <a:ea typeface="黑体" panose="02010609060101010101" pitchFamily="49" charset="-122"/>
              </a:rPr>
              <a:t>=82.64</a:t>
            </a:r>
            <a:r>
              <a:rPr lang="zh-CN" altLang="en-US" sz="2400">
                <a:solidFill>
                  <a:srgbClr val="002A00"/>
                </a:solidFill>
                <a:latin typeface="Times New Roman" panose="02020603050405020304" pitchFamily="18" charset="0"/>
                <a:ea typeface="黑体" panose="02010609060101010101" pitchFamily="49" charset="-122"/>
              </a:rPr>
              <a:t>元</a:t>
            </a:r>
            <a:endParaRPr lang="zh-CN" altLang="en-US" sz="2400">
              <a:solidFill>
                <a:srgbClr val="002A00"/>
              </a:solidFill>
              <a:latin typeface="Times New Roman" panose="02020603050405020304" pitchFamily="18" charset="0"/>
              <a:ea typeface="黑体" panose="02010609060101010101" pitchFamily="49" charset="-122"/>
            </a:endParaRPr>
          </a:p>
        </p:txBody>
      </p:sp>
      <p:sp>
        <p:nvSpPr>
          <p:cNvPr id="10" name="文本框 9"/>
          <p:cNvSpPr txBox="1">
            <a:spLocks noChangeArrowheads="1"/>
          </p:cNvSpPr>
          <p:nvPr/>
        </p:nvSpPr>
        <p:spPr bwMode="auto">
          <a:xfrm>
            <a:off x="3287713" y="4430713"/>
            <a:ext cx="77835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en-US" altLang="zh-CN" sz="2400">
                <a:solidFill>
                  <a:srgbClr val="002A00"/>
                </a:solidFill>
                <a:latin typeface="Times New Roman" panose="02020603050405020304" pitchFamily="18" charset="0"/>
                <a:ea typeface="黑体" panose="02010609060101010101" pitchFamily="49" charset="-122"/>
              </a:rPr>
              <a:t>100/</a:t>
            </a:r>
            <a:r>
              <a:rPr lang="zh-CN" altLang="en-US" sz="2400">
                <a:solidFill>
                  <a:srgbClr val="002A00"/>
                </a:solidFill>
                <a:latin typeface="Times New Roman" panose="02020603050405020304" pitchFamily="18" charset="0"/>
                <a:ea typeface="黑体" panose="02010609060101010101" pitchFamily="49" charset="-122"/>
              </a:rPr>
              <a:t>（</a:t>
            </a:r>
            <a:r>
              <a:rPr lang="en-US" altLang="zh-CN" sz="2400">
                <a:solidFill>
                  <a:srgbClr val="002A00"/>
                </a:solidFill>
                <a:latin typeface="Times New Roman" panose="02020603050405020304" pitchFamily="18" charset="0"/>
                <a:ea typeface="黑体" panose="02010609060101010101" pitchFamily="49" charset="-122"/>
              </a:rPr>
              <a:t>1+10%</a:t>
            </a:r>
            <a:r>
              <a:rPr lang="zh-CN" altLang="en-US" sz="2400">
                <a:solidFill>
                  <a:srgbClr val="002A00"/>
                </a:solidFill>
                <a:latin typeface="Times New Roman" panose="02020603050405020304" pitchFamily="18" charset="0"/>
                <a:ea typeface="黑体" panose="02010609060101010101" pitchFamily="49" charset="-122"/>
              </a:rPr>
              <a:t>）</a:t>
            </a:r>
            <a:r>
              <a:rPr lang="en-US" altLang="zh-CN" sz="2400" baseline="30000">
                <a:solidFill>
                  <a:srgbClr val="002A00"/>
                </a:solidFill>
                <a:latin typeface="Times New Roman" panose="02020603050405020304" pitchFamily="18" charset="0"/>
                <a:ea typeface="黑体" panose="02010609060101010101" pitchFamily="49" charset="-122"/>
              </a:rPr>
              <a:t>n </a:t>
            </a:r>
            <a:r>
              <a:rPr lang="zh-CN" altLang="en-US" sz="2400">
                <a:solidFill>
                  <a:srgbClr val="002A00"/>
                </a:solidFill>
                <a:latin typeface="Times New Roman" panose="02020603050405020304" pitchFamily="18" charset="0"/>
                <a:ea typeface="黑体" panose="02010609060101010101" pitchFamily="49" charset="-122"/>
              </a:rPr>
              <a:t>元</a:t>
            </a:r>
            <a:endParaRPr lang="zh-CN" altLang="en-US" sz="2400">
              <a:solidFill>
                <a:srgbClr val="002A00"/>
              </a:solidFill>
              <a:latin typeface="Times New Roman" panose="02020603050405020304" pitchFamily="18" charset="0"/>
              <a:ea typeface="黑体" panose="02010609060101010101" pitchFamily="49" charset="-122"/>
            </a:endParaRPr>
          </a:p>
        </p:txBody>
      </p:sp>
      <p:sp>
        <p:nvSpPr>
          <p:cNvPr id="3" name="文本框 2"/>
          <p:cNvSpPr txBox="1">
            <a:spLocks noChangeArrowheads="1"/>
          </p:cNvSpPr>
          <p:nvPr/>
        </p:nvSpPr>
        <p:spPr bwMode="auto">
          <a:xfrm>
            <a:off x="2141538" y="4978400"/>
            <a:ext cx="799306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2400">
                <a:solidFill>
                  <a:srgbClr val="FF0000"/>
                </a:solidFill>
                <a:latin typeface="Times New Roman" panose="02020603050405020304" pitchFamily="18" charset="0"/>
                <a:ea typeface="黑体" panose="02010609060101010101" pitchFamily="49" charset="-122"/>
              </a:rPr>
              <a:t>因此，</a:t>
            </a:r>
            <a:r>
              <a:rPr lang="en-US" altLang="zh-CN" sz="2400">
                <a:solidFill>
                  <a:srgbClr val="FF0000"/>
                </a:solidFill>
                <a:latin typeface="Times New Roman" panose="02020603050405020304" pitchFamily="18" charset="0"/>
                <a:ea typeface="黑体" panose="02010609060101010101" pitchFamily="49" charset="-122"/>
              </a:rPr>
              <a:t>n</a:t>
            </a:r>
            <a:r>
              <a:rPr lang="zh-CN" altLang="en-US" sz="2400">
                <a:solidFill>
                  <a:srgbClr val="FF0000"/>
                </a:solidFill>
                <a:latin typeface="Times New Roman" panose="02020603050405020304" pitchFamily="18" charset="0"/>
                <a:ea typeface="黑体" panose="02010609060101010101" pitchFamily="49" charset="-122"/>
              </a:rPr>
              <a:t>年后的</a:t>
            </a:r>
            <a:r>
              <a:rPr lang="en-US" altLang="zh-CN" sz="2400">
                <a:solidFill>
                  <a:srgbClr val="FF0000"/>
                </a:solidFill>
                <a:latin typeface="Times New Roman" panose="02020603050405020304" pitchFamily="18" charset="0"/>
                <a:ea typeface="黑体" panose="02010609060101010101" pitchFamily="49" charset="-122"/>
              </a:rPr>
              <a:t>100</a:t>
            </a:r>
            <a:r>
              <a:rPr lang="zh-CN" altLang="en-US" sz="2400">
                <a:solidFill>
                  <a:srgbClr val="FF0000"/>
                </a:solidFill>
                <a:latin typeface="Times New Roman" panose="02020603050405020304" pitchFamily="18" charset="0"/>
                <a:ea typeface="黑体" panose="02010609060101010101" pitchFamily="49" charset="-122"/>
              </a:rPr>
              <a:t>元相当于今天的</a:t>
            </a:r>
            <a:r>
              <a:rPr lang="en-US" altLang="zh-CN" sz="2400">
                <a:solidFill>
                  <a:srgbClr val="FF0000"/>
                </a:solidFill>
                <a:latin typeface="Times New Roman" panose="02020603050405020304" pitchFamily="18" charset="0"/>
                <a:ea typeface="黑体" panose="02010609060101010101" pitchFamily="49" charset="-122"/>
              </a:rPr>
              <a:t>100/</a:t>
            </a:r>
            <a:r>
              <a:rPr lang="zh-CN" altLang="en-US" sz="2400">
                <a:solidFill>
                  <a:srgbClr val="FF0000"/>
                </a:solidFill>
                <a:latin typeface="Times New Roman" panose="02020603050405020304" pitchFamily="18" charset="0"/>
                <a:ea typeface="黑体" panose="02010609060101010101" pitchFamily="49" charset="-122"/>
              </a:rPr>
              <a:t>（</a:t>
            </a:r>
            <a:r>
              <a:rPr lang="en-US" altLang="zh-CN" sz="2400">
                <a:solidFill>
                  <a:srgbClr val="FF0000"/>
                </a:solidFill>
                <a:latin typeface="Times New Roman" panose="02020603050405020304" pitchFamily="18" charset="0"/>
                <a:ea typeface="黑体" panose="02010609060101010101" pitchFamily="49" charset="-122"/>
              </a:rPr>
              <a:t>1+10%</a:t>
            </a:r>
            <a:r>
              <a:rPr lang="zh-CN" altLang="en-US" sz="2400">
                <a:solidFill>
                  <a:srgbClr val="FF0000"/>
                </a:solidFill>
                <a:latin typeface="Times New Roman" panose="02020603050405020304" pitchFamily="18" charset="0"/>
                <a:ea typeface="黑体" panose="02010609060101010101" pitchFamily="49" charset="-122"/>
              </a:rPr>
              <a:t>）</a:t>
            </a:r>
            <a:r>
              <a:rPr lang="en-US" altLang="zh-CN" sz="2400" baseline="30000">
                <a:solidFill>
                  <a:srgbClr val="FF0000"/>
                </a:solidFill>
                <a:latin typeface="Times New Roman" panose="02020603050405020304" pitchFamily="18" charset="0"/>
                <a:ea typeface="黑体" panose="02010609060101010101" pitchFamily="49" charset="-122"/>
              </a:rPr>
              <a:t>n </a:t>
            </a:r>
            <a:r>
              <a:rPr lang="zh-CN" altLang="en-US" sz="2400">
                <a:solidFill>
                  <a:srgbClr val="FF0000"/>
                </a:solidFill>
                <a:latin typeface="Times New Roman" panose="02020603050405020304" pitchFamily="18" charset="0"/>
                <a:ea typeface="黑体" panose="02010609060101010101" pitchFamily="49" charset="-122"/>
              </a:rPr>
              <a:t>元</a:t>
            </a:r>
            <a:endParaRPr lang="zh-CN" altLang="en-US" sz="2400">
              <a:solidFill>
                <a:srgbClr val="FF0000"/>
              </a:solidFill>
              <a:latin typeface="Times New Roman" panose="02020603050405020304" pitchFamily="18" charset="0"/>
              <a:ea typeface="黑体" panose="02010609060101010101" pitchFamily="49" charset="-122"/>
            </a:endParaRPr>
          </a:p>
          <a:p>
            <a:pPr>
              <a:spcBef>
                <a:spcPct val="0"/>
              </a:spcBef>
              <a:buClrTx/>
              <a:buFontTx/>
              <a:buNone/>
            </a:pPr>
            <a:endParaRPr lang="zh-CN" altLang="en-US" sz="2400">
              <a:solidFill>
                <a:srgbClr val="FF0000"/>
              </a:solidFill>
              <a:latin typeface="Times New Roman" panose="02020603050405020304" pitchFamily="18" charset="0"/>
              <a:ea typeface="黑体" panose="02010609060101010101" pitchFamily="49" charset="-122"/>
            </a:endParaRPr>
          </a:p>
        </p:txBody>
      </p:sp>
      <p:sp>
        <p:nvSpPr>
          <p:cNvPr id="11" name="矩形 10"/>
          <p:cNvSpPr>
            <a:spLocks noChangeArrowheads="1"/>
          </p:cNvSpPr>
          <p:nvPr/>
        </p:nvSpPr>
        <p:spPr bwMode="auto">
          <a:xfrm>
            <a:off x="2063750" y="3968750"/>
            <a:ext cx="5440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2400">
                <a:solidFill>
                  <a:srgbClr val="002A00"/>
                </a:solidFill>
                <a:latin typeface="Times New Roman" panose="02020603050405020304" pitchFamily="18" charset="0"/>
                <a:ea typeface="黑体" panose="02010609060101010101" pitchFamily="49" charset="-122"/>
              </a:rPr>
              <a:t>为了得到</a:t>
            </a:r>
            <a:r>
              <a:rPr lang="en-US" altLang="zh-CN" sz="2400">
                <a:solidFill>
                  <a:srgbClr val="002A00"/>
                </a:solidFill>
                <a:latin typeface="Times New Roman" panose="02020603050405020304" pitchFamily="18" charset="0"/>
                <a:ea typeface="黑体" panose="02010609060101010101" pitchFamily="49" charset="-122"/>
              </a:rPr>
              <a:t>n</a:t>
            </a:r>
            <a:r>
              <a:rPr lang="zh-CN" altLang="en-US" sz="2400">
                <a:solidFill>
                  <a:srgbClr val="002A00"/>
                </a:solidFill>
                <a:latin typeface="Times New Roman" panose="02020603050405020304" pitchFamily="18" charset="0"/>
                <a:ea typeface="黑体" panose="02010609060101010101" pitchFamily="49" charset="-122"/>
              </a:rPr>
              <a:t>年后的</a:t>
            </a:r>
            <a:r>
              <a:rPr lang="en-US" altLang="zh-CN" sz="2400">
                <a:solidFill>
                  <a:srgbClr val="002A00"/>
                </a:solidFill>
                <a:latin typeface="Times New Roman" panose="02020603050405020304" pitchFamily="18" charset="0"/>
                <a:ea typeface="黑体" panose="02010609060101010101" pitchFamily="49" charset="-122"/>
              </a:rPr>
              <a:t>100</a:t>
            </a:r>
            <a:r>
              <a:rPr lang="zh-CN" altLang="en-US" sz="2400">
                <a:solidFill>
                  <a:srgbClr val="002A00"/>
                </a:solidFill>
                <a:latin typeface="Times New Roman" panose="02020603050405020304" pitchFamily="18" charset="0"/>
                <a:ea typeface="黑体" panose="02010609060101010101" pitchFamily="49" charset="-122"/>
              </a:rPr>
              <a:t>元，今天只需存：</a:t>
            </a:r>
            <a:endParaRPr lang="zh-CN" altLang="en-US" sz="2400">
              <a:solidFill>
                <a:srgbClr val="002A00"/>
              </a:solidFill>
              <a:latin typeface="Times New Roman" panose="02020603050405020304" pitchFamily="18" charset="0"/>
              <a:ea typeface="黑体" panose="02010609060101010101" pitchFamily="49" charset="-122"/>
            </a:endParaRPr>
          </a:p>
        </p:txBody>
      </p:sp>
      <p:sp>
        <p:nvSpPr>
          <p:cNvPr id="12" name="文本框 11"/>
          <p:cNvSpPr txBox="1">
            <a:spLocks noChangeArrowheads="1"/>
          </p:cNvSpPr>
          <p:nvPr/>
        </p:nvSpPr>
        <p:spPr bwMode="auto">
          <a:xfrm>
            <a:off x="1524000" y="5578475"/>
            <a:ext cx="91281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2400">
                <a:solidFill>
                  <a:srgbClr val="002A00"/>
                </a:solidFill>
                <a:latin typeface="Times New Roman" panose="02020603050405020304" pitchFamily="18" charset="0"/>
                <a:ea typeface="黑体" panose="02010609060101010101" pitchFamily="49" charset="-122"/>
              </a:rPr>
              <a:t>将来某个时点的现金在现在的价值叫</a:t>
            </a:r>
            <a:r>
              <a:rPr lang="zh-CN" altLang="en-US" sz="3200">
                <a:solidFill>
                  <a:srgbClr val="C00000"/>
                </a:solidFill>
                <a:latin typeface="Times New Roman" panose="02020603050405020304" pitchFamily="18" charset="0"/>
                <a:ea typeface="黑体" panose="02010609060101010101" pitchFamily="49" charset="-122"/>
              </a:rPr>
              <a:t>现值</a:t>
            </a:r>
            <a:r>
              <a:rPr lang="zh-CN" altLang="en-US" sz="2400">
                <a:solidFill>
                  <a:srgbClr val="002A00"/>
                </a:solidFill>
                <a:latin typeface="Times New Roman" panose="02020603050405020304" pitchFamily="18" charset="0"/>
                <a:ea typeface="黑体" panose="02010609060101010101" pitchFamily="49" charset="-122"/>
              </a:rPr>
              <a:t>，即将来现金的</a:t>
            </a:r>
            <a:r>
              <a:rPr lang="zh-CN" altLang="en-US" sz="2400">
                <a:solidFill>
                  <a:srgbClr val="C00000"/>
                </a:solidFill>
                <a:latin typeface="Times New Roman" panose="02020603050405020304" pitchFamily="18" charset="0"/>
                <a:ea typeface="黑体" panose="02010609060101010101" pitchFamily="49" charset="-122"/>
              </a:rPr>
              <a:t>折现值</a:t>
            </a:r>
            <a:endParaRPr lang="zh-CN" altLang="en-US" sz="2400">
              <a:solidFill>
                <a:srgbClr val="C00000"/>
              </a:solidFill>
              <a:latin typeface="Times New Roman" panose="02020603050405020304" pitchFamily="18" charset="0"/>
              <a:ea typeface="黑体" panose="02010609060101010101" pitchFamily="49" charset="-122"/>
            </a:endParaRPr>
          </a:p>
        </p:txBody>
      </p:sp>
      <p:sp>
        <p:nvSpPr>
          <p:cNvPr id="46092" name="文本框 12"/>
          <p:cNvSpPr txBox="1">
            <a:spLocks noChangeArrowheads="1"/>
          </p:cNvSpPr>
          <p:nvPr/>
        </p:nvSpPr>
        <p:spPr bwMode="auto">
          <a:xfrm>
            <a:off x="4511675" y="395288"/>
            <a:ext cx="9366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2000">
                <a:solidFill>
                  <a:schemeClr val="bg1"/>
                </a:solidFill>
                <a:latin typeface="Times New Roman" panose="02020603050405020304" pitchFamily="18" charset="0"/>
                <a:ea typeface="黑体" panose="02010609060101010101" pitchFamily="49" charset="-122"/>
              </a:rPr>
              <a:t>复利</a:t>
            </a:r>
            <a:endParaRPr lang="zh-CN" altLang="en-US" sz="2000">
              <a:solidFill>
                <a:schemeClr val="bg1"/>
              </a:solidFill>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10" grpId="0"/>
      <p:bldP spid="3" grpId="0"/>
      <p:bldP spid="11"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106" name="Line 42"/>
          <p:cNvSpPr>
            <a:spLocks noChangeShapeType="1"/>
          </p:cNvSpPr>
          <p:nvPr/>
        </p:nvSpPr>
        <p:spPr bwMode="auto">
          <a:xfrm>
            <a:off x="2711450" y="1630363"/>
            <a:ext cx="6624638" cy="0"/>
          </a:xfrm>
          <a:prstGeom prst="line">
            <a:avLst/>
          </a:prstGeom>
          <a:noFill/>
          <a:ln w="38100">
            <a:solidFill>
              <a:srgbClr val="000000"/>
            </a:solidFill>
            <a:miter lim="800000"/>
            <a:headEnd type="oval" w="med" len="med"/>
            <a:tailEnd type="oval" w="med" len="med"/>
          </a:ln>
          <a:effectLst>
            <a:prstShdw prst="shdw17" dist="17961" dir="2700000">
              <a:srgbClr val="0000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47107" name="Line 44"/>
          <p:cNvSpPr>
            <a:spLocks noChangeShapeType="1"/>
          </p:cNvSpPr>
          <p:nvPr/>
        </p:nvSpPr>
        <p:spPr bwMode="auto">
          <a:xfrm>
            <a:off x="3792538" y="1270000"/>
            <a:ext cx="0" cy="360363"/>
          </a:xfrm>
          <a:prstGeom prst="line">
            <a:avLst/>
          </a:prstGeom>
          <a:noFill/>
          <a:ln w="57150">
            <a:solidFill>
              <a:srgbClr val="000000"/>
            </a:solidFill>
            <a:miter lim="800000"/>
            <a:headEnd type="triangle" w="med" len="med"/>
          </a:ln>
          <a:effectLst>
            <a:prstShdw prst="shdw17" dist="17961" dir="2700000">
              <a:srgbClr val="0000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47108" name="Line 45"/>
          <p:cNvSpPr>
            <a:spLocks noChangeShapeType="1"/>
          </p:cNvSpPr>
          <p:nvPr/>
        </p:nvSpPr>
        <p:spPr bwMode="auto">
          <a:xfrm>
            <a:off x="5160963" y="1270000"/>
            <a:ext cx="0" cy="360363"/>
          </a:xfrm>
          <a:prstGeom prst="line">
            <a:avLst/>
          </a:prstGeom>
          <a:noFill/>
          <a:ln w="57150">
            <a:solidFill>
              <a:srgbClr val="000000"/>
            </a:solidFill>
            <a:miter lim="800000"/>
            <a:headEnd type="triangle" w="med" len="med"/>
          </a:ln>
          <a:effectLst>
            <a:prstShdw prst="shdw17" dist="17961" dir="2700000">
              <a:srgbClr val="0000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47109" name="Line 46"/>
          <p:cNvSpPr>
            <a:spLocks noChangeShapeType="1"/>
          </p:cNvSpPr>
          <p:nvPr/>
        </p:nvSpPr>
        <p:spPr bwMode="auto">
          <a:xfrm>
            <a:off x="6527800" y="1270000"/>
            <a:ext cx="0" cy="360363"/>
          </a:xfrm>
          <a:prstGeom prst="line">
            <a:avLst/>
          </a:prstGeom>
          <a:noFill/>
          <a:ln w="57150">
            <a:solidFill>
              <a:srgbClr val="000000"/>
            </a:solidFill>
            <a:miter lim="800000"/>
            <a:headEnd type="triangle" w="med" len="med"/>
          </a:ln>
          <a:effectLst>
            <a:prstShdw prst="shdw17" dist="17961" dir="2700000">
              <a:srgbClr val="0000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47110" name="Line 47"/>
          <p:cNvSpPr>
            <a:spLocks noChangeShapeType="1"/>
          </p:cNvSpPr>
          <p:nvPr/>
        </p:nvSpPr>
        <p:spPr bwMode="auto">
          <a:xfrm>
            <a:off x="7969250" y="1270000"/>
            <a:ext cx="0" cy="360363"/>
          </a:xfrm>
          <a:prstGeom prst="line">
            <a:avLst/>
          </a:prstGeom>
          <a:noFill/>
          <a:ln w="57150">
            <a:solidFill>
              <a:srgbClr val="000000"/>
            </a:solidFill>
            <a:miter lim="800000"/>
            <a:headEnd type="triangle" w="med" len="med"/>
          </a:ln>
          <a:effectLst>
            <a:prstShdw prst="shdw17" dist="17961" dir="2700000">
              <a:srgbClr val="0000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47111" name="Line 48"/>
          <p:cNvSpPr>
            <a:spLocks noChangeShapeType="1"/>
          </p:cNvSpPr>
          <p:nvPr/>
        </p:nvSpPr>
        <p:spPr bwMode="auto">
          <a:xfrm>
            <a:off x="9336088" y="1270000"/>
            <a:ext cx="0" cy="360363"/>
          </a:xfrm>
          <a:prstGeom prst="line">
            <a:avLst/>
          </a:prstGeom>
          <a:noFill/>
          <a:ln w="57150">
            <a:solidFill>
              <a:srgbClr val="000000"/>
            </a:solidFill>
            <a:miter lim="800000"/>
            <a:headEnd type="triangle" w="med" len="med"/>
          </a:ln>
          <a:effectLst>
            <a:prstShdw prst="shdw17" dist="17961" dir="2700000">
              <a:srgbClr val="0000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47112" name="Line 49"/>
          <p:cNvSpPr>
            <a:spLocks noChangeShapeType="1"/>
          </p:cNvSpPr>
          <p:nvPr/>
        </p:nvSpPr>
        <p:spPr bwMode="auto">
          <a:xfrm>
            <a:off x="9264650" y="620713"/>
            <a:ext cx="0" cy="1009650"/>
          </a:xfrm>
          <a:prstGeom prst="line">
            <a:avLst/>
          </a:prstGeom>
          <a:noFill/>
          <a:ln w="57150">
            <a:solidFill>
              <a:srgbClr val="0000FF"/>
            </a:solidFill>
            <a:prstDash val="sysDot"/>
            <a:miter lim="800000"/>
            <a:headEnd type="triangle" w="med" len="med"/>
          </a:ln>
          <a:effectLst>
            <a:prstShdw prst="shdw17" dist="17961" dir="2700000">
              <a:srgbClr val="000099"/>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324659" name="Text Box 51"/>
          <p:cNvSpPr txBox="1">
            <a:spLocks noChangeArrowheads="1"/>
          </p:cNvSpPr>
          <p:nvPr/>
        </p:nvSpPr>
        <p:spPr bwMode="auto">
          <a:xfrm>
            <a:off x="9048750" y="188913"/>
            <a:ext cx="1150938" cy="457200"/>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a:solidFill>
                  <a:srgbClr val="000000"/>
                </a:solidFill>
              </a:rPr>
              <a:t>面值</a:t>
            </a:r>
            <a:r>
              <a:rPr lang="en-US" altLang="zh-CN">
                <a:solidFill>
                  <a:srgbClr val="000000"/>
                </a:solidFill>
              </a:rPr>
              <a:t>M</a:t>
            </a:r>
            <a:endParaRPr lang="en-US" altLang="zh-CN">
              <a:solidFill>
                <a:srgbClr val="000000"/>
              </a:solidFill>
            </a:endParaRPr>
          </a:p>
        </p:txBody>
      </p:sp>
      <p:sp>
        <p:nvSpPr>
          <p:cNvPr id="324660" name="Text Box 52"/>
          <p:cNvSpPr txBox="1">
            <a:spLocks noChangeArrowheads="1"/>
          </p:cNvSpPr>
          <p:nvPr/>
        </p:nvSpPr>
        <p:spPr bwMode="auto">
          <a:xfrm>
            <a:off x="3432175" y="765175"/>
            <a:ext cx="1150938" cy="400050"/>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sz="2000" dirty="0">
                <a:solidFill>
                  <a:srgbClr val="000000"/>
                </a:solidFill>
              </a:rPr>
              <a:t>利息</a:t>
            </a:r>
            <a:r>
              <a:rPr lang="en-US" altLang="zh-CN" sz="2000" dirty="0">
                <a:solidFill>
                  <a:srgbClr val="000000"/>
                </a:solidFill>
              </a:rPr>
              <a:t>I</a:t>
            </a:r>
            <a:endParaRPr lang="en-US" altLang="zh-CN" sz="2000" dirty="0">
              <a:solidFill>
                <a:srgbClr val="000000"/>
              </a:solidFill>
            </a:endParaRPr>
          </a:p>
        </p:txBody>
      </p:sp>
      <p:sp>
        <p:nvSpPr>
          <p:cNvPr id="324661" name="Text Box 53"/>
          <p:cNvSpPr txBox="1">
            <a:spLocks noChangeArrowheads="1"/>
          </p:cNvSpPr>
          <p:nvPr/>
        </p:nvSpPr>
        <p:spPr bwMode="auto">
          <a:xfrm>
            <a:off x="4656138" y="765175"/>
            <a:ext cx="863600" cy="396875"/>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sz="2000">
                <a:solidFill>
                  <a:srgbClr val="000000"/>
                </a:solidFill>
              </a:rPr>
              <a:t>利息</a:t>
            </a:r>
            <a:r>
              <a:rPr lang="en-US" altLang="zh-CN" sz="2000">
                <a:solidFill>
                  <a:srgbClr val="000000"/>
                </a:solidFill>
              </a:rPr>
              <a:t>I</a:t>
            </a:r>
            <a:endParaRPr lang="en-US" altLang="zh-CN" sz="2000">
              <a:solidFill>
                <a:srgbClr val="000000"/>
              </a:solidFill>
            </a:endParaRPr>
          </a:p>
        </p:txBody>
      </p:sp>
      <p:sp>
        <p:nvSpPr>
          <p:cNvPr id="324662" name="Text Box 54"/>
          <p:cNvSpPr txBox="1">
            <a:spLocks noChangeArrowheads="1"/>
          </p:cNvSpPr>
          <p:nvPr/>
        </p:nvSpPr>
        <p:spPr bwMode="auto">
          <a:xfrm>
            <a:off x="6024563" y="765175"/>
            <a:ext cx="863600" cy="396875"/>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sz="2000">
                <a:solidFill>
                  <a:srgbClr val="000000"/>
                </a:solidFill>
              </a:rPr>
              <a:t>利息</a:t>
            </a:r>
            <a:r>
              <a:rPr lang="en-US" altLang="zh-CN" sz="2000">
                <a:solidFill>
                  <a:srgbClr val="000000"/>
                </a:solidFill>
              </a:rPr>
              <a:t>I</a:t>
            </a:r>
            <a:endParaRPr lang="en-US" altLang="zh-CN" sz="2000">
              <a:solidFill>
                <a:srgbClr val="000000"/>
              </a:solidFill>
            </a:endParaRPr>
          </a:p>
        </p:txBody>
      </p:sp>
      <p:sp>
        <p:nvSpPr>
          <p:cNvPr id="324663" name="Text Box 55"/>
          <p:cNvSpPr txBox="1">
            <a:spLocks noChangeArrowheads="1"/>
          </p:cNvSpPr>
          <p:nvPr/>
        </p:nvSpPr>
        <p:spPr bwMode="auto">
          <a:xfrm>
            <a:off x="7535863" y="765175"/>
            <a:ext cx="863600" cy="396875"/>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sz="2000">
                <a:solidFill>
                  <a:srgbClr val="000000"/>
                </a:solidFill>
              </a:rPr>
              <a:t>利息</a:t>
            </a:r>
            <a:r>
              <a:rPr lang="en-US" altLang="zh-CN" sz="2000">
                <a:solidFill>
                  <a:srgbClr val="000000"/>
                </a:solidFill>
              </a:rPr>
              <a:t>I</a:t>
            </a:r>
            <a:endParaRPr lang="en-US" altLang="zh-CN" sz="2000">
              <a:solidFill>
                <a:srgbClr val="000000"/>
              </a:solidFill>
            </a:endParaRPr>
          </a:p>
        </p:txBody>
      </p:sp>
      <p:sp>
        <p:nvSpPr>
          <p:cNvPr id="324664" name="Text Box 56"/>
          <p:cNvSpPr txBox="1">
            <a:spLocks noChangeArrowheads="1"/>
          </p:cNvSpPr>
          <p:nvPr/>
        </p:nvSpPr>
        <p:spPr bwMode="auto">
          <a:xfrm>
            <a:off x="9336088" y="838200"/>
            <a:ext cx="863600" cy="396875"/>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sz="2000">
                <a:solidFill>
                  <a:srgbClr val="000000"/>
                </a:solidFill>
              </a:rPr>
              <a:t>利息</a:t>
            </a:r>
            <a:r>
              <a:rPr lang="en-US" altLang="zh-CN" sz="2000">
                <a:solidFill>
                  <a:srgbClr val="000000"/>
                </a:solidFill>
              </a:rPr>
              <a:t>I</a:t>
            </a:r>
            <a:endParaRPr lang="en-US" altLang="zh-CN" sz="2000">
              <a:solidFill>
                <a:srgbClr val="000000"/>
              </a:solidFill>
            </a:endParaRPr>
          </a:p>
        </p:txBody>
      </p:sp>
      <p:sp>
        <p:nvSpPr>
          <p:cNvPr id="324665" name="Text Box 57"/>
          <p:cNvSpPr txBox="1">
            <a:spLocks noChangeArrowheads="1"/>
          </p:cNvSpPr>
          <p:nvPr/>
        </p:nvSpPr>
        <p:spPr bwMode="auto">
          <a:xfrm>
            <a:off x="2017713" y="2279650"/>
            <a:ext cx="1441450" cy="830263"/>
          </a:xfrm>
          <a:prstGeom prst="rect">
            <a:avLst/>
          </a:prstGeom>
          <a:solidFill>
            <a:schemeClr val="folHlink"/>
          </a:solidFill>
          <a:ln>
            <a:noFill/>
          </a:ln>
          <a:effectLst>
            <a:prstShdw prst="shdw17" dist="17961" dir="2700000">
              <a:schemeClr val="folHlink">
                <a:gamma/>
                <a:shade val="60000"/>
                <a:invGamma/>
              </a:schemeClr>
            </a:prstShdw>
          </a:effectLst>
        </p:spPr>
        <p:txBody>
          <a:bodyPr>
            <a:spAutoFit/>
          </a:bodyPr>
          <a:lstStyle/>
          <a:p>
            <a:pPr algn="ctr" eaLnBrk="1" hangingPunct="1">
              <a:spcBef>
                <a:spcPct val="50000"/>
              </a:spcBef>
              <a:defRPr/>
            </a:pPr>
            <a:r>
              <a:rPr lang="zh-CN" altLang="en-US" dirty="0">
                <a:solidFill>
                  <a:srgbClr val="000000"/>
                </a:solidFill>
              </a:rPr>
              <a:t>债券价值（</a:t>
            </a:r>
            <a:r>
              <a:rPr lang="en-US" altLang="zh-CN" dirty="0">
                <a:solidFill>
                  <a:srgbClr val="000000"/>
                </a:solidFill>
              </a:rPr>
              <a:t>PV</a:t>
            </a:r>
            <a:r>
              <a:rPr lang="zh-CN" altLang="en-US" dirty="0">
                <a:solidFill>
                  <a:srgbClr val="000000"/>
                </a:solidFill>
              </a:rPr>
              <a:t>）</a:t>
            </a:r>
            <a:endParaRPr lang="zh-CN" altLang="en-US" dirty="0">
              <a:solidFill>
                <a:srgbClr val="000000"/>
              </a:solidFill>
            </a:endParaRPr>
          </a:p>
        </p:txBody>
      </p:sp>
      <p:sp>
        <p:nvSpPr>
          <p:cNvPr id="324669" name="Text Box 61"/>
          <p:cNvSpPr txBox="1">
            <a:spLocks noChangeArrowheads="1"/>
          </p:cNvSpPr>
          <p:nvPr/>
        </p:nvSpPr>
        <p:spPr bwMode="auto">
          <a:xfrm>
            <a:off x="3432175" y="1701800"/>
            <a:ext cx="1008063" cy="336550"/>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sz="1600">
                <a:solidFill>
                  <a:srgbClr val="0000FF"/>
                </a:solidFill>
                <a:ea typeface="黑体" panose="02010609060101010101" pitchFamily="49" charset="-122"/>
              </a:rPr>
              <a:t>第</a:t>
            </a:r>
            <a:r>
              <a:rPr lang="en-US" altLang="zh-CN" sz="1600">
                <a:solidFill>
                  <a:srgbClr val="0000FF"/>
                </a:solidFill>
                <a:ea typeface="黑体" panose="02010609060101010101" pitchFamily="49" charset="-122"/>
              </a:rPr>
              <a:t>1</a:t>
            </a:r>
            <a:r>
              <a:rPr lang="zh-CN" altLang="en-US" sz="1600">
                <a:solidFill>
                  <a:srgbClr val="0000FF"/>
                </a:solidFill>
                <a:ea typeface="黑体" panose="02010609060101010101" pitchFamily="49" charset="-122"/>
              </a:rPr>
              <a:t>年末</a:t>
            </a:r>
            <a:endParaRPr lang="zh-CN" altLang="en-US" sz="1600">
              <a:solidFill>
                <a:srgbClr val="0000FF"/>
              </a:solidFill>
              <a:ea typeface="黑体" panose="02010609060101010101" pitchFamily="49" charset="-122"/>
            </a:endParaRPr>
          </a:p>
        </p:txBody>
      </p:sp>
      <p:sp>
        <p:nvSpPr>
          <p:cNvPr id="324670" name="Text Box 62"/>
          <p:cNvSpPr txBox="1">
            <a:spLocks noChangeArrowheads="1"/>
          </p:cNvSpPr>
          <p:nvPr/>
        </p:nvSpPr>
        <p:spPr bwMode="auto">
          <a:xfrm>
            <a:off x="4800600" y="1701800"/>
            <a:ext cx="1008063" cy="336550"/>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sz="1600">
                <a:solidFill>
                  <a:srgbClr val="0000FF"/>
                </a:solidFill>
                <a:ea typeface="黑体" panose="02010609060101010101" pitchFamily="49" charset="-122"/>
              </a:rPr>
              <a:t>第</a:t>
            </a:r>
            <a:r>
              <a:rPr lang="en-US" altLang="zh-CN" sz="1600">
                <a:solidFill>
                  <a:srgbClr val="0000FF"/>
                </a:solidFill>
                <a:ea typeface="黑体" panose="02010609060101010101" pitchFamily="49" charset="-122"/>
              </a:rPr>
              <a:t>2</a:t>
            </a:r>
            <a:r>
              <a:rPr lang="zh-CN" altLang="en-US" sz="1600">
                <a:solidFill>
                  <a:srgbClr val="0000FF"/>
                </a:solidFill>
                <a:ea typeface="黑体" panose="02010609060101010101" pitchFamily="49" charset="-122"/>
              </a:rPr>
              <a:t>年末</a:t>
            </a:r>
            <a:endParaRPr lang="zh-CN" altLang="en-US" sz="1600">
              <a:solidFill>
                <a:srgbClr val="0000FF"/>
              </a:solidFill>
              <a:ea typeface="黑体" panose="02010609060101010101" pitchFamily="49" charset="-122"/>
            </a:endParaRPr>
          </a:p>
        </p:txBody>
      </p:sp>
      <p:sp>
        <p:nvSpPr>
          <p:cNvPr id="324671" name="Text Box 63"/>
          <p:cNvSpPr txBox="1">
            <a:spLocks noChangeArrowheads="1"/>
          </p:cNvSpPr>
          <p:nvPr/>
        </p:nvSpPr>
        <p:spPr bwMode="auto">
          <a:xfrm>
            <a:off x="6024563" y="1701800"/>
            <a:ext cx="1008062" cy="336550"/>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sz="1600">
                <a:solidFill>
                  <a:srgbClr val="0000FF"/>
                </a:solidFill>
                <a:ea typeface="黑体" panose="02010609060101010101" pitchFamily="49" charset="-122"/>
              </a:rPr>
              <a:t>第</a:t>
            </a:r>
            <a:r>
              <a:rPr lang="en-US" altLang="zh-CN" sz="1600">
                <a:solidFill>
                  <a:srgbClr val="0000FF"/>
                </a:solidFill>
                <a:ea typeface="黑体" panose="02010609060101010101" pitchFamily="49" charset="-122"/>
              </a:rPr>
              <a:t>3</a:t>
            </a:r>
            <a:r>
              <a:rPr lang="zh-CN" altLang="en-US" sz="1600">
                <a:solidFill>
                  <a:srgbClr val="0000FF"/>
                </a:solidFill>
                <a:ea typeface="黑体" panose="02010609060101010101" pitchFamily="49" charset="-122"/>
              </a:rPr>
              <a:t>年末</a:t>
            </a:r>
            <a:endParaRPr lang="zh-CN" altLang="en-US" sz="1600">
              <a:solidFill>
                <a:srgbClr val="0000FF"/>
              </a:solidFill>
              <a:ea typeface="黑体" panose="02010609060101010101" pitchFamily="49" charset="-122"/>
            </a:endParaRPr>
          </a:p>
        </p:txBody>
      </p:sp>
      <p:sp>
        <p:nvSpPr>
          <p:cNvPr id="324672" name="Text Box 64"/>
          <p:cNvSpPr txBox="1">
            <a:spLocks noChangeArrowheads="1"/>
          </p:cNvSpPr>
          <p:nvPr/>
        </p:nvSpPr>
        <p:spPr bwMode="auto">
          <a:xfrm>
            <a:off x="7535863" y="1701800"/>
            <a:ext cx="1008062" cy="336550"/>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sz="1600">
                <a:solidFill>
                  <a:srgbClr val="0000FF"/>
                </a:solidFill>
                <a:ea typeface="黑体" panose="02010609060101010101" pitchFamily="49" charset="-122"/>
              </a:rPr>
              <a:t>第</a:t>
            </a:r>
            <a:r>
              <a:rPr lang="en-US" altLang="zh-CN" sz="1600">
                <a:solidFill>
                  <a:srgbClr val="0000FF"/>
                </a:solidFill>
                <a:ea typeface="黑体" panose="02010609060101010101" pitchFamily="49" charset="-122"/>
              </a:rPr>
              <a:t>4</a:t>
            </a:r>
            <a:r>
              <a:rPr lang="zh-CN" altLang="en-US" sz="1600">
                <a:solidFill>
                  <a:srgbClr val="0000FF"/>
                </a:solidFill>
                <a:ea typeface="黑体" panose="02010609060101010101" pitchFamily="49" charset="-122"/>
              </a:rPr>
              <a:t>年末</a:t>
            </a:r>
            <a:endParaRPr lang="zh-CN" altLang="en-US" sz="1600">
              <a:solidFill>
                <a:srgbClr val="0000FF"/>
              </a:solidFill>
              <a:ea typeface="黑体" panose="02010609060101010101" pitchFamily="49" charset="-122"/>
            </a:endParaRPr>
          </a:p>
        </p:txBody>
      </p:sp>
      <p:sp>
        <p:nvSpPr>
          <p:cNvPr id="324673" name="Text Box 65"/>
          <p:cNvSpPr txBox="1">
            <a:spLocks noChangeArrowheads="1"/>
          </p:cNvSpPr>
          <p:nvPr/>
        </p:nvSpPr>
        <p:spPr bwMode="auto">
          <a:xfrm>
            <a:off x="8832850" y="1701800"/>
            <a:ext cx="1008063" cy="336550"/>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sz="1600">
                <a:solidFill>
                  <a:srgbClr val="0000FF"/>
                </a:solidFill>
                <a:ea typeface="黑体" panose="02010609060101010101" pitchFamily="49" charset="-122"/>
              </a:rPr>
              <a:t>第</a:t>
            </a:r>
            <a:r>
              <a:rPr lang="en-US" altLang="zh-CN" sz="1600">
                <a:solidFill>
                  <a:srgbClr val="0000FF"/>
                </a:solidFill>
                <a:ea typeface="黑体" panose="02010609060101010101" pitchFamily="49" charset="-122"/>
              </a:rPr>
              <a:t>5</a:t>
            </a:r>
            <a:r>
              <a:rPr lang="zh-CN" altLang="en-US" sz="1600">
                <a:solidFill>
                  <a:srgbClr val="0000FF"/>
                </a:solidFill>
                <a:ea typeface="黑体" panose="02010609060101010101" pitchFamily="49" charset="-122"/>
              </a:rPr>
              <a:t>年末</a:t>
            </a:r>
            <a:endParaRPr lang="zh-CN" altLang="en-US" sz="1600">
              <a:solidFill>
                <a:srgbClr val="0000FF"/>
              </a:solidFill>
              <a:ea typeface="黑体" panose="02010609060101010101" pitchFamily="49" charset="-122"/>
            </a:endParaRPr>
          </a:p>
        </p:txBody>
      </p:sp>
      <p:sp>
        <p:nvSpPr>
          <p:cNvPr id="324674" name="Text Box 66"/>
          <p:cNvSpPr txBox="1">
            <a:spLocks noChangeArrowheads="1"/>
          </p:cNvSpPr>
          <p:nvPr/>
        </p:nvSpPr>
        <p:spPr bwMode="auto">
          <a:xfrm>
            <a:off x="2208213" y="1196975"/>
            <a:ext cx="1008062" cy="336550"/>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sz="1600">
                <a:solidFill>
                  <a:srgbClr val="0000FF"/>
                </a:solidFill>
                <a:ea typeface="黑体" panose="02010609060101010101" pitchFamily="49" charset="-122"/>
              </a:rPr>
              <a:t>第</a:t>
            </a:r>
            <a:r>
              <a:rPr lang="en-US" altLang="zh-CN" sz="1600">
                <a:solidFill>
                  <a:srgbClr val="0000FF"/>
                </a:solidFill>
                <a:ea typeface="黑体" panose="02010609060101010101" pitchFamily="49" charset="-122"/>
              </a:rPr>
              <a:t>0</a:t>
            </a:r>
            <a:r>
              <a:rPr lang="zh-CN" altLang="en-US" sz="1600">
                <a:solidFill>
                  <a:srgbClr val="0000FF"/>
                </a:solidFill>
                <a:ea typeface="黑体" panose="02010609060101010101" pitchFamily="49" charset="-122"/>
              </a:rPr>
              <a:t>年</a:t>
            </a:r>
            <a:endParaRPr lang="zh-CN" altLang="en-US" sz="1600">
              <a:solidFill>
                <a:srgbClr val="0000FF"/>
              </a:solidFill>
              <a:ea typeface="黑体" panose="02010609060101010101" pitchFamily="49" charset="-122"/>
            </a:endParaRPr>
          </a:p>
        </p:txBody>
      </p:sp>
      <p:grpSp>
        <p:nvGrpSpPr>
          <p:cNvPr id="4" name="组合 3"/>
          <p:cNvGrpSpPr/>
          <p:nvPr/>
        </p:nvGrpSpPr>
        <p:grpSpPr bwMode="auto">
          <a:xfrm>
            <a:off x="3663950" y="2335213"/>
            <a:ext cx="7124700" cy="746125"/>
            <a:chOff x="3664156" y="2335786"/>
            <a:chExt cx="7124111" cy="746125"/>
          </a:xfrm>
        </p:grpSpPr>
        <p:sp>
          <p:nvSpPr>
            <p:cNvPr id="47133" name="AutoShape 30"/>
            <p:cNvSpPr>
              <a:spLocks noChangeAspect="1" noChangeArrowheads="1" noTextEdit="1"/>
            </p:cNvSpPr>
            <p:nvPr/>
          </p:nvSpPr>
          <p:spPr bwMode="auto">
            <a:xfrm>
              <a:off x="3664156" y="2335786"/>
              <a:ext cx="7124111" cy="7461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47134" name="组合 3"/>
            <p:cNvGrpSpPr/>
            <p:nvPr/>
          </p:nvGrpSpPr>
          <p:grpSpPr bwMode="auto">
            <a:xfrm>
              <a:off x="3709605" y="2359599"/>
              <a:ext cx="6934200" cy="711200"/>
              <a:chOff x="1331913" y="3805238"/>
              <a:chExt cx="6934200" cy="710515"/>
            </a:xfrm>
          </p:grpSpPr>
          <p:sp>
            <p:nvSpPr>
              <p:cNvPr id="47135" name="Line 32"/>
              <p:cNvSpPr>
                <a:spLocks noChangeShapeType="1"/>
              </p:cNvSpPr>
              <p:nvPr/>
            </p:nvSpPr>
            <p:spPr bwMode="auto">
              <a:xfrm>
                <a:off x="1547813" y="4148138"/>
                <a:ext cx="647700" cy="0"/>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7136" name="Rectangle 33"/>
              <p:cNvSpPr>
                <a:spLocks noChangeArrowheads="1"/>
              </p:cNvSpPr>
              <p:nvPr/>
            </p:nvSpPr>
            <p:spPr bwMode="auto">
              <a:xfrm>
                <a:off x="2519363" y="4076700"/>
                <a:ext cx="11541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7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7137" name="Rectangle 34"/>
              <p:cNvSpPr>
                <a:spLocks noChangeArrowheads="1"/>
              </p:cNvSpPr>
              <p:nvPr/>
            </p:nvSpPr>
            <p:spPr bwMode="auto">
              <a:xfrm>
                <a:off x="3132138" y="4076700"/>
                <a:ext cx="11541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7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7138" name="Line 35"/>
              <p:cNvSpPr>
                <a:spLocks noChangeShapeType="1"/>
              </p:cNvSpPr>
              <p:nvPr/>
            </p:nvSpPr>
            <p:spPr bwMode="auto">
              <a:xfrm>
                <a:off x="2506663" y="4140200"/>
                <a:ext cx="958850" cy="0"/>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7139" name="Rectangle 36"/>
              <p:cNvSpPr>
                <a:spLocks noChangeArrowheads="1"/>
              </p:cNvSpPr>
              <p:nvPr/>
            </p:nvSpPr>
            <p:spPr bwMode="auto">
              <a:xfrm>
                <a:off x="3721100" y="4076700"/>
                <a:ext cx="11541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7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7140" name="Rectangle 37"/>
              <p:cNvSpPr>
                <a:spLocks noChangeArrowheads="1"/>
              </p:cNvSpPr>
              <p:nvPr/>
            </p:nvSpPr>
            <p:spPr bwMode="auto">
              <a:xfrm>
                <a:off x="4356100" y="4076700"/>
                <a:ext cx="11541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7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7141" name="Line 38"/>
              <p:cNvSpPr>
                <a:spLocks noChangeShapeType="1"/>
              </p:cNvSpPr>
              <p:nvPr/>
            </p:nvSpPr>
            <p:spPr bwMode="auto">
              <a:xfrm>
                <a:off x="3708400" y="4140200"/>
                <a:ext cx="958850" cy="0"/>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7142" name="Rectangle 39"/>
              <p:cNvSpPr>
                <a:spLocks noChangeArrowheads="1"/>
              </p:cNvSpPr>
              <p:nvPr/>
            </p:nvSpPr>
            <p:spPr bwMode="auto">
              <a:xfrm>
                <a:off x="4922838" y="4076700"/>
                <a:ext cx="11541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7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7143" name="Rectangle 40"/>
              <p:cNvSpPr>
                <a:spLocks noChangeArrowheads="1"/>
              </p:cNvSpPr>
              <p:nvPr/>
            </p:nvSpPr>
            <p:spPr bwMode="auto">
              <a:xfrm>
                <a:off x="5508625" y="4076700"/>
                <a:ext cx="11541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7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7144" name="Line 41"/>
              <p:cNvSpPr>
                <a:spLocks noChangeShapeType="1"/>
              </p:cNvSpPr>
              <p:nvPr/>
            </p:nvSpPr>
            <p:spPr bwMode="auto">
              <a:xfrm>
                <a:off x="4910138" y="4140200"/>
                <a:ext cx="957262" cy="0"/>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7145" name="Rectangle 42"/>
              <p:cNvSpPr>
                <a:spLocks noChangeArrowheads="1"/>
              </p:cNvSpPr>
              <p:nvPr/>
            </p:nvSpPr>
            <p:spPr bwMode="auto">
              <a:xfrm>
                <a:off x="6122988" y="4076700"/>
                <a:ext cx="11541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7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7146" name="Rectangle 43"/>
              <p:cNvSpPr>
                <a:spLocks noChangeArrowheads="1"/>
              </p:cNvSpPr>
              <p:nvPr/>
            </p:nvSpPr>
            <p:spPr bwMode="auto">
              <a:xfrm>
                <a:off x="6732588" y="4076700"/>
                <a:ext cx="11541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7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7147" name="Line 44"/>
              <p:cNvSpPr>
                <a:spLocks noChangeShapeType="1"/>
              </p:cNvSpPr>
              <p:nvPr/>
            </p:nvSpPr>
            <p:spPr bwMode="auto">
              <a:xfrm>
                <a:off x="6110288" y="4140200"/>
                <a:ext cx="955675" cy="0"/>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7148" name="Rectangle 45"/>
              <p:cNvSpPr>
                <a:spLocks noChangeArrowheads="1"/>
              </p:cNvSpPr>
              <p:nvPr/>
            </p:nvSpPr>
            <p:spPr bwMode="auto">
              <a:xfrm>
                <a:off x="7321550" y="4076700"/>
                <a:ext cx="11541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7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7149" name="Rectangle 46"/>
              <p:cNvSpPr>
                <a:spLocks noChangeArrowheads="1"/>
              </p:cNvSpPr>
              <p:nvPr/>
            </p:nvSpPr>
            <p:spPr bwMode="auto">
              <a:xfrm>
                <a:off x="7956550" y="4076700"/>
                <a:ext cx="11541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7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7150" name="Line 47"/>
              <p:cNvSpPr>
                <a:spLocks noChangeShapeType="1"/>
              </p:cNvSpPr>
              <p:nvPr/>
            </p:nvSpPr>
            <p:spPr bwMode="auto">
              <a:xfrm>
                <a:off x="7308850" y="4140200"/>
                <a:ext cx="957263" cy="0"/>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7151" name="Rectangle 48"/>
              <p:cNvSpPr>
                <a:spLocks noChangeArrowheads="1"/>
              </p:cNvSpPr>
              <p:nvPr/>
            </p:nvSpPr>
            <p:spPr bwMode="auto">
              <a:xfrm>
                <a:off x="8172450" y="4148138"/>
                <a:ext cx="7694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1200">
                    <a:solidFill>
                      <a:srgbClr val="000000"/>
                    </a:solidFill>
                    <a:ea typeface="黑体" panose="02010609060101010101" pitchFamily="49" charset="-122"/>
                  </a:rPr>
                  <a:t>5</a:t>
                </a:r>
                <a:endParaRPr lang="en-US" altLang="zh-CN" sz="2400">
                  <a:solidFill>
                    <a:srgbClr val="5B5249"/>
                  </a:solidFill>
                  <a:ea typeface="黑体" panose="02010609060101010101" pitchFamily="49" charset="-122"/>
                </a:endParaRPr>
              </a:p>
            </p:txBody>
          </p:sp>
          <p:sp>
            <p:nvSpPr>
              <p:cNvPr id="47152" name="Rectangle 49"/>
              <p:cNvSpPr>
                <a:spLocks noChangeArrowheads="1"/>
              </p:cNvSpPr>
              <p:nvPr/>
            </p:nvSpPr>
            <p:spPr bwMode="auto">
              <a:xfrm>
                <a:off x="6953250" y="4151313"/>
                <a:ext cx="7694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1200">
                    <a:solidFill>
                      <a:srgbClr val="000000"/>
                    </a:solidFill>
                    <a:ea typeface="黑体" panose="02010609060101010101" pitchFamily="49" charset="-122"/>
                  </a:rPr>
                  <a:t>5</a:t>
                </a:r>
                <a:endParaRPr lang="en-US" altLang="zh-CN" sz="2400">
                  <a:solidFill>
                    <a:srgbClr val="5B5249"/>
                  </a:solidFill>
                  <a:ea typeface="黑体" panose="02010609060101010101" pitchFamily="49" charset="-122"/>
                </a:endParaRPr>
              </a:p>
            </p:txBody>
          </p:sp>
          <p:sp>
            <p:nvSpPr>
              <p:cNvPr id="47153" name="Rectangle 50"/>
              <p:cNvSpPr>
                <a:spLocks noChangeArrowheads="1"/>
              </p:cNvSpPr>
              <p:nvPr/>
            </p:nvSpPr>
            <p:spPr bwMode="auto">
              <a:xfrm>
                <a:off x="5724525" y="4148138"/>
                <a:ext cx="7694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1200">
                    <a:solidFill>
                      <a:srgbClr val="000000"/>
                    </a:solidFill>
                    <a:ea typeface="黑体" panose="02010609060101010101" pitchFamily="49" charset="-122"/>
                  </a:rPr>
                  <a:t>4</a:t>
                </a:r>
                <a:endParaRPr lang="en-US" altLang="zh-CN" sz="2400">
                  <a:solidFill>
                    <a:srgbClr val="5B5249"/>
                  </a:solidFill>
                  <a:ea typeface="黑体" panose="02010609060101010101" pitchFamily="49" charset="-122"/>
                </a:endParaRPr>
              </a:p>
            </p:txBody>
          </p:sp>
          <p:sp>
            <p:nvSpPr>
              <p:cNvPr id="47154" name="Rectangle 51"/>
              <p:cNvSpPr>
                <a:spLocks noChangeArrowheads="1"/>
              </p:cNvSpPr>
              <p:nvPr/>
            </p:nvSpPr>
            <p:spPr bwMode="auto">
              <a:xfrm>
                <a:off x="4572000" y="4148138"/>
                <a:ext cx="7694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1200">
                    <a:solidFill>
                      <a:srgbClr val="000000"/>
                    </a:solidFill>
                    <a:ea typeface="黑体" panose="02010609060101010101" pitchFamily="49" charset="-122"/>
                  </a:rPr>
                  <a:t>3</a:t>
                </a:r>
                <a:endParaRPr lang="en-US" altLang="zh-CN" sz="2400">
                  <a:solidFill>
                    <a:srgbClr val="5B5249"/>
                  </a:solidFill>
                  <a:ea typeface="黑体" panose="02010609060101010101" pitchFamily="49" charset="-122"/>
                </a:endParaRPr>
              </a:p>
            </p:txBody>
          </p:sp>
          <p:sp>
            <p:nvSpPr>
              <p:cNvPr id="47155" name="Rectangle 52"/>
              <p:cNvSpPr>
                <a:spLocks noChangeArrowheads="1"/>
              </p:cNvSpPr>
              <p:nvPr/>
            </p:nvSpPr>
            <p:spPr bwMode="auto">
              <a:xfrm>
                <a:off x="3352800" y="4151313"/>
                <a:ext cx="7694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1200">
                    <a:solidFill>
                      <a:srgbClr val="000000"/>
                    </a:solidFill>
                    <a:ea typeface="黑体" panose="02010609060101010101" pitchFamily="49" charset="-122"/>
                  </a:rPr>
                  <a:t>2</a:t>
                </a:r>
                <a:endParaRPr lang="en-US" altLang="zh-CN" sz="2400">
                  <a:solidFill>
                    <a:srgbClr val="5B5249"/>
                  </a:solidFill>
                  <a:ea typeface="黑体" panose="02010609060101010101" pitchFamily="49" charset="-122"/>
                </a:endParaRPr>
              </a:p>
            </p:txBody>
          </p:sp>
          <p:sp>
            <p:nvSpPr>
              <p:cNvPr id="47156" name="Rectangle 54"/>
              <p:cNvSpPr>
                <a:spLocks noChangeArrowheads="1"/>
              </p:cNvSpPr>
              <p:nvPr/>
            </p:nvSpPr>
            <p:spPr bwMode="auto">
              <a:xfrm>
                <a:off x="7727950" y="4192588"/>
                <a:ext cx="11906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r</a:t>
                </a:r>
                <a:endParaRPr lang="en-US" altLang="zh-CN" sz="2400">
                  <a:solidFill>
                    <a:srgbClr val="5B5249"/>
                  </a:solidFill>
                  <a:ea typeface="黑体" panose="02010609060101010101" pitchFamily="49" charset="-122"/>
                </a:endParaRPr>
              </a:p>
            </p:txBody>
          </p:sp>
          <p:sp>
            <p:nvSpPr>
              <p:cNvPr id="47157" name="Rectangle 55"/>
              <p:cNvSpPr>
                <a:spLocks noChangeArrowheads="1"/>
              </p:cNvSpPr>
              <p:nvPr/>
            </p:nvSpPr>
            <p:spPr bwMode="auto">
              <a:xfrm>
                <a:off x="7385050" y="4192588"/>
                <a:ext cx="1333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1</a:t>
                </a:r>
                <a:endParaRPr lang="en-US" altLang="zh-CN" sz="2400">
                  <a:solidFill>
                    <a:srgbClr val="5B5249"/>
                  </a:solidFill>
                  <a:ea typeface="黑体" panose="02010609060101010101" pitchFamily="49" charset="-122"/>
                </a:endParaRPr>
              </a:p>
            </p:txBody>
          </p:sp>
          <p:sp>
            <p:nvSpPr>
              <p:cNvPr id="47158" name="Rectangle 56"/>
              <p:cNvSpPr>
                <a:spLocks noChangeArrowheads="1"/>
              </p:cNvSpPr>
              <p:nvPr/>
            </p:nvSpPr>
            <p:spPr bwMode="auto">
              <a:xfrm>
                <a:off x="7559675" y="3805238"/>
                <a:ext cx="2524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M</a:t>
                </a:r>
                <a:endParaRPr lang="en-US" altLang="zh-CN" sz="2400">
                  <a:solidFill>
                    <a:srgbClr val="5B5249"/>
                  </a:solidFill>
                  <a:ea typeface="黑体" panose="02010609060101010101" pitchFamily="49" charset="-122"/>
                </a:endParaRPr>
              </a:p>
            </p:txBody>
          </p:sp>
          <p:sp>
            <p:nvSpPr>
              <p:cNvPr id="47159" name="Rectangle 57"/>
              <p:cNvSpPr>
                <a:spLocks noChangeArrowheads="1"/>
              </p:cNvSpPr>
              <p:nvPr/>
            </p:nvSpPr>
            <p:spPr bwMode="auto">
              <a:xfrm>
                <a:off x="6529388" y="4192588"/>
                <a:ext cx="12022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r</a:t>
                </a:r>
                <a:endParaRPr lang="en-US" altLang="zh-CN" sz="2400">
                  <a:solidFill>
                    <a:srgbClr val="5B5249"/>
                  </a:solidFill>
                  <a:ea typeface="黑体" panose="02010609060101010101" pitchFamily="49" charset="-122"/>
                </a:endParaRPr>
              </a:p>
            </p:txBody>
          </p:sp>
          <p:sp>
            <p:nvSpPr>
              <p:cNvPr id="47160" name="Rectangle 58"/>
              <p:cNvSpPr>
                <a:spLocks noChangeArrowheads="1"/>
              </p:cNvSpPr>
              <p:nvPr/>
            </p:nvSpPr>
            <p:spPr bwMode="auto">
              <a:xfrm>
                <a:off x="6186488" y="4192588"/>
                <a:ext cx="1333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1</a:t>
                </a:r>
                <a:endParaRPr lang="en-US" altLang="zh-CN" sz="2400">
                  <a:solidFill>
                    <a:srgbClr val="5B5249"/>
                  </a:solidFill>
                  <a:ea typeface="黑体" panose="02010609060101010101" pitchFamily="49" charset="-122"/>
                </a:endParaRPr>
              </a:p>
            </p:txBody>
          </p:sp>
          <p:sp>
            <p:nvSpPr>
              <p:cNvPr id="47161" name="Rectangle 59"/>
              <p:cNvSpPr>
                <a:spLocks noChangeArrowheads="1"/>
              </p:cNvSpPr>
              <p:nvPr/>
            </p:nvSpPr>
            <p:spPr bwMode="auto">
              <a:xfrm>
                <a:off x="6392863" y="3805238"/>
                <a:ext cx="10419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I</a:t>
                </a:r>
                <a:endParaRPr lang="en-US" altLang="zh-CN" sz="2400">
                  <a:solidFill>
                    <a:srgbClr val="5B5249"/>
                  </a:solidFill>
                  <a:ea typeface="黑体" panose="02010609060101010101" pitchFamily="49" charset="-122"/>
                </a:endParaRPr>
              </a:p>
            </p:txBody>
          </p:sp>
          <p:sp>
            <p:nvSpPr>
              <p:cNvPr id="47162" name="Rectangle 60"/>
              <p:cNvSpPr>
                <a:spLocks noChangeArrowheads="1"/>
              </p:cNvSpPr>
              <p:nvPr/>
            </p:nvSpPr>
            <p:spPr bwMode="auto">
              <a:xfrm>
                <a:off x="5329238" y="4192588"/>
                <a:ext cx="12022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r</a:t>
                </a:r>
                <a:endParaRPr lang="en-US" altLang="zh-CN" sz="2400">
                  <a:solidFill>
                    <a:srgbClr val="5B5249"/>
                  </a:solidFill>
                  <a:ea typeface="黑体" panose="02010609060101010101" pitchFamily="49" charset="-122"/>
                </a:endParaRPr>
              </a:p>
            </p:txBody>
          </p:sp>
          <p:sp>
            <p:nvSpPr>
              <p:cNvPr id="47163" name="Rectangle 61"/>
              <p:cNvSpPr>
                <a:spLocks noChangeArrowheads="1"/>
              </p:cNvSpPr>
              <p:nvPr/>
            </p:nvSpPr>
            <p:spPr bwMode="auto">
              <a:xfrm>
                <a:off x="4986338" y="4192588"/>
                <a:ext cx="1333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1</a:t>
                </a:r>
                <a:endParaRPr lang="en-US" altLang="zh-CN" sz="2400">
                  <a:solidFill>
                    <a:srgbClr val="5B5249"/>
                  </a:solidFill>
                  <a:ea typeface="黑体" panose="02010609060101010101" pitchFamily="49" charset="-122"/>
                </a:endParaRPr>
              </a:p>
            </p:txBody>
          </p:sp>
          <p:sp>
            <p:nvSpPr>
              <p:cNvPr id="47164" name="Rectangle 62"/>
              <p:cNvSpPr>
                <a:spLocks noChangeArrowheads="1"/>
              </p:cNvSpPr>
              <p:nvPr/>
            </p:nvSpPr>
            <p:spPr bwMode="auto">
              <a:xfrm>
                <a:off x="5192713" y="3805238"/>
                <a:ext cx="10419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I</a:t>
                </a:r>
                <a:endParaRPr lang="en-US" altLang="zh-CN" sz="2400">
                  <a:solidFill>
                    <a:srgbClr val="5B5249"/>
                  </a:solidFill>
                  <a:ea typeface="黑体" panose="02010609060101010101" pitchFamily="49" charset="-122"/>
                </a:endParaRPr>
              </a:p>
            </p:txBody>
          </p:sp>
          <p:sp>
            <p:nvSpPr>
              <p:cNvPr id="47165" name="Rectangle 63"/>
              <p:cNvSpPr>
                <a:spLocks noChangeArrowheads="1"/>
              </p:cNvSpPr>
              <p:nvPr/>
            </p:nvSpPr>
            <p:spPr bwMode="auto">
              <a:xfrm>
                <a:off x="4127500" y="4192588"/>
                <a:ext cx="11906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r</a:t>
                </a:r>
                <a:endParaRPr lang="en-US" altLang="zh-CN" sz="2400">
                  <a:solidFill>
                    <a:srgbClr val="5B5249"/>
                  </a:solidFill>
                  <a:ea typeface="黑体" panose="02010609060101010101" pitchFamily="49" charset="-122"/>
                </a:endParaRPr>
              </a:p>
            </p:txBody>
          </p:sp>
          <p:sp>
            <p:nvSpPr>
              <p:cNvPr id="47166" name="Rectangle 64"/>
              <p:cNvSpPr>
                <a:spLocks noChangeArrowheads="1"/>
              </p:cNvSpPr>
              <p:nvPr/>
            </p:nvSpPr>
            <p:spPr bwMode="auto">
              <a:xfrm>
                <a:off x="3784600" y="4192588"/>
                <a:ext cx="1333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1</a:t>
                </a:r>
                <a:endParaRPr lang="en-US" altLang="zh-CN" sz="2400">
                  <a:solidFill>
                    <a:srgbClr val="5B5249"/>
                  </a:solidFill>
                  <a:ea typeface="黑体" panose="02010609060101010101" pitchFamily="49" charset="-122"/>
                </a:endParaRPr>
              </a:p>
            </p:txBody>
          </p:sp>
          <p:sp>
            <p:nvSpPr>
              <p:cNvPr id="47167" name="Rectangle 65"/>
              <p:cNvSpPr>
                <a:spLocks noChangeArrowheads="1"/>
              </p:cNvSpPr>
              <p:nvPr/>
            </p:nvSpPr>
            <p:spPr bwMode="auto">
              <a:xfrm>
                <a:off x="3992563" y="3805238"/>
                <a:ext cx="10419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I</a:t>
                </a:r>
                <a:endParaRPr lang="en-US" altLang="zh-CN" sz="2400">
                  <a:solidFill>
                    <a:srgbClr val="5B5249"/>
                  </a:solidFill>
                  <a:ea typeface="黑体" panose="02010609060101010101" pitchFamily="49" charset="-122"/>
                </a:endParaRPr>
              </a:p>
            </p:txBody>
          </p:sp>
          <p:sp>
            <p:nvSpPr>
              <p:cNvPr id="47168" name="Rectangle 66"/>
              <p:cNvSpPr>
                <a:spLocks noChangeArrowheads="1"/>
              </p:cNvSpPr>
              <p:nvPr/>
            </p:nvSpPr>
            <p:spPr bwMode="auto">
              <a:xfrm>
                <a:off x="2940050" y="4192588"/>
                <a:ext cx="11906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r</a:t>
                </a:r>
                <a:endParaRPr lang="en-US" altLang="zh-CN" sz="2400">
                  <a:solidFill>
                    <a:srgbClr val="5B5249"/>
                  </a:solidFill>
                  <a:ea typeface="黑体" panose="02010609060101010101" pitchFamily="49" charset="-122"/>
                </a:endParaRPr>
              </a:p>
            </p:txBody>
          </p:sp>
          <p:sp>
            <p:nvSpPr>
              <p:cNvPr id="47169" name="Rectangle 67"/>
              <p:cNvSpPr>
                <a:spLocks noChangeArrowheads="1"/>
              </p:cNvSpPr>
              <p:nvPr/>
            </p:nvSpPr>
            <p:spPr bwMode="auto">
              <a:xfrm>
                <a:off x="2597150" y="4192588"/>
                <a:ext cx="1333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1</a:t>
                </a:r>
                <a:endParaRPr lang="en-US" altLang="zh-CN" sz="2400">
                  <a:solidFill>
                    <a:srgbClr val="5B5249"/>
                  </a:solidFill>
                  <a:ea typeface="黑体" panose="02010609060101010101" pitchFamily="49" charset="-122"/>
                </a:endParaRPr>
              </a:p>
            </p:txBody>
          </p:sp>
          <p:sp>
            <p:nvSpPr>
              <p:cNvPr id="47170" name="Rectangle 68"/>
              <p:cNvSpPr>
                <a:spLocks noChangeArrowheads="1"/>
              </p:cNvSpPr>
              <p:nvPr/>
            </p:nvSpPr>
            <p:spPr bwMode="auto">
              <a:xfrm>
                <a:off x="2789238" y="3805238"/>
                <a:ext cx="10419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I</a:t>
                </a:r>
                <a:endParaRPr lang="en-US" altLang="zh-CN" sz="2400">
                  <a:solidFill>
                    <a:srgbClr val="5B5249"/>
                  </a:solidFill>
                  <a:ea typeface="黑体" panose="02010609060101010101" pitchFamily="49" charset="-122"/>
                </a:endParaRPr>
              </a:p>
            </p:txBody>
          </p:sp>
          <p:sp>
            <p:nvSpPr>
              <p:cNvPr id="47171" name="Rectangle 69"/>
              <p:cNvSpPr>
                <a:spLocks noChangeArrowheads="1"/>
              </p:cNvSpPr>
              <p:nvPr/>
            </p:nvSpPr>
            <p:spPr bwMode="auto">
              <a:xfrm>
                <a:off x="1908175" y="4148138"/>
                <a:ext cx="11906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r</a:t>
                </a:r>
                <a:endParaRPr lang="en-US" altLang="zh-CN" sz="2400">
                  <a:solidFill>
                    <a:srgbClr val="5B5249"/>
                  </a:solidFill>
                  <a:ea typeface="黑体" panose="02010609060101010101" pitchFamily="49" charset="-122"/>
                </a:endParaRPr>
              </a:p>
            </p:txBody>
          </p:sp>
          <p:sp>
            <p:nvSpPr>
              <p:cNvPr id="47172" name="Rectangle 70"/>
              <p:cNvSpPr>
                <a:spLocks noChangeArrowheads="1"/>
              </p:cNvSpPr>
              <p:nvPr/>
            </p:nvSpPr>
            <p:spPr bwMode="auto">
              <a:xfrm>
                <a:off x="1568450" y="4176713"/>
                <a:ext cx="1333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1</a:t>
                </a:r>
                <a:endParaRPr lang="en-US" altLang="zh-CN" sz="2400">
                  <a:solidFill>
                    <a:srgbClr val="5B5249"/>
                  </a:solidFill>
                  <a:ea typeface="黑体" panose="02010609060101010101" pitchFamily="49" charset="-122"/>
                </a:endParaRPr>
              </a:p>
            </p:txBody>
          </p:sp>
          <p:sp>
            <p:nvSpPr>
              <p:cNvPr id="47173" name="Rectangle 71"/>
              <p:cNvSpPr>
                <a:spLocks noChangeArrowheads="1"/>
              </p:cNvSpPr>
              <p:nvPr/>
            </p:nvSpPr>
            <p:spPr bwMode="auto">
              <a:xfrm>
                <a:off x="1719263" y="3805238"/>
                <a:ext cx="10419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I</a:t>
                </a:r>
                <a:endParaRPr lang="en-US" altLang="zh-CN" sz="2400">
                  <a:solidFill>
                    <a:srgbClr val="5B5249"/>
                  </a:solidFill>
                  <a:ea typeface="黑体" panose="02010609060101010101" pitchFamily="49" charset="-122"/>
                </a:endParaRPr>
              </a:p>
            </p:txBody>
          </p:sp>
          <p:sp>
            <p:nvSpPr>
              <p:cNvPr id="47174" name="Rectangle 79"/>
              <p:cNvSpPr>
                <a:spLocks noChangeArrowheads="1"/>
              </p:cNvSpPr>
              <p:nvPr/>
            </p:nvSpPr>
            <p:spPr bwMode="auto">
              <a:xfrm>
                <a:off x="7545388" y="4162425"/>
                <a:ext cx="1460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7175" name="Rectangle 80"/>
              <p:cNvSpPr>
                <a:spLocks noChangeArrowheads="1"/>
              </p:cNvSpPr>
              <p:nvPr/>
            </p:nvSpPr>
            <p:spPr bwMode="auto">
              <a:xfrm>
                <a:off x="7118350" y="3941763"/>
                <a:ext cx="1460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7176" name="Rectangle 81"/>
              <p:cNvSpPr>
                <a:spLocks noChangeArrowheads="1"/>
              </p:cNvSpPr>
              <p:nvPr/>
            </p:nvSpPr>
            <p:spPr bwMode="auto">
              <a:xfrm>
                <a:off x="6345238" y="4162425"/>
                <a:ext cx="1460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7177" name="Rectangle 82"/>
              <p:cNvSpPr>
                <a:spLocks noChangeArrowheads="1"/>
              </p:cNvSpPr>
              <p:nvPr/>
            </p:nvSpPr>
            <p:spPr bwMode="auto">
              <a:xfrm>
                <a:off x="5918200" y="3941763"/>
                <a:ext cx="1460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7178" name="Rectangle 83"/>
              <p:cNvSpPr>
                <a:spLocks noChangeArrowheads="1"/>
              </p:cNvSpPr>
              <p:nvPr/>
            </p:nvSpPr>
            <p:spPr bwMode="auto">
              <a:xfrm>
                <a:off x="5146675" y="4162425"/>
                <a:ext cx="1460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7179" name="Rectangle 84"/>
              <p:cNvSpPr>
                <a:spLocks noChangeArrowheads="1"/>
              </p:cNvSpPr>
              <p:nvPr/>
            </p:nvSpPr>
            <p:spPr bwMode="auto">
              <a:xfrm>
                <a:off x="4719638" y="3941763"/>
                <a:ext cx="1460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7180" name="Rectangle 85"/>
              <p:cNvSpPr>
                <a:spLocks noChangeArrowheads="1"/>
              </p:cNvSpPr>
              <p:nvPr/>
            </p:nvSpPr>
            <p:spPr bwMode="auto">
              <a:xfrm>
                <a:off x="3944938" y="4162425"/>
                <a:ext cx="1460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7181" name="Rectangle 86"/>
              <p:cNvSpPr>
                <a:spLocks noChangeArrowheads="1"/>
              </p:cNvSpPr>
              <p:nvPr/>
            </p:nvSpPr>
            <p:spPr bwMode="auto">
              <a:xfrm>
                <a:off x="3516313" y="3941763"/>
                <a:ext cx="1460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7182" name="Rectangle 87"/>
              <p:cNvSpPr>
                <a:spLocks noChangeArrowheads="1"/>
              </p:cNvSpPr>
              <p:nvPr/>
            </p:nvSpPr>
            <p:spPr bwMode="auto">
              <a:xfrm>
                <a:off x="2741613" y="4162425"/>
                <a:ext cx="1460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7183" name="Rectangle 88"/>
              <p:cNvSpPr>
                <a:spLocks noChangeArrowheads="1"/>
              </p:cNvSpPr>
              <p:nvPr/>
            </p:nvSpPr>
            <p:spPr bwMode="auto">
              <a:xfrm>
                <a:off x="2314575" y="3941763"/>
                <a:ext cx="1460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7184" name="Rectangle 89"/>
              <p:cNvSpPr>
                <a:spLocks noChangeArrowheads="1"/>
              </p:cNvSpPr>
              <p:nvPr/>
            </p:nvSpPr>
            <p:spPr bwMode="auto">
              <a:xfrm>
                <a:off x="1727200" y="4146550"/>
                <a:ext cx="1460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7185" name="Rectangle 90"/>
              <p:cNvSpPr>
                <a:spLocks noChangeArrowheads="1"/>
              </p:cNvSpPr>
              <p:nvPr/>
            </p:nvSpPr>
            <p:spPr bwMode="auto">
              <a:xfrm>
                <a:off x="1331913" y="3941763"/>
                <a:ext cx="1460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grpSp>
      </p:grpSp>
      <p:sp>
        <p:nvSpPr>
          <p:cNvPr id="47127" name="Rectangle 2"/>
          <p:cNvSpPr>
            <a:spLocks noChangeArrowheads="1"/>
          </p:cNvSpPr>
          <p:nvPr/>
        </p:nvSpPr>
        <p:spPr bwMode="auto">
          <a:xfrm>
            <a:off x="525463" y="17463"/>
            <a:ext cx="7416800"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lnSpc>
                <a:spcPct val="130000"/>
              </a:lnSpc>
              <a:spcBef>
                <a:spcPct val="0"/>
              </a:spcBef>
              <a:buFont typeface="Wingdings" panose="05000000000000000000" pitchFamily="2" charset="2"/>
              <a:buNone/>
            </a:pPr>
            <a:r>
              <a:rPr kumimoji="0" lang="zh-CN" altLang="en-US">
                <a:solidFill>
                  <a:srgbClr val="A50021"/>
                </a:solidFill>
                <a:latin typeface="黑体" panose="02010609060101010101" pitchFamily="49" charset="-122"/>
                <a:ea typeface="黑体" panose="02010609060101010101" pitchFamily="49" charset="-122"/>
              </a:rPr>
              <a:t>如何计算债券的价值</a:t>
            </a:r>
            <a:endParaRPr kumimoji="0" lang="zh-CN" altLang="en-US">
              <a:solidFill>
                <a:srgbClr val="A50021"/>
              </a:solidFill>
              <a:latin typeface="黑体" panose="02010609060101010101" pitchFamily="49" charset="-122"/>
              <a:ea typeface="黑体" panose="02010609060101010101" pitchFamily="49" charset="-122"/>
            </a:endParaRPr>
          </a:p>
        </p:txBody>
      </p:sp>
      <p:sp>
        <p:nvSpPr>
          <p:cNvPr id="3" name="文本框 2"/>
          <p:cNvSpPr txBox="1">
            <a:spLocks noChangeArrowheads="1"/>
          </p:cNvSpPr>
          <p:nvPr/>
        </p:nvSpPr>
        <p:spPr bwMode="auto">
          <a:xfrm>
            <a:off x="1500188" y="4957763"/>
            <a:ext cx="991235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zh-CN" altLang="en-US" sz="2800">
                <a:solidFill>
                  <a:srgbClr val="000000"/>
                </a:solidFill>
                <a:latin typeface="华文新魏" panose="02010800040101010101" pitchFamily="2" charset="-122"/>
                <a:ea typeface="华文新魏" panose="02010800040101010101" pitchFamily="2" charset="-122"/>
              </a:rPr>
              <a:t>如果事先不知道该债券的</a:t>
            </a:r>
            <a:r>
              <a:rPr lang="zh-CN" altLang="en-US" sz="2800">
                <a:solidFill>
                  <a:srgbClr val="0000FF"/>
                </a:solidFill>
                <a:latin typeface="华文新魏" panose="02010800040101010101" pitchFamily="2" charset="-122"/>
                <a:ea typeface="华文新魏" panose="02010800040101010101" pitchFamily="2" charset="-122"/>
              </a:rPr>
              <a:t>实际利率</a:t>
            </a:r>
            <a:r>
              <a:rPr lang="zh-CN" altLang="en-US" sz="2800">
                <a:solidFill>
                  <a:srgbClr val="000000"/>
                </a:solidFill>
                <a:latin typeface="华文新魏" panose="02010800040101010101" pitchFamily="2" charset="-122"/>
                <a:ea typeface="华文新魏" panose="02010800040101010101" pitchFamily="2" charset="-122"/>
              </a:rPr>
              <a:t>，但知道</a:t>
            </a:r>
            <a:r>
              <a:rPr lang="zh-CN" altLang="en-US" sz="2800">
                <a:solidFill>
                  <a:srgbClr val="0000FF"/>
                </a:solidFill>
                <a:latin typeface="华文新魏" panose="02010800040101010101" pitchFamily="2" charset="-122"/>
                <a:ea typeface="华文新魏" panose="02010800040101010101" pitchFamily="2" charset="-122"/>
              </a:rPr>
              <a:t>债券的价值</a:t>
            </a:r>
            <a:r>
              <a:rPr lang="zh-CN" altLang="en-US" sz="2800">
                <a:solidFill>
                  <a:srgbClr val="000000"/>
                </a:solidFill>
                <a:latin typeface="华文新魏" panose="02010800040101010101" pitchFamily="2" charset="-122"/>
                <a:ea typeface="华文新魏" panose="02010800040101010101" pitchFamily="2" charset="-122"/>
              </a:rPr>
              <a:t>，那么可以倒算出</a:t>
            </a:r>
            <a:r>
              <a:rPr lang="zh-CN" altLang="en-US" sz="2800">
                <a:solidFill>
                  <a:srgbClr val="0000FF"/>
                </a:solidFill>
                <a:latin typeface="华文新魏" panose="02010800040101010101" pitchFamily="2" charset="-122"/>
                <a:ea typeface="华文新魏" panose="02010800040101010101" pitchFamily="2" charset="-122"/>
              </a:rPr>
              <a:t>实际利率</a:t>
            </a:r>
            <a:r>
              <a:rPr lang="zh-CN" altLang="en-US" sz="2800">
                <a:solidFill>
                  <a:srgbClr val="000000"/>
                </a:solidFill>
                <a:latin typeface="华文新魏" panose="02010800040101010101" pitchFamily="2" charset="-122"/>
                <a:ea typeface="华文新魏" panose="02010800040101010101" pitchFamily="2" charset="-122"/>
              </a:rPr>
              <a:t>，也称为</a:t>
            </a:r>
            <a:r>
              <a:rPr lang="zh-CN" altLang="en-US" sz="2800">
                <a:solidFill>
                  <a:srgbClr val="0000FF"/>
                </a:solidFill>
                <a:latin typeface="华文新魏" panose="02010800040101010101" pitchFamily="2" charset="-122"/>
                <a:ea typeface="华文新魏" panose="02010800040101010101" pitchFamily="2" charset="-122"/>
              </a:rPr>
              <a:t>内含报酬率</a:t>
            </a:r>
            <a:endParaRPr lang="zh-CN" altLang="en-US" sz="2800">
              <a:solidFill>
                <a:srgbClr val="0000FF"/>
              </a:solidFill>
              <a:latin typeface="华文新魏" panose="02010800040101010101" pitchFamily="2" charset="-122"/>
              <a:ea typeface="华文新魏" panose="02010800040101010101" pitchFamily="2" charset="-122"/>
            </a:endParaRPr>
          </a:p>
        </p:txBody>
      </p:sp>
      <p:sp>
        <p:nvSpPr>
          <p:cNvPr id="81" name="Text Box 41"/>
          <p:cNvSpPr txBox="1">
            <a:spLocks noChangeArrowheads="1"/>
          </p:cNvSpPr>
          <p:nvPr/>
        </p:nvSpPr>
        <p:spPr bwMode="auto">
          <a:xfrm>
            <a:off x="920750" y="3663950"/>
            <a:ext cx="10615613" cy="1016000"/>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en-US" altLang="zh-CN" dirty="0">
                <a:solidFill>
                  <a:srgbClr val="000000"/>
                </a:solidFill>
                <a:latin typeface="黑体" panose="02010609060101010101" pitchFamily="49" charset="-122"/>
              </a:rPr>
              <a:t>r=</a:t>
            </a:r>
            <a:r>
              <a:rPr lang="zh-CN" altLang="en-US" dirty="0">
                <a:solidFill>
                  <a:srgbClr val="000000"/>
                </a:solidFill>
                <a:latin typeface="黑体" panose="02010609060101010101" pitchFamily="49" charset="-122"/>
              </a:rPr>
              <a:t>折现率</a:t>
            </a:r>
            <a:r>
              <a:rPr lang="en-US" altLang="zh-CN" sz="2000" dirty="0">
                <a:solidFill>
                  <a:srgbClr val="000000"/>
                </a:solidFill>
                <a:latin typeface="黑体" panose="02010609060101010101" pitchFamily="49" charset="-122"/>
              </a:rPr>
              <a:t>(discounted rate)</a:t>
            </a:r>
            <a:r>
              <a:rPr lang="zh-CN" altLang="en-US" dirty="0">
                <a:solidFill>
                  <a:srgbClr val="000000"/>
                </a:solidFill>
                <a:latin typeface="黑体" panose="02010609060101010101" pitchFamily="49" charset="-122"/>
              </a:rPr>
              <a:t>或预期报酬率</a:t>
            </a:r>
            <a:r>
              <a:rPr lang="en-US" altLang="zh-CN" sz="2000" dirty="0">
                <a:solidFill>
                  <a:srgbClr val="000000"/>
                </a:solidFill>
                <a:latin typeface="黑体" panose="02010609060101010101" pitchFamily="49" charset="-122"/>
              </a:rPr>
              <a:t>(expected rate of return)</a:t>
            </a:r>
            <a:r>
              <a:rPr lang="zh-CN" altLang="en-US" sz="2000" dirty="0">
                <a:solidFill>
                  <a:srgbClr val="000000"/>
                </a:solidFill>
                <a:latin typeface="黑体" panose="02010609060101010101" pitchFamily="49" charset="-122"/>
              </a:rPr>
              <a:t>或称</a:t>
            </a:r>
            <a:r>
              <a:rPr lang="zh-CN" altLang="en-US" dirty="0">
                <a:solidFill>
                  <a:srgbClr val="0000FF"/>
                </a:solidFill>
                <a:latin typeface="黑体" panose="02010609060101010101" pitchFamily="49" charset="-122"/>
              </a:rPr>
              <a:t>实际利率</a:t>
            </a:r>
            <a:endParaRPr lang="en-US" altLang="zh-CN" dirty="0">
              <a:solidFill>
                <a:srgbClr val="0000FF"/>
              </a:solidFill>
              <a:latin typeface="黑体" panose="02010609060101010101" pitchFamily="49" charset="-122"/>
            </a:endParaRPr>
          </a:p>
          <a:p>
            <a:pPr eaLnBrk="1" hangingPunct="1">
              <a:spcBef>
                <a:spcPct val="50000"/>
              </a:spcBef>
              <a:defRPr/>
            </a:pPr>
            <a:endParaRPr lang="en-US" altLang="zh-CN" dirty="0">
              <a:solidFill>
                <a:srgbClr val="FF0000"/>
              </a:solidFill>
              <a:latin typeface="黑体" panose="02010609060101010101" pitchFamily="49" charset="-122"/>
            </a:endParaRPr>
          </a:p>
        </p:txBody>
      </p:sp>
      <p:grpSp>
        <p:nvGrpSpPr>
          <p:cNvPr id="47130" name="组合 81"/>
          <p:cNvGrpSpPr/>
          <p:nvPr/>
        </p:nvGrpSpPr>
        <p:grpSpPr bwMode="auto">
          <a:xfrm>
            <a:off x="2622550" y="1570038"/>
            <a:ext cx="187325" cy="504825"/>
            <a:chOff x="2668315" y="2487613"/>
            <a:chExt cx="187325" cy="504825"/>
          </a:xfrm>
        </p:grpSpPr>
        <p:sp>
          <p:nvSpPr>
            <p:cNvPr id="83" name="椭圆 82"/>
            <p:cNvSpPr/>
            <p:nvPr/>
          </p:nvSpPr>
          <p:spPr>
            <a:xfrm>
              <a:off x="2668315" y="2487613"/>
              <a:ext cx="187325" cy="16827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84" name="直接箭头连接符 83"/>
            <p:cNvCxnSpPr>
              <a:stCxn id="83" idx="4"/>
            </p:cNvCxnSpPr>
            <p:nvPr/>
          </p:nvCxnSpPr>
          <p:spPr>
            <a:xfrm flipH="1">
              <a:off x="2761978" y="2655888"/>
              <a:ext cx="0" cy="3365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4665"/>
                                        </p:tgtEl>
                                        <p:attrNameLst>
                                          <p:attrName>style.visibility</p:attrName>
                                        </p:attrNameLst>
                                      </p:cBhvr>
                                      <p:to>
                                        <p:strVal val="visible"/>
                                      </p:to>
                                    </p:set>
                                    <p:animEffect transition="in" filter="dissolve">
                                      <p:cBhvr>
                                        <p:cTn id="7" dur="500"/>
                                        <p:tgtEl>
                                          <p:spTgt spid="32466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dissolve">
                                      <p:cBhvr>
                                        <p:cTn id="17" dur="500"/>
                                        <p:tgtEl>
                                          <p:spTgt spid="8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dissolv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665" grpId="0" animBg="1"/>
      <p:bldP spid="3" grpId="0"/>
      <p:bldP spid="81" grpId="0"/>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146050" y="1008063"/>
            <a:ext cx="10283825"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lnSpc>
                <a:spcPct val="130000"/>
              </a:lnSpc>
              <a:spcBef>
                <a:spcPct val="0"/>
              </a:spcBef>
              <a:buFont typeface="Wingdings" panose="05000000000000000000" pitchFamily="2" charset="2"/>
              <a:buNone/>
            </a:pPr>
            <a:r>
              <a:rPr kumimoji="0" lang="zh-CN" altLang="en-US" sz="2400">
                <a:solidFill>
                  <a:srgbClr val="A50021"/>
                </a:solidFill>
                <a:latin typeface="黑体" panose="02010609060101010101" pitchFamily="49" charset="-122"/>
                <a:ea typeface="黑体" panose="02010609060101010101" pitchFamily="49" charset="-122"/>
              </a:rPr>
              <a:t>如何计算债券的内含报酬率</a:t>
            </a:r>
            <a:r>
              <a:rPr kumimoji="0" lang="en-US" altLang="zh-CN" sz="2400">
                <a:solidFill>
                  <a:srgbClr val="A50021"/>
                </a:solidFill>
                <a:latin typeface="黑体" panose="02010609060101010101" pitchFamily="49" charset="-122"/>
                <a:ea typeface="黑体" panose="02010609060101010101" pitchFamily="49" charset="-122"/>
              </a:rPr>
              <a:t>(IRR</a:t>
            </a:r>
            <a:r>
              <a:rPr kumimoji="0" lang="zh-CN" altLang="en-US" sz="2400">
                <a:solidFill>
                  <a:srgbClr val="A50021"/>
                </a:solidFill>
                <a:latin typeface="黑体" panose="02010609060101010101" pitchFamily="49" charset="-122"/>
                <a:ea typeface="黑体" panose="02010609060101010101" pitchFamily="49" charset="-122"/>
              </a:rPr>
              <a:t>，</a:t>
            </a:r>
            <a:r>
              <a:rPr kumimoji="0" lang="en-US" altLang="zh-CN" sz="2400">
                <a:solidFill>
                  <a:srgbClr val="A50021"/>
                </a:solidFill>
                <a:latin typeface="黑体" panose="02010609060101010101" pitchFamily="49" charset="-122"/>
                <a:ea typeface="黑体" panose="02010609060101010101" pitchFamily="49" charset="-122"/>
              </a:rPr>
              <a:t>Internal Rate of Return)</a:t>
            </a:r>
            <a:endParaRPr kumimoji="0" lang="en-US" altLang="zh-CN" sz="2400">
              <a:solidFill>
                <a:srgbClr val="A50021"/>
              </a:solidFill>
              <a:latin typeface="黑体" panose="02010609060101010101" pitchFamily="49" charset="-122"/>
              <a:ea typeface="黑体" panose="02010609060101010101" pitchFamily="49" charset="-122"/>
            </a:endParaRPr>
          </a:p>
        </p:txBody>
      </p:sp>
      <p:sp>
        <p:nvSpPr>
          <p:cNvPr id="63546" name="Rectangle 2"/>
          <p:cNvSpPr>
            <a:spLocks noChangeArrowheads="1"/>
          </p:cNvSpPr>
          <p:nvPr/>
        </p:nvSpPr>
        <p:spPr bwMode="auto">
          <a:xfrm>
            <a:off x="130175" y="2135188"/>
            <a:ext cx="74168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lnSpc>
                <a:spcPct val="130000"/>
              </a:lnSpc>
              <a:spcBef>
                <a:spcPct val="0"/>
              </a:spcBef>
              <a:buFont typeface="Wingdings" panose="05000000000000000000" pitchFamily="2" charset="2"/>
              <a:buNone/>
            </a:pPr>
            <a:r>
              <a:rPr kumimoji="0" lang="zh-CN" altLang="en-US" sz="2400">
                <a:solidFill>
                  <a:srgbClr val="0000FF"/>
                </a:solidFill>
                <a:latin typeface="黑体" panose="02010609060101010101" pitchFamily="49" charset="-122"/>
                <a:ea typeface="黑体" panose="02010609060101010101" pitchFamily="49" charset="-122"/>
              </a:rPr>
              <a:t>方法二：利用</a:t>
            </a:r>
            <a:r>
              <a:rPr kumimoji="0" lang="en-US" altLang="zh-CN" sz="2400">
                <a:solidFill>
                  <a:srgbClr val="0000FF"/>
                </a:solidFill>
                <a:latin typeface="黑体" panose="02010609060101010101" pitchFamily="49" charset="-122"/>
                <a:ea typeface="黑体" panose="02010609060101010101" pitchFamily="49" charset="-122"/>
              </a:rPr>
              <a:t>Excel</a:t>
            </a:r>
            <a:r>
              <a:rPr kumimoji="0" lang="zh-CN" altLang="en-US" sz="2400">
                <a:solidFill>
                  <a:srgbClr val="0000FF"/>
                </a:solidFill>
                <a:latin typeface="黑体" panose="02010609060101010101" pitchFamily="49" charset="-122"/>
                <a:ea typeface="黑体" panose="02010609060101010101" pitchFamily="49" charset="-122"/>
              </a:rPr>
              <a:t>函数，</a:t>
            </a:r>
            <a:r>
              <a:rPr kumimoji="0" lang="en-US" altLang="zh-CN">
                <a:solidFill>
                  <a:srgbClr val="FF0000"/>
                </a:solidFill>
                <a:latin typeface="黑体" panose="02010609060101010101" pitchFamily="49" charset="-122"/>
                <a:ea typeface="黑体" panose="02010609060101010101" pitchFamily="49" charset="-122"/>
              </a:rPr>
              <a:t>IRR</a:t>
            </a:r>
            <a:endParaRPr kumimoji="0" lang="en-US" altLang="zh-CN">
              <a:solidFill>
                <a:srgbClr val="FF0000"/>
              </a:solidFill>
              <a:latin typeface="黑体" panose="02010609060101010101" pitchFamily="49" charset="-122"/>
              <a:ea typeface="黑体" panose="02010609060101010101" pitchFamily="49" charset="-122"/>
            </a:endParaRPr>
          </a:p>
        </p:txBody>
      </p:sp>
      <p:sp>
        <p:nvSpPr>
          <p:cNvPr id="63548" name="Rectangle 2"/>
          <p:cNvSpPr>
            <a:spLocks noChangeArrowheads="1"/>
          </p:cNvSpPr>
          <p:nvPr/>
        </p:nvSpPr>
        <p:spPr bwMode="auto">
          <a:xfrm>
            <a:off x="158750" y="1598613"/>
            <a:ext cx="74168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lnSpc>
                <a:spcPct val="130000"/>
              </a:lnSpc>
              <a:spcBef>
                <a:spcPct val="0"/>
              </a:spcBef>
              <a:buFont typeface="Wingdings" panose="05000000000000000000" pitchFamily="2" charset="2"/>
              <a:buNone/>
            </a:pPr>
            <a:r>
              <a:rPr kumimoji="0" lang="zh-CN" altLang="en-US" sz="2400">
                <a:solidFill>
                  <a:srgbClr val="0000FF"/>
                </a:solidFill>
                <a:latin typeface="黑体" panose="02010609060101010101" pitchFamily="49" charset="-122"/>
                <a:ea typeface="黑体" panose="02010609060101010101" pitchFamily="49" charset="-122"/>
              </a:rPr>
              <a:t>方法一：手工计算常采用插值法</a:t>
            </a:r>
            <a:endParaRPr kumimoji="0" lang="en-US" altLang="zh-CN">
              <a:solidFill>
                <a:srgbClr val="FF0000"/>
              </a:solidFill>
              <a:latin typeface="黑体" panose="02010609060101010101" pitchFamily="49" charset="-122"/>
              <a:ea typeface="黑体" panose="02010609060101010101" pitchFamily="49" charset="-122"/>
            </a:endParaRPr>
          </a:p>
        </p:txBody>
      </p:sp>
      <p:sp>
        <p:nvSpPr>
          <p:cNvPr id="3" name="文本框 2"/>
          <p:cNvSpPr txBox="1">
            <a:spLocks noChangeArrowheads="1"/>
          </p:cNvSpPr>
          <p:nvPr/>
        </p:nvSpPr>
        <p:spPr bwMode="auto">
          <a:xfrm>
            <a:off x="123825" y="282575"/>
            <a:ext cx="8064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zh-CN" altLang="en-US" sz="2400">
                <a:solidFill>
                  <a:srgbClr val="000000"/>
                </a:solidFill>
                <a:ea typeface="黑体" panose="02010609060101010101" pitchFamily="49" charset="-122"/>
              </a:rPr>
              <a:t>已知现值，及未来现金流量</a:t>
            </a:r>
            <a:endParaRPr lang="zh-CN" altLang="en-US" sz="2400">
              <a:solidFill>
                <a:srgbClr val="000000"/>
              </a:solidFill>
              <a:ea typeface="黑体" panose="02010609060101010101" pitchFamily="49" charset="-122"/>
            </a:endParaRPr>
          </a:p>
        </p:txBody>
      </p:sp>
      <p:grpSp>
        <p:nvGrpSpPr>
          <p:cNvPr id="64" name="组合 63"/>
          <p:cNvGrpSpPr/>
          <p:nvPr/>
        </p:nvGrpSpPr>
        <p:grpSpPr bwMode="auto">
          <a:xfrm>
            <a:off x="4156075" y="173038"/>
            <a:ext cx="7488238" cy="746125"/>
            <a:chOff x="1559496" y="3140968"/>
            <a:chExt cx="7488237" cy="746125"/>
          </a:xfrm>
        </p:grpSpPr>
        <p:sp>
          <p:nvSpPr>
            <p:cNvPr id="48136" name="AutoShape 7"/>
            <p:cNvSpPr>
              <a:spLocks noChangeAspect="1" noChangeArrowheads="1" noTextEdit="1"/>
            </p:cNvSpPr>
            <p:nvPr/>
          </p:nvSpPr>
          <p:spPr bwMode="auto">
            <a:xfrm>
              <a:off x="1559496" y="3140968"/>
              <a:ext cx="7488237"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8137" name="Rectangle 9"/>
            <p:cNvSpPr>
              <a:spLocks noChangeArrowheads="1"/>
            </p:cNvSpPr>
            <p:nvPr/>
          </p:nvSpPr>
          <p:spPr bwMode="auto">
            <a:xfrm>
              <a:off x="3251771" y="3428305"/>
              <a:ext cx="115416" cy="41549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7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8138" name="Rectangle 10"/>
            <p:cNvSpPr>
              <a:spLocks noChangeArrowheads="1"/>
            </p:cNvSpPr>
            <p:nvPr/>
          </p:nvSpPr>
          <p:spPr bwMode="auto">
            <a:xfrm>
              <a:off x="3864546" y="3428305"/>
              <a:ext cx="115416" cy="41549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7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8139" name="Rectangle 12"/>
            <p:cNvSpPr>
              <a:spLocks noChangeArrowheads="1"/>
            </p:cNvSpPr>
            <p:nvPr/>
          </p:nvSpPr>
          <p:spPr bwMode="auto">
            <a:xfrm>
              <a:off x="4453508" y="3428305"/>
              <a:ext cx="115416" cy="41549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7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8140" name="Rectangle 13"/>
            <p:cNvSpPr>
              <a:spLocks noChangeArrowheads="1"/>
            </p:cNvSpPr>
            <p:nvPr/>
          </p:nvSpPr>
          <p:spPr bwMode="auto">
            <a:xfrm>
              <a:off x="5088508" y="3428305"/>
              <a:ext cx="115416" cy="41549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7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8141" name="Rectangle 15"/>
            <p:cNvSpPr>
              <a:spLocks noChangeArrowheads="1"/>
            </p:cNvSpPr>
            <p:nvPr/>
          </p:nvSpPr>
          <p:spPr bwMode="auto">
            <a:xfrm>
              <a:off x="5655246" y="3428305"/>
              <a:ext cx="115416" cy="41549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7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8142" name="Rectangle 16"/>
            <p:cNvSpPr>
              <a:spLocks noChangeArrowheads="1"/>
            </p:cNvSpPr>
            <p:nvPr/>
          </p:nvSpPr>
          <p:spPr bwMode="auto">
            <a:xfrm>
              <a:off x="6241033" y="3428305"/>
              <a:ext cx="115416" cy="41549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7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8143" name="Rectangle 18"/>
            <p:cNvSpPr>
              <a:spLocks noChangeArrowheads="1"/>
            </p:cNvSpPr>
            <p:nvPr/>
          </p:nvSpPr>
          <p:spPr bwMode="auto">
            <a:xfrm>
              <a:off x="6855396" y="3428305"/>
              <a:ext cx="115416" cy="41549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7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8144" name="Rectangle 19"/>
            <p:cNvSpPr>
              <a:spLocks noChangeArrowheads="1"/>
            </p:cNvSpPr>
            <p:nvPr/>
          </p:nvSpPr>
          <p:spPr bwMode="auto">
            <a:xfrm>
              <a:off x="7464996" y="3428305"/>
              <a:ext cx="115416" cy="41549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7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8145" name="Rectangle 21"/>
            <p:cNvSpPr>
              <a:spLocks noChangeArrowheads="1"/>
            </p:cNvSpPr>
            <p:nvPr/>
          </p:nvSpPr>
          <p:spPr bwMode="auto">
            <a:xfrm>
              <a:off x="8053958" y="3428305"/>
              <a:ext cx="115416" cy="41549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7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8146" name="Rectangle 22"/>
            <p:cNvSpPr>
              <a:spLocks noChangeArrowheads="1"/>
            </p:cNvSpPr>
            <p:nvPr/>
          </p:nvSpPr>
          <p:spPr bwMode="auto">
            <a:xfrm>
              <a:off x="8688958" y="3428305"/>
              <a:ext cx="115416" cy="41549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7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8147" name="Rectangle 24"/>
            <p:cNvSpPr>
              <a:spLocks noChangeArrowheads="1"/>
            </p:cNvSpPr>
            <p:nvPr/>
          </p:nvSpPr>
          <p:spPr bwMode="auto">
            <a:xfrm>
              <a:off x="8904858" y="3499743"/>
              <a:ext cx="76944" cy="18466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1200">
                  <a:solidFill>
                    <a:srgbClr val="000000"/>
                  </a:solidFill>
                  <a:ea typeface="黑体" panose="02010609060101010101" pitchFamily="49" charset="-122"/>
                </a:rPr>
                <a:t>5</a:t>
              </a:r>
              <a:endParaRPr lang="en-US" altLang="zh-CN" sz="2400">
                <a:solidFill>
                  <a:srgbClr val="5B5249"/>
                </a:solidFill>
                <a:ea typeface="黑体" panose="02010609060101010101" pitchFamily="49" charset="-122"/>
              </a:endParaRPr>
            </a:p>
          </p:txBody>
        </p:sp>
        <p:sp>
          <p:nvSpPr>
            <p:cNvPr id="48148" name="Rectangle 25"/>
            <p:cNvSpPr>
              <a:spLocks noChangeArrowheads="1"/>
            </p:cNvSpPr>
            <p:nvPr/>
          </p:nvSpPr>
          <p:spPr bwMode="auto">
            <a:xfrm>
              <a:off x="7685658" y="3502918"/>
              <a:ext cx="76944" cy="18466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1200">
                  <a:solidFill>
                    <a:srgbClr val="000000"/>
                  </a:solidFill>
                  <a:ea typeface="黑体" panose="02010609060101010101" pitchFamily="49" charset="-122"/>
                </a:rPr>
                <a:t>5</a:t>
              </a:r>
              <a:endParaRPr lang="en-US" altLang="zh-CN" sz="2400">
                <a:solidFill>
                  <a:srgbClr val="5B5249"/>
                </a:solidFill>
                <a:ea typeface="黑体" panose="02010609060101010101" pitchFamily="49" charset="-122"/>
              </a:endParaRPr>
            </a:p>
          </p:txBody>
        </p:sp>
        <p:sp>
          <p:nvSpPr>
            <p:cNvPr id="48149" name="Rectangle 26"/>
            <p:cNvSpPr>
              <a:spLocks noChangeArrowheads="1"/>
            </p:cNvSpPr>
            <p:nvPr/>
          </p:nvSpPr>
          <p:spPr bwMode="auto">
            <a:xfrm>
              <a:off x="6456933" y="3499743"/>
              <a:ext cx="76944" cy="18466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1200">
                  <a:solidFill>
                    <a:srgbClr val="000000"/>
                  </a:solidFill>
                  <a:ea typeface="黑体" panose="02010609060101010101" pitchFamily="49" charset="-122"/>
                </a:rPr>
                <a:t>4</a:t>
              </a:r>
              <a:endParaRPr lang="en-US" altLang="zh-CN" sz="2400">
                <a:solidFill>
                  <a:srgbClr val="5B5249"/>
                </a:solidFill>
                <a:ea typeface="黑体" panose="02010609060101010101" pitchFamily="49" charset="-122"/>
              </a:endParaRPr>
            </a:p>
          </p:txBody>
        </p:sp>
        <p:sp>
          <p:nvSpPr>
            <p:cNvPr id="48150" name="Rectangle 27"/>
            <p:cNvSpPr>
              <a:spLocks noChangeArrowheads="1"/>
            </p:cNvSpPr>
            <p:nvPr/>
          </p:nvSpPr>
          <p:spPr bwMode="auto">
            <a:xfrm>
              <a:off x="5304408" y="3499743"/>
              <a:ext cx="76944" cy="18466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1200">
                  <a:solidFill>
                    <a:srgbClr val="000000"/>
                  </a:solidFill>
                  <a:ea typeface="黑体" panose="02010609060101010101" pitchFamily="49" charset="-122"/>
                </a:rPr>
                <a:t>3</a:t>
              </a:r>
              <a:endParaRPr lang="en-US" altLang="zh-CN" sz="2400">
                <a:solidFill>
                  <a:srgbClr val="5B5249"/>
                </a:solidFill>
                <a:ea typeface="黑体" panose="02010609060101010101" pitchFamily="49" charset="-122"/>
              </a:endParaRPr>
            </a:p>
          </p:txBody>
        </p:sp>
        <p:sp>
          <p:nvSpPr>
            <p:cNvPr id="48151" name="Rectangle 28"/>
            <p:cNvSpPr>
              <a:spLocks noChangeArrowheads="1"/>
            </p:cNvSpPr>
            <p:nvPr/>
          </p:nvSpPr>
          <p:spPr bwMode="auto">
            <a:xfrm>
              <a:off x="4085208" y="3502918"/>
              <a:ext cx="76944" cy="18466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1200">
                  <a:solidFill>
                    <a:srgbClr val="000000"/>
                  </a:solidFill>
                  <a:ea typeface="黑体" panose="02010609060101010101" pitchFamily="49" charset="-122"/>
                </a:rPr>
                <a:t>2</a:t>
              </a:r>
              <a:endParaRPr lang="en-US" altLang="zh-CN" sz="2400">
                <a:solidFill>
                  <a:srgbClr val="5B5249"/>
                </a:solidFill>
                <a:ea typeface="黑体" panose="02010609060101010101" pitchFamily="49" charset="-122"/>
              </a:endParaRPr>
            </a:p>
          </p:txBody>
        </p:sp>
        <p:sp>
          <p:nvSpPr>
            <p:cNvPr id="48152" name="Rectangle 29"/>
            <p:cNvSpPr>
              <a:spLocks noChangeArrowheads="1"/>
            </p:cNvSpPr>
            <p:nvPr/>
          </p:nvSpPr>
          <p:spPr bwMode="auto">
            <a:xfrm>
              <a:off x="8460358" y="3544193"/>
              <a:ext cx="119063" cy="320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C00000"/>
                  </a:solidFill>
                  <a:ea typeface="黑体" panose="02010609060101010101" pitchFamily="49" charset="-122"/>
                </a:rPr>
                <a:t>r</a:t>
              </a:r>
              <a:endParaRPr lang="en-US" altLang="zh-CN" sz="2400">
                <a:solidFill>
                  <a:srgbClr val="C00000"/>
                </a:solidFill>
                <a:ea typeface="黑体" panose="02010609060101010101" pitchFamily="49" charset="-122"/>
              </a:endParaRPr>
            </a:p>
          </p:txBody>
        </p:sp>
        <p:sp>
          <p:nvSpPr>
            <p:cNvPr id="48153" name="Rectangle 30"/>
            <p:cNvSpPr>
              <a:spLocks noChangeArrowheads="1"/>
            </p:cNvSpPr>
            <p:nvPr/>
          </p:nvSpPr>
          <p:spPr bwMode="auto">
            <a:xfrm>
              <a:off x="8117458" y="3544193"/>
              <a:ext cx="133350" cy="320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1</a:t>
              </a:r>
              <a:endParaRPr lang="en-US" altLang="zh-CN" sz="2400">
                <a:solidFill>
                  <a:srgbClr val="5B5249"/>
                </a:solidFill>
                <a:ea typeface="黑体" panose="02010609060101010101" pitchFamily="49" charset="-122"/>
              </a:endParaRPr>
            </a:p>
          </p:txBody>
        </p:sp>
        <p:sp>
          <p:nvSpPr>
            <p:cNvPr id="48154" name="Rectangle 31"/>
            <p:cNvSpPr>
              <a:spLocks noChangeArrowheads="1"/>
            </p:cNvSpPr>
            <p:nvPr/>
          </p:nvSpPr>
          <p:spPr bwMode="auto">
            <a:xfrm>
              <a:off x="8292083" y="3156843"/>
              <a:ext cx="252413" cy="320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M</a:t>
              </a:r>
              <a:endParaRPr lang="en-US" altLang="zh-CN" sz="2400">
                <a:solidFill>
                  <a:srgbClr val="5B5249"/>
                </a:solidFill>
                <a:ea typeface="黑体" panose="02010609060101010101" pitchFamily="49" charset="-122"/>
              </a:endParaRPr>
            </a:p>
          </p:txBody>
        </p:sp>
        <p:sp>
          <p:nvSpPr>
            <p:cNvPr id="48155" name="Rectangle 32"/>
            <p:cNvSpPr>
              <a:spLocks noChangeArrowheads="1"/>
            </p:cNvSpPr>
            <p:nvPr/>
          </p:nvSpPr>
          <p:spPr bwMode="auto">
            <a:xfrm>
              <a:off x="7261796" y="3544193"/>
              <a:ext cx="120226" cy="3231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C00000"/>
                  </a:solidFill>
                  <a:ea typeface="黑体" panose="02010609060101010101" pitchFamily="49" charset="-122"/>
                </a:rPr>
                <a:t>r</a:t>
              </a:r>
              <a:endParaRPr lang="en-US" altLang="zh-CN" sz="2400">
                <a:solidFill>
                  <a:srgbClr val="C00000"/>
                </a:solidFill>
                <a:ea typeface="黑体" panose="02010609060101010101" pitchFamily="49" charset="-122"/>
              </a:endParaRPr>
            </a:p>
          </p:txBody>
        </p:sp>
        <p:sp>
          <p:nvSpPr>
            <p:cNvPr id="48156" name="Rectangle 33"/>
            <p:cNvSpPr>
              <a:spLocks noChangeArrowheads="1"/>
            </p:cNvSpPr>
            <p:nvPr/>
          </p:nvSpPr>
          <p:spPr bwMode="auto">
            <a:xfrm>
              <a:off x="6918896" y="3544193"/>
              <a:ext cx="133350" cy="320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1</a:t>
              </a:r>
              <a:endParaRPr lang="en-US" altLang="zh-CN" sz="2400">
                <a:solidFill>
                  <a:srgbClr val="5B5249"/>
                </a:solidFill>
                <a:ea typeface="黑体" panose="02010609060101010101" pitchFamily="49" charset="-122"/>
              </a:endParaRPr>
            </a:p>
          </p:txBody>
        </p:sp>
        <p:sp>
          <p:nvSpPr>
            <p:cNvPr id="48157" name="Rectangle 34"/>
            <p:cNvSpPr>
              <a:spLocks noChangeArrowheads="1"/>
            </p:cNvSpPr>
            <p:nvPr/>
          </p:nvSpPr>
          <p:spPr bwMode="auto">
            <a:xfrm>
              <a:off x="7125271" y="3156843"/>
              <a:ext cx="104196" cy="3231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I</a:t>
              </a:r>
              <a:endParaRPr lang="en-US" altLang="zh-CN" sz="2400">
                <a:solidFill>
                  <a:srgbClr val="5B5249"/>
                </a:solidFill>
                <a:ea typeface="黑体" panose="02010609060101010101" pitchFamily="49" charset="-122"/>
              </a:endParaRPr>
            </a:p>
          </p:txBody>
        </p:sp>
        <p:sp>
          <p:nvSpPr>
            <p:cNvPr id="48158" name="Rectangle 35"/>
            <p:cNvSpPr>
              <a:spLocks noChangeArrowheads="1"/>
            </p:cNvSpPr>
            <p:nvPr/>
          </p:nvSpPr>
          <p:spPr bwMode="auto">
            <a:xfrm>
              <a:off x="6061646" y="3544193"/>
              <a:ext cx="120226" cy="3231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C00000"/>
                  </a:solidFill>
                  <a:ea typeface="黑体" panose="02010609060101010101" pitchFamily="49" charset="-122"/>
                </a:rPr>
                <a:t>r</a:t>
              </a:r>
              <a:endParaRPr lang="en-US" altLang="zh-CN" sz="2400">
                <a:solidFill>
                  <a:srgbClr val="C00000"/>
                </a:solidFill>
                <a:ea typeface="黑体" panose="02010609060101010101" pitchFamily="49" charset="-122"/>
              </a:endParaRPr>
            </a:p>
          </p:txBody>
        </p:sp>
        <p:sp>
          <p:nvSpPr>
            <p:cNvPr id="48159" name="Rectangle 36"/>
            <p:cNvSpPr>
              <a:spLocks noChangeArrowheads="1"/>
            </p:cNvSpPr>
            <p:nvPr/>
          </p:nvSpPr>
          <p:spPr bwMode="auto">
            <a:xfrm>
              <a:off x="5718746" y="3544193"/>
              <a:ext cx="133350" cy="320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1</a:t>
              </a:r>
              <a:endParaRPr lang="en-US" altLang="zh-CN" sz="2400">
                <a:solidFill>
                  <a:srgbClr val="5B5249"/>
                </a:solidFill>
                <a:ea typeface="黑体" panose="02010609060101010101" pitchFamily="49" charset="-122"/>
              </a:endParaRPr>
            </a:p>
          </p:txBody>
        </p:sp>
        <p:sp>
          <p:nvSpPr>
            <p:cNvPr id="48160" name="Rectangle 37"/>
            <p:cNvSpPr>
              <a:spLocks noChangeArrowheads="1"/>
            </p:cNvSpPr>
            <p:nvPr/>
          </p:nvSpPr>
          <p:spPr bwMode="auto">
            <a:xfrm>
              <a:off x="5925121" y="3156843"/>
              <a:ext cx="104196" cy="3231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I</a:t>
              </a:r>
              <a:endParaRPr lang="en-US" altLang="zh-CN" sz="2400">
                <a:solidFill>
                  <a:srgbClr val="5B5249"/>
                </a:solidFill>
                <a:ea typeface="黑体" panose="02010609060101010101" pitchFamily="49" charset="-122"/>
              </a:endParaRPr>
            </a:p>
          </p:txBody>
        </p:sp>
        <p:sp>
          <p:nvSpPr>
            <p:cNvPr id="48161" name="Rectangle 38"/>
            <p:cNvSpPr>
              <a:spLocks noChangeArrowheads="1"/>
            </p:cNvSpPr>
            <p:nvPr/>
          </p:nvSpPr>
          <p:spPr bwMode="auto">
            <a:xfrm>
              <a:off x="4859908" y="3544193"/>
              <a:ext cx="119063" cy="320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C00000"/>
                  </a:solidFill>
                  <a:ea typeface="黑体" panose="02010609060101010101" pitchFamily="49" charset="-122"/>
                </a:rPr>
                <a:t>r</a:t>
              </a:r>
              <a:endParaRPr lang="en-US" altLang="zh-CN" sz="2400">
                <a:solidFill>
                  <a:srgbClr val="C00000"/>
                </a:solidFill>
                <a:ea typeface="黑体" panose="02010609060101010101" pitchFamily="49" charset="-122"/>
              </a:endParaRPr>
            </a:p>
          </p:txBody>
        </p:sp>
        <p:sp>
          <p:nvSpPr>
            <p:cNvPr id="48162" name="Rectangle 39"/>
            <p:cNvSpPr>
              <a:spLocks noChangeArrowheads="1"/>
            </p:cNvSpPr>
            <p:nvPr/>
          </p:nvSpPr>
          <p:spPr bwMode="auto">
            <a:xfrm>
              <a:off x="4517008" y="3544193"/>
              <a:ext cx="133350" cy="320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1</a:t>
              </a:r>
              <a:endParaRPr lang="en-US" altLang="zh-CN" sz="2400">
                <a:solidFill>
                  <a:srgbClr val="5B5249"/>
                </a:solidFill>
                <a:ea typeface="黑体" panose="02010609060101010101" pitchFamily="49" charset="-122"/>
              </a:endParaRPr>
            </a:p>
          </p:txBody>
        </p:sp>
        <p:sp>
          <p:nvSpPr>
            <p:cNvPr id="48163" name="Rectangle 40"/>
            <p:cNvSpPr>
              <a:spLocks noChangeArrowheads="1"/>
            </p:cNvSpPr>
            <p:nvPr/>
          </p:nvSpPr>
          <p:spPr bwMode="auto">
            <a:xfrm>
              <a:off x="4724971" y="3156843"/>
              <a:ext cx="104196" cy="3231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I</a:t>
              </a:r>
              <a:endParaRPr lang="en-US" altLang="zh-CN" sz="2400">
                <a:solidFill>
                  <a:srgbClr val="5B5249"/>
                </a:solidFill>
                <a:ea typeface="黑体" panose="02010609060101010101" pitchFamily="49" charset="-122"/>
              </a:endParaRPr>
            </a:p>
          </p:txBody>
        </p:sp>
        <p:sp>
          <p:nvSpPr>
            <p:cNvPr id="48164" name="Rectangle 41"/>
            <p:cNvSpPr>
              <a:spLocks noChangeArrowheads="1"/>
            </p:cNvSpPr>
            <p:nvPr/>
          </p:nvSpPr>
          <p:spPr bwMode="auto">
            <a:xfrm>
              <a:off x="3672458" y="3544193"/>
              <a:ext cx="119063" cy="320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C00000"/>
                  </a:solidFill>
                  <a:ea typeface="黑体" panose="02010609060101010101" pitchFamily="49" charset="-122"/>
                </a:rPr>
                <a:t>r</a:t>
              </a:r>
              <a:endParaRPr lang="en-US" altLang="zh-CN" sz="2400">
                <a:solidFill>
                  <a:srgbClr val="C00000"/>
                </a:solidFill>
                <a:ea typeface="黑体" panose="02010609060101010101" pitchFamily="49" charset="-122"/>
              </a:endParaRPr>
            </a:p>
          </p:txBody>
        </p:sp>
        <p:sp>
          <p:nvSpPr>
            <p:cNvPr id="48165" name="Rectangle 42"/>
            <p:cNvSpPr>
              <a:spLocks noChangeArrowheads="1"/>
            </p:cNvSpPr>
            <p:nvPr/>
          </p:nvSpPr>
          <p:spPr bwMode="auto">
            <a:xfrm>
              <a:off x="3329558" y="3544193"/>
              <a:ext cx="133350" cy="320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1</a:t>
              </a:r>
              <a:endParaRPr lang="en-US" altLang="zh-CN" sz="2400">
                <a:solidFill>
                  <a:srgbClr val="5B5249"/>
                </a:solidFill>
                <a:ea typeface="黑体" panose="02010609060101010101" pitchFamily="49" charset="-122"/>
              </a:endParaRPr>
            </a:p>
          </p:txBody>
        </p:sp>
        <p:sp>
          <p:nvSpPr>
            <p:cNvPr id="48166" name="Rectangle 43"/>
            <p:cNvSpPr>
              <a:spLocks noChangeArrowheads="1"/>
            </p:cNvSpPr>
            <p:nvPr/>
          </p:nvSpPr>
          <p:spPr bwMode="auto">
            <a:xfrm>
              <a:off x="3521646" y="3156843"/>
              <a:ext cx="104196" cy="3231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I</a:t>
              </a:r>
              <a:endParaRPr lang="en-US" altLang="zh-CN" sz="2400">
                <a:solidFill>
                  <a:srgbClr val="5B5249"/>
                </a:solidFill>
                <a:ea typeface="黑体" panose="02010609060101010101" pitchFamily="49" charset="-122"/>
              </a:endParaRPr>
            </a:p>
          </p:txBody>
        </p:sp>
        <p:sp>
          <p:nvSpPr>
            <p:cNvPr id="48167" name="Rectangle 44"/>
            <p:cNvSpPr>
              <a:spLocks noChangeArrowheads="1"/>
            </p:cNvSpPr>
            <p:nvPr/>
          </p:nvSpPr>
          <p:spPr bwMode="auto">
            <a:xfrm>
              <a:off x="2640583" y="3499743"/>
              <a:ext cx="119063" cy="320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C00000"/>
                  </a:solidFill>
                  <a:ea typeface="黑体" panose="02010609060101010101" pitchFamily="49" charset="-122"/>
                </a:rPr>
                <a:t>r</a:t>
              </a:r>
              <a:endParaRPr lang="en-US" altLang="zh-CN" sz="2400">
                <a:solidFill>
                  <a:srgbClr val="C00000"/>
                </a:solidFill>
                <a:ea typeface="黑体" panose="02010609060101010101" pitchFamily="49" charset="-122"/>
              </a:endParaRPr>
            </a:p>
          </p:txBody>
        </p:sp>
        <p:sp>
          <p:nvSpPr>
            <p:cNvPr id="48168" name="Rectangle 45"/>
            <p:cNvSpPr>
              <a:spLocks noChangeArrowheads="1"/>
            </p:cNvSpPr>
            <p:nvPr/>
          </p:nvSpPr>
          <p:spPr bwMode="auto">
            <a:xfrm>
              <a:off x="2300858" y="3528318"/>
              <a:ext cx="133350" cy="320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1</a:t>
              </a:r>
              <a:endParaRPr lang="en-US" altLang="zh-CN" sz="2400">
                <a:solidFill>
                  <a:srgbClr val="5B5249"/>
                </a:solidFill>
                <a:ea typeface="黑体" panose="02010609060101010101" pitchFamily="49" charset="-122"/>
              </a:endParaRPr>
            </a:p>
          </p:txBody>
        </p:sp>
        <p:sp>
          <p:nvSpPr>
            <p:cNvPr id="48169" name="Rectangle 46"/>
            <p:cNvSpPr>
              <a:spLocks noChangeArrowheads="1"/>
            </p:cNvSpPr>
            <p:nvPr/>
          </p:nvSpPr>
          <p:spPr bwMode="auto">
            <a:xfrm>
              <a:off x="2451671" y="3156843"/>
              <a:ext cx="104196" cy="3231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I</a:t>
              </a:r>
              <a:endParaRPr lang="en-US" altLang="zh-CN" sz="2400">
                <a:solidFill>
                  <a:srgbClr val="5B5249"/>
                </a:solidFill>
                <a:ea typeface="黑体" panose="02010609060101010101" pitchFamily="49" charset="-122"/>
              </a:endParaRPr>
            </a:p>
          </p:txBody>
        </p:sp>
        <p:sp>
          <p:nvSpPr>
            <p:cNvPr id="48170" name="Rectangle 47"/>
            <p:cNvSpPr>
              <a:spLocks noChangeArrowheads="1"/>
            </p:cNvSpPr>
            <p:nvPr/>
          </p:nvSpPr>
          <p:spPr bwMode="auto">
            <a:xfrm>
              <a:off x="1703958" y="3323530"/>
              <a:ext cx="187552"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400">
                  <a:solidFill>
                    <a:srgbClr val="000000"/>
                  </a:solidFill>
                  <a:ea typeface="黑体" panose="02010609060101010101" pitchFamily="49" charset="-122"/>
                </a:rPr>
                <a:t>P</a:t>
              </a:r>
              <a:endParaRPr lang="en-US" altLang="zh-CN" sz="2400">
                <a:solidFill>
                  <a:srgbClr val="5B5249"/>
                </a:solidFill>
                <a:ea typeface="黑体" panose="02010609060101010101" pitchFamily="49" charset="-122"/>
              </a:endParaRPr>
            </a:p>
          </p:txBody>
        </p:sp>
        <p:sp>
          <p:nvSpPr>
            <p:cNvPr id="48171" name="Rectangle 48"/>
            <p:cNvSpPr>
              <a:spLocks noChangeArrowheads="1"/>
            </p:cNvSpPr>
            <p:nvPr/>
          </p:nvSpPr>
          <p:spPr bwMode="auto">
            <a:xfrm>
              <a:off x="8277796" y="3514030"/>
              <a:ext cx="146050" cy="320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8172" name="Rectangle 49"/>
            <p:cNvSpPr>
              <a:spLocks noChangeArrowheads="1"/>
            </p:cNvSpPr>
            <p:nvPr/>
          </p:nvSpPr>
          <p:spPr bwMode="auto">
            <a:xfrm>
              <a:off x="7850758" y="3293368"/>
              <a:ext cx="146050" cy="320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8173" name="Rectangle 50"/>
            <p:cNvSpPr>
              <a:spLocks noChangeArrowheads="1"/>
            </p:cNvSpPr>
            <p:nvPr/>
          </p:nvSpPr>
          <p:spPr bwMode="auto">
            <a:xfrm>
              <a:off x="7077646" y="3514030"/>
              <a:ext cx="146050" cy="320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8174" name="Rectangle 51"/>
            <p:cNvSpPr>
              <a:spLocks noChangeArrowheads="1"/>
            </p:cNvSpPr>
            <p:nvPr/>
          </p:nvSpPr>
          <p:spPr bwMode="auto">
            <a:xfrm>
              <a:off x="6650608" y="3293368"/>
              <a:ext cx="146050" cy="320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8175" name="Rectangle 52"/>
            <p:cNvSpPr>
              <a:spLocks noChangeArrowheads="1"/>
            </p:cNvSpPr>
            <p:nvPr/>
          </p:nvSpPr>
          <p:spPr bwMode="auto">
            <a:xfrm>
              <a:off x="5879083" y="3514030"/>
              <a:ext cx="146050" cy="320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8176" name="Rectangle 53"/>
            <p:cNvSpPr>
              <a:spLocks noChangeArrowheads="1"/>
            </p:cNvSpPr>
            <p:nvPr/>
          </p:nvSpPr>
          <p:spPr bwMode="auto">
            <a:xfrm>
              <a:off x="5452046" y="3293368"/>
              <a:ext cx="146050" cy="320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8177" name="Rectangle 54"/>
            <p:cNvSpPr>
              <a:spLocks noChangeArrowheads="1"/>
            </p:cNvSpPr>
            <p:nvPr/>
          </p:nvSpPr>
          <p:spPr bwMode="auto">
            <a:xfrm>
              <a:off x="4677346" y="3514030"/>
              <a:ext cx="146050" cy="320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8178" name="Rectangle 55"/>
            <p:cNvSpPr>
              <a:spLocks noChangeArrowheads="1"/>
            </p:cNvSpPr>
            <p:nvPr/>
          </p:nvSpPr>
          <p:spPr bwMode="auto">
            <a:xfrm>
              <a:off x="4248721" y="3293368"/>
              <a:ext cx="146050" cy="320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8179" name="Rectangle 56"/>
            <p:cNvSpPr>
              <a:spLocks noChangeArrowheads="1"/>
            </p:cNvSpPr>
            <p:nvPr/>
          </p:nvSpPr>
          <p:spPr bwMode="auto">
            <a:xfrm>
              <a:off x="3474021" y="3514030"/>
              <a:ext cx="146050" cy="320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8180" name="Rectangle 57"/>
            <p:cNvSpPr>
              <a:spLocks noChangeArrowheads="1"/>
            </p:cNvSpPr>
            <p:nvPr/>
          </p:nvSpPr>
          <p:spPr bwMode="auto">
            <a:xfrm>
              <a:off x="3046983" y="3293368"/>
              <a:ext cx="146050" cy="320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8181" name="Rectangle 58"/>
            <p:cNvSpPr>
              <a:spLocks noChangeArrowheads="1"/>
            </p:cNvSpPr>
            <p:nvPr/>
          </p:nvSpPr>
          <p:spPr bwMode="auto">
            <a:xfrm>
              <a:off x="2459608" y="3498155"/>
              <a:ext cx="146050" cy="320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8182" name="Rectangle 59"/>
            <p:cNvSpPr>
              <a:spLocks noChangeArrowheads="1"/>
            </p:cNvSpPr>
            <p:nvPr/>
          </p:nvSpPr>
          <p:spPr bwMode="auto">
            <a:xfrm>
              <a:off x="2064321" y="3293368"/>
              <a:ext cx="146050" cy="320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8183" name="Line 8"/>
            <p:cNvSpPr>
              <a:spLocks noChangeShapeType="1"/>
            </p:cNvSpPr>
            <p:nvPr/>
          </p:nvSpPr>
          <p:spPr bwMode="auto">
            <a:xfrm>
              <a:off x="2280221" y="3499743"/>
              <a:ext cx="647700" cy="0"/>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8184" name="Line 11"/>
            <p:cNvSpPr>
              <a:spLocks noChangeShapeType="1"/>
            </p:cNvSpPr>
            <p:nvPr/>
          </p:nvSpPr>
          <p:spPr bwMode="auto">
            <a:xfrm>
              <a:off x="3239071" y="3491805"/>
              <a:ext cx="958850" cy="0"/>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8185" name="Line 14"/>
            <p:cNvSpPr>
              <a:spLocks noChangeShapeType="1"/>
            </p:cNvSpPr>
            <p:nvPr/>
          </p:nvSpPr>
          <p:spPr bwMode="auto">
            <a:xfrm>
              <a:off x="4440808" y="3491805"/>
              <a:ext cx="958850" cy="0"/>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8186" name="Line 17"/>
            <p:cNvSpPr>
              <a:spLocks noChangeShapeType="1"/>
            </p:cNvSpPr>
            <p:nvPr/>
          </p:nvSpPr>
          <p:spPr bwMode="auto">
            <a:xfrm>
              <a:off x="5642546" y="3491805"/>
              <a:ext cx="957262" cy="0"/>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8187" name="Line 20"/>
            <p:cNvSpPr>
              <a:spLocks noChangeShapeType="1"/>
            </p:cNvSpPr>
            <p:nvPr/>
          </p:nvSpPr>
          <p:spPr bwMode="auto">
            <a:xfrm>
              <a:off x="6842696" y="3491805"/>
              <a:ext cx="955675" cy="0"/>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8188" name="Line 23"/>
            <p:cNvSpPr>
              <a:spLocks noChangeShapeType="1"/>
            </p:cNvSpPr>
            <p:nvPr/>
          </p:nvSpPr>
          <p:spPr bwMode="auto">
            <a:xfrm>
              <a:off x="8041258" y="3491805"/>
              <a:ext cx="957263" cy="0"/>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pic>
        <p:nvPicPr>
          <p:cNvPr id="7" name="图片 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810125" y="1831975"/>
            <a:ext cx="7118350" cy="497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dissolve">
                                      <p:cBhvr>
                                        <p:cTn id="12" dur="500"/>
                                        <p:tgtEl>
                                          <p:spTgt spid="6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0178"/>
                                        </p:tgtEl>
                                        <p:attrNameLst>
                                          <p:attrName>style.visibility</p:attrName>
                                        </p:attrNameLst>
                                      </p:cBhvr>
                                      <p:to>
                                        <p:strVal val="visible"/>
                                      </p:to>
                                    </p:set>
                                    <p:animEffect transition="in" filter="dissolve">
                                      <p:cBhvr>
                                        <p:cTn id="17" dur="500"/>
                                        <p:tgtEl>
                                          <p:spTgt spid="5017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3548"/>
                                        </p:tgtEl>
                                        <p:attrNameLst>
                                          <p:attrName>style.visibility</p:attrName>
                                        </p:attrNameLst>
                                      </p:cBhvr>
                                      <p:to>
                                        <p:strVal val="visible"/>
                                      </p:to>
                                    </p:set>
                                    <p:animEffect transition="in" filter="fade">
                                      <p:cBhvr>
                                        <p:cTn id="22" dur="500"/>
                                        <p:tgtEl>
                                          <p:spTgt spid="6354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3546"/>
                                        </p:tgtEl>
                                        <p:attrNameLst>
                                          <p:attrName>style.visibility</p:attrName>
                                        </p:attrNameLst>
                                      </p:cBhvr>
                                      <p:to>
                                        <p:strVal val="visible"/>
                                      </p:to>
                                    </p:set>
                                    <p:animEffect transition="in" filter="fade">
                                      <p:cBhvr>
                                        <p:cTn id="27" dur="500"/>
                                        <p:tgtEl>
                                          <p:spTgt spid="6354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dissolv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8" grpId="0"/>
      <p:bldP spid="63546" grpId="0"/>
      <p:bldP spid="63548" grpId="0"/>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7" name="组合 26"/>
          <p:cNvGrpSpPr/>
          <p:nvPr/>
        </p:nvGrpSpPr>
        <p:grpSpPr bwMode="auto">
          <a:xfrm>
            <a:off x="2352675" y="2492375"/>
            <a:ext cx="8567738" cy="760413"/>
            <a:chOff x="773900" y="2579787"/>
            <a:chExt cx="8262596" cy="760413"/>
          </a:xfrm>
        </p:grpSpPr>
        <p:sp>
          <p:nvSpPr>
            <p:cNvPr id="49308" name="AutoShape 30"/>
            <p:cNvSpPr>
              <a:spLocks noChangeAspect="1" noChangeArrowheads="1" noTextEdit="1"/>
            </p:cNvSpPr>
            <p:nvPr/>
          </p:nvSpPr>
          <p:spPr bwMode="auto">
            <a:xfrm>
              <a:off x="773900" y="2594074"/>
              <a:ext cx="8262596" cy="74612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9309" name="Rectangle 78"/>
            <p:cNvSpPr>
              <a:spLocks noChangeArrowheads="1"/>
            </p:cNvSpPr>
            <p:nvPr/>
          </p:nvSpPr>
          <p:spPr bwMode="auto">
            <a:xfrm>
              <a:off x="841369" y="2746474"/>
              <a:ext cx="2901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400">
                  <a:solidFill>
                    <a:srgbClr val="000000"/>
                  </a:solidFill>
                  <a:ea typeface="黑体" panose="02010609060101010101" pitchFamily="49" charset="-122"/>
                </a:rPr>
                <a:t>P</a:t>
              </a:r>
              <a:r>
                <a:rPr lang="en-US" altLang="zh-CN" sz="2400" baseline="-25000">
                  <a:solidFill>
                    <a:srgbClr val="000000"/>
                  </a:solidFill>
                  <a:ea typeface="黑体" panose="02010609060101010101" pitchFamily="49" charset="-122"/>
                </a:rPr>
                <a:t>0</a:t>
              </a:r>
              <a:endParaRPr lang="en-US" altLang="zh-CN" sz="2400" baseline="-25000">
                <a:solidFill>
                  <a:srgbClr val="5B5249"/>
                </a:solidFill>
                <a:ea typeface="黑体" panose="02010609060101010101" pitchFamily="49" charset="-122"/>
              </a:endParaRPr>
            </a:p>
          </p:txBody>
        </p:sp>
        <p:grpSp>
          <p:nvGrpSpPr>
            <p:cNvPr id="49310" name="组合 17"/>
            <p:cNvGrpSpPr/>
            <p:nvPr/>
          </p:nvGrpSpPr>
          <p:grpSpPr bwMode="auto">
            <a:xfrm>
              <a:off x="8079233" y="2579787"/>
              <a:ext cx="957263" cy="708026"/>
              <a:chOff x="7178669" y="2579787"/>
              <a:chExt cx="957263" cy="708026"/>
            </a:xfrm>
          </p:grpSpPr>
          <p:sp>
            <p:nvSpPr>
              <p:cNvPr id="49359" name="Rectangle 45"/>
              <p:cNvSpPr>
                <a:spLocks noChangeArrowheads="1"/>
              </p:cNvSpPr>
              <p:nvPr/>
            </p:nvSpPr>
            <p:spPr bwMode="auto">
              <a:xfrm>
                <a:off x="7191369" y="2851249"/>
                <a:ext cx="115411" cy="41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7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9360" name="Rectangle 46"/>
              <p:cNvSpPr>
                <a:spLocks noChangeArrowheads="1"/>
              </p:cNvSpPr>
              <p:nvPr/>
            </p:nvSpPr>
            <p:spPr bwMode="auto">
              <a:xfrm>
                <a:off x="7826369" y="2851249"/>
                <a:ext cx="115411" cy="41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7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9361" name="Line 47"/>
              <p:cNvSpPr>
                <a:spLocks noChangeShapeType="1"/>
              </p:cNvSpPr>
              <p:nvPr/>
            </p:nvSpPr>
            <p:spPr bwMode="auto">
              <a:xfrm>
                <a:off x="7178669" y="2914749"/>
                <a:ext cx="957263" cy="0"/>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362" name="Rectangle 48"/>
              <p:cNvSpPr>
                <a:spLocks noChangeArrowheads="1"/>
              </p:cNvSpPr>
              <p:nvPr/>
            </p:nvSpPr>
            <p:spPr bwMode="auto">
              <a:xfrm>
                <a:off x="8042269" y="2922687"/>
                <a:ext cx="769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1200">
                    <a:solidFill>
                      <a:srgbClr val="000000"/>
                    </a:solidFill>
                    <a:ea typeface="黑体" panose="02010609060101010101" pitchFamily="49" charset="-122"/>
                  </a:rPr>
                  <a:t>5</a:t>
                </a:r>
                <a:endParaRPr lang="en-US" altLang="zh-CN" sz="2400">
                  <a:solidFill>
                    <a:srgbClr val="5B5249"/>
                  </a:solidFill>
                  <a:ea typeface="黑体" panose="02010609060101010101" pitchFamily="49" charset="-122"/>
                </a:endParaRPr>
              </a:p>
            </p:txBody>
          </p:sp>
          <p:sp>
            <p:nvSpPr>
              <p:cNvPr id="49363" name="Rectangle 54"/>
              <p:cNvSpPr>
                <a:spLocks noChangeArrowheads="1"/>
              </p:cNvSpPr>
              <p:nvPr/>
            </p:nvSpPr>
            <p:spPr bwMode="auto">
              <a:xfrm>
                <a:off x="7597769" y="2967138"/>
                <a:ext cx="11906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r</a:t>
                </a:r>
                <a:endParaRPr lang="en-US" altLang="zh-CN" sz="2400">
                  <a:solidFill>
                    <a:srgbClr val="5B5249"/>
                  </a:solidFill>
                  <a:ea typeface="黑体" panose="02010609060101010101" pitchFamily="49" charset="-122"/>
                </a:endParaRPr>
              </a:p>
            </p:txBody>
          </p:sp>
          <p:sp>
            <p:nvSpPr>
              <p:cNvPr id="49364" name="Rectangle 55"/>
              <p:cNvSpPr>
                <a:spLocks noChangeArrowheads="1"/>
              </p:cNvSpPr>
              <p:nvPr/>
            </p:nvSpPr>
            <p:spPr bwMode="auto">
              <a:xfrm>
                <a:off x="7254869" y="2967138"/>
                <a:ext cx="1333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1</a:t>
                </a:r>
                <a:endParaRPr lang="en-US" altLang="zh-CN" sz="2400">
                  <a:solidFill>
                    <a:srgbClr val="5B5249"/>
                  </a:solidFill>
                  <a:ea typeface="黑体" panose="02010609060101010101" pitchFamily="49" charset="-122"/>
                </a:endParaRPr>
              </a:p>
            </p:txBody>
          </p:sp>
          <p:sp>
            <p:nvSpPr>
              <p:cNvPr id="49365" name="Rectangle 56"/>
              <p:cNvSpPr>
                <a:spLocks noChangeArrowheads="1"/>
              </p:cNvSpPr>
              <p:nvPr/>
            </p:nvSpPr>
            <p:spPr bwMode="auto">
              <a:xfrm>
                <a:off x="7429494" y="2579787"/>
                <a:ext cx="2524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M</a:t>
                </a:r>
                <a:endParaRPr lang="en-US" altLang="zh-CN" sz="2400">
                  <a:solidFill>
                    <a:srgbClr val="5B5249"/>
                  </a:solidFill>
                  <a:ea typeface="黑体" panose="02010609060101010101" pitchFamily="49" charset="-122"/>
                </a:endParaRPr>
              </a:p>
            </p:txBody>
          </p:sp>
          <p:sp>
            <p:nvSpPr>
              <p:cNvPr id="49366" name="Rectangle 79"/>
              <p:cNvSpPr>
                <a:spLocks noChangeArrowheads="1"/>
              </p:cNvSpPr>
              <p:nvPr/>
            </p:nvSpPr>
            <p:spPr bwMode="auto">
              <a:xfrm>
                <a:off x="7415207" y="2936974"/>
                <a:ext cx="1460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grpSp>
        <p:sp>
          <p:nvSpPr>
            <p:cNvPr id="49311" name="Rectangle 80"/>
            <p:cNvSpPr>
              <a:spLocks noChangeArrowheads="1"/>
            </p:cNvSpPr>
            <p:nvPr/>
          </p:nvSpPr>
          <p:spPr bwMode="auto">
            <a:xfrm>
              <a:off x="7888733" y="2716312"/>
              <a:ext cx="1460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grpSp>
          <p:nvGrpSpPr>
            <p:cNvPr id="49312" name="组合 16"/>
            <p:cNvGrpSpPr/>
            <p:nvPr/>
          </p:nvGrpSpPr>
          <p:grpSpPr bwMode="auto">
            <a:xfrm>
              <a:off x="6880671" y="2579787"/>
              <a:ext cx="955675" cy="708026"/>
              <a:chOff x="5980107" y="2579787"/>
              <a:chExt cx="955675" cy="708026"/>
            </a:xfrm>
          </p:grpSpPr>
          <p:sp>
            <p:nvSpPr>
              <p:cNvPr id="49351" name="Rectangle 42"/>
              <p:cNvSpPr>
                <a:spLocks noChangeArrowheads="1"/>
              </p:cNvSpPr>
              <p:nvPr/>
            </p:nvSpPr>
            <p:spPr bwMode="auto">
              <a:xfrm>
                <a:off x="5992807" y="2851249"/>
                <a:ext cx="115411" cy="41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7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9352" name="Rectangle 43"/>
              <p:cNvSpPr>
                <a:spLocks noChangeArrowheads="1"/>
              </p:cNvSpPr>
              <p:nvPr/>
            </p:nvSpPr>
            <p:spPr bwMode="auto">
              <a:xfrm>
                <a:off x="6602407" y="2851249"/>
                <a:ext cx="115411" cy="41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7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9353" name="Line 44"/>
              <p:cNvSpPr>
                <a:spLocks noChangeShapeType="1"/>
              </p:cNvSpPr>
              <p:nvPr/>
            </p:nvSpPr>
            <p:spPr bwMode="auto">
              <a:xfrm>
                <a:off x="5980107" y="2914749"/>
                <a:ext cx="955675" cy="0"/>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354" name="Rectangle 49"/>
              <p:cNvSpPr>
                <a:spLocks noChangeArrowheads="1"/>
              </p:cNvSpPr>
              <p:nvPr/>
            </p:nvSpPr>
            <p:spPr bwMode="auto">
              <a:xfrm>
                <a:off x="6823069" y="2925862"/>
                <a:ext cx="769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1200">
                    <a:solidFill>
                      <a:srgbClr val="000000"/>
                    </a:solidFill>
                    <a:ea typeface="黑体" panose="02010609060101010101" pitchFamily="49" charset="-122"/>
                  </a:rPr>
                  <a:t>5</a:t>
                </a:r>
                <a:endParaRPr lang="en-US" altLang="zh-CN" sz="2400">
                  <a:solidFill>
                    <a:srgbClr val="5B5249"/>
                  </a:solidFill>
                  <a:ea typeface="黑体" panose="02010609060101010101" pitchFamily="49" charset="-122"/>
                </a:endParaRPr>
              </a:p>
            </p:txBody>
          </p:sp>
          <p:sp>
            <p:nvSpPr>
              <p:cNvPr id="49355" name="Rectangle 57"/>
              <p:cNvSpPr>
                <a:spLocks noChangeArrowheads="1"/>
              </p:cNvSpPr>
              <p:nvPr/>
            </p:nvSpPr>
            <p:spPr bwMode="auto">
              <a:xfrm>
                <a:off x="6399207" y="2967138"/>
                <a:ext cx="119062"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r</a:t>
                </a:r>
                <a:endParaRPr lang="en-US" altLang="zh-CN" sz="2400">
                  <a:solidFill>
                    <a:srgbClr val="5B5249"/>
                  </a:solidFill>
                  <a:ea typeface="黑体" panose="02010609060101010101" pitchFamily="49" charset="-122"/>
                </a:endParaRPr>
              </a:p>
            </p:txBody>
          </p:sp>
          <p:sp>
            <p:nvSpPr>
              <p:cNvPr id="49356" name="Rectangle 58"/>
              <p:cNvSpPr>
                <a:spLocks noChangeArrowheads="1"/>
              </p:cNvSpPr>
              <p:nvPr/>
            </p:nvSpPr>
            <p:spPr bwMode="auto">
              <a:xfrm>
                <a:off x="6056307" y="2967138"/>
                <a:ext cx="1333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1</a:t>
                </a:r>
                <a:endParaRPr lang="en-US" altLang="zh-CN" sz="2400">
                  <a:solidFill>
                    <a:srgbClr val="5B5249"/>
                  </a:solidFill>
                  <a:ea typeface="黑体" panose="02010609060101010101" pitchFamily="49" charset="-122"/>
                </a:endParaRPr>
              </a:p>
            </p:txBody>
          </p:sp>
          <p:sp>
            <p:nvSpPr>
              <p:cNvPr id="49357" name="Rectangle 59"/>
              <p:cNvSpPr>
                <a:spLocks noChangeArrowheads="1"/>
              </p:cNvSpPr>
              <p:nvPr/>
            </p:nvSpPr>
            <p:spPr bwMode="auto">
              <a:xfrm>
                <a:off x="6262682" y="2579787"/>
                <a:ext cx="10318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I</a:t>
                </a:r>
                <a:endParaRPr lang="en-US" altLang="zh-CN" sz="2400">
                  <a:solidFill>
                    <a:srgbClr val="5B5249"/>
                  </a:solidFill>
                  <a:ea typeface="黑体" panose="02010609060101010101" pitchFamily="49" charset="-122"/>
                </a:endParaRPr>
              </a:p>
            </p:txBody>
          </p:sp>
          <p:sp>
            <p:nvSpPr>
              <p:cNvPr id="49358" name="Rectangle 81"/>
              <p:cNvSpPr>
                <a:spLocks noChangeArrowheads="1"/>
              </p:cNvSpPr>
              <p:nvPr/>
            </p:nvSpPr>
            <p:spPr bwMode="auto">
              <a:xfrm>
                <a:off x="6215057" y="2936974"/>
                <a:ext cx="1460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grpSp>
        <p:sp>
          <p:nvSpPr>
            <p:cNvPr id="49313" name="Rectangle 82"/>
            <p:cNvSpPr>
              <a:spLocks noChangeArrowheads="1"/>
            </p:cNvSpPr>
            <p:nvPr/>
          </p:nvSpPr>
          <p:spPr bwMode="auto">
            <a:xfrm>
              <a:off x="6688583" y="2716312"/>
              <a:ext cx="1460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grpSp>
          <p:nvGrpSpPr>
            <p:cNvPr id="49314" name="组合 14"/>
            <p:cNvGrpSpPr/>
            <p:nvPr/>
          </p:nvGrpSpPr>
          <p:grpSpPr bwMode="auto">
            <a:xfrm>
              <a:off x="5680521" y="2579787"/>
              <a:ext cx="957262" cy="708026"/>
              <a:chOff x="4779957" y="2579787"/>
              <a:chExt cx="957262" cy="708026"/>
            </a:xfrm>
          </p:grpSpPr>
          <p:sp>
            <p:nvSpPr>
              <p:cNvPr id="49343" name="Rectangle 39"/>
              <p:cNvSpPr>
                <a:spLocks noChangeArrowheads="1"/>
              </p:cNvSpPr>
              <p:nvPr/>
            </p:nvSpPr>
            <p:spPr bwMode="auto">
              <a:xfrm>
                <a:off x="4792657" y="2851249"/>
                <a:ext cx="115411" cy="41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7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9344" name="Rectangle 40"/>
              <p:cNvSpPr>
                <a:spLocks noChangeArrowheads="1"/>
              </p:cNvSpPr>
              <p:nvPr/>
            </p:nvSpPr>
            <p:spPr bwMode="auto">
              <a:xfrm>
                <a:off x="5378444" y="2851249"/>
                <a:ext cx="115411" cy="41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7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9345" name="Line 41"/>
              <p:cNvSpPr>
                <a:spLocks noChangeShapeType="1"/>
              </p:cNvSpPr>
              <p:nvPr/>
            </p:nvSpPr>
            <p:spPr bwMode="auto">
              <a:xfrm>
                <a:off x="4779957" y="2914749"/>
                <a:ext cx="957262" cy="0"/>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346" name="Rectangle 50"/>
              <p:cNvSpPr>
                <a:spLocks noChangeArrowheads="1"/>
              </p:cNvSpPr>
              <p:nvPr/>
            </p:nvSpPr>
            <p:spPr bwMode="auto">
              <a:xfrm>
                <a:off x="5594344" y="2922687"/>
                <a:ext cx="769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1200">
                    <a:solidFill>
                      <a:srgbClr val="000000"/>
                    </a:solidFill>
                    <a:ea typeface="黑体" panose="02010609060101010101" pitchFamily="49" charset="-122"/>
                  </a:rPr>
                  <a:t>4</a:t>
                </a:r>
                <a:endParaRPr lang="en-US" altLang="zh-CN" sz="2400">
                  <a:solidFill>
                    <a:srgbClr val="5B5249"/>
                  </a:solidFill>
                  <a:ea typeface="黑体" panose="02010609060101010101" pitchFamily="49" charset="-122"/>
                </a:endParaRPr>
              </a:p>
            </p:txBody>
          </p:sp>
          <p:sp>
            <p:nvSpPr>
              <p:cNvPr id="49347" name="Rectangle 60"/>
              <p:cNvSpPr>
                <a:spLocks noChangeArrowheads="1"/>
              </p:cNvSpPr>
              <p:nvPr/>
            </p:nvSpPr>
            <p:spPr bwMode="auto">
              <a:xfrm>
                <a:off x="5199057" y="2967138"/>
                <a:ext cx="119062"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r</a:t>
                </a:r>
                <a:endParaRPr lang="en-US" altLang="zh-CN" sz="2400">
                  <a:solidFill>
                    <a:srgbClr val="5B5249"/>
                  </a:solidFill>
                  <a:ea typeface="黑体" panose="02010609060101010101" pitchFamily="49" charset="-122"/>
                </a:endParaRPr>
              </a:p>
            </p:txBody>
          </p:sp>
          <p:sp>
            <p:nvSpPr>
              <p:cNvPr id="49348" name="Rectangle 61"/>
              <p:cNvSpPr>
                <a:spLocks noChangeArrowheads="1"/>
              </p:cNvSpPr>
              <p:nvPr/>
            </p:nvSpPr>
            <p:spPr bwMode="auto">
              <a:xfrm>
                <a:off x="4856157" y="2967138"/>
                <a:ext cx="1333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1</a:t>
                </a:r>
                <a:endParaRPr lang="en-US" altLang="zh-CN" sz="2400">
                  <a:solidFill>
                    <a:srgbClr val="5B5249"/>
                  </a:solidFill>
                  <a:ea typeface="黑体" panose="02010609060101010101" pitchFamily="49" charset="-122"/>
                </a:endParaRPr>
              </a:p>
            </p:txBody>
          </p:sp>
          <p:sp>
            <p:nvSpPr>
              <p:cNvPr id="49349" name="Rectangle 62"/>
              <p:cNvSpPr>
                <a:spLocks noChangeArrowheads="1"/>
              </p:cNvSpPr>
              <p:nvPr/>
            </p:nvSpPr>
            <p:spPr bwMode="auto">
              <a:xfrm>
                <a:off x="5062532" y="2579787"/>
                <a:ext cx="10318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I</a:t>
                </a:r>
                <a:endParaRPr lang="en-US" altLang="zh-CN" sz="2400">
                  <a:solidFill>
                    <a:srgbClr val="5B5249"/>
                  </a:solidFill>
                  <a:ea typeface="黑体" panose="02010609060101010101" pitchFamily="49" charset="-122"/>
                </a:endParaRPr>
              </a:p>
            </p:txBody>
          </p:sp>
          <p:sp>
            <p:nvSpPr>
              <p:cNvPr id="49350" name="Rectangle 83"/>
              <p:cNvSpPr>
                <a:spLocks noChangeArrowheads="1"/>
              </p:cNvSpPr>
              <p:nvPr/>
            </p:nvSpPr>
            <p:spPr bwMode="auto">
              <a:xfrm>
                <a:off x="5016494" y="2936974"/>
                <a:ext cx="1460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grpSp>
        <p:sp>
          <p:nvSpPr>
            <p:cNvPr id="49315" name="Rectangle 84"/>
            <p:cNvSpPr>
              <a:spLocks noChangeArrowheads="1"/>
            </p:cNvSpPr>
            <p:nvPr/>
          </p:nvSpPr>
          <p:spPr bwMode="auto">
            <a:xfrm>
              <a:off x="5490021" y="2716312"/>
              <a:ext cx="1460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grpSp>
          <p:nvGrpSpPr>
            <p:cNvPr id="49316" name="组合 10"/>
            <p:cNvGrpSpPr/>
            <p:nvPr/>
          </p:nvGrpSpPr>
          <p:grpSpPr bwMode="auto">
            <a:xfrm>
              <a:off x="4405238" y="2579787"/>
              <a:ext cx="958850" cy="708026"/>
              <a:chOff x="3578219" y="2579787"/>
              <a:chExt cx="958850" cy="708026"/>
            </a:xfrm>
          </p:grpSpPr>
          <p:sp>
            <p:nvSpPr>
              <p:cNvPr id="49335" name="Rectangle 36"/>
              <p:cNvSpPr>
                <a:spLocks noChangeArrowheads="1"/>
              </p:cNvSpPr>
              <p:nvPr/>
            </p:nvSpPr>
            <p:spPr bwMode="auto">
              <a:xfrm>
                <a:off x="3590919" y="2851249"/>
                <a:ext cx="115411" cy="41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7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9336" name="Rectangle 37"/>
              <p:cNvSpPr>
                <a:spLocks noChangeArrowheads="1"/>
              </p:cNvSpPr>
              <p:nvPr/>
            </p:nvSpPr>
            <p:spPr bwMode="auto">
              <a:xfrm>
                <a:off x="4225919" y="2851249"/>
                <a:ext cx="115411" cy="41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7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9337" name="Line 38"/>
              <p:cNvSpPr>
                <a:spLocks noChangeShapeType="1"/>
              </p:cNvSpPr>
              <p:nvPr/>
            </p:nvSpPr>
            <p:spPr bwMode="auto">
              <a:xfrm>
                <a:off x="3578219" y="2914749"/>
                <a:ext cx="958850" cy="0"/>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338" name="Rectangle 51"/>
              <p:cNvSpPr>
                <a:spLocks noChangeArrowheads="1"/>
              </p:cNvSpPr>
              <p:nvPr/>
            </p:nvSpPr>
            <p:spPr bwMode="auto">
              <a:xfrm>
                <a:off x="4441819" y="2922687"/>
                <a:ext cx="769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1200">
                    <a:solidFill>
                      <a:srgbClr val="000000"/>
                    </a:solidFill>
                    <a:ea typeface="黑体" panose="02010609060101010101" pitchFamily="49" charset="-122"/>
                  </a:rPr>
                  <a:t>3</a:t>
                </a:r>
                <a:endParaRPr lang="en-US" altLang="zh-CN" sz="2400">
                  <a:solidFill>
                    <a:srgbClr val="5B5249"/>
                  </a:solidFill>
                  <a:ea typeface="黑体" panose="02010609060101010101" pitchFamily="49" charset="-122"/>
                </a:endParaRPr>
              </a:p>
            </p:txBody>
          </p:sp>
          <p:sp>
            <p:nvSpPr>
              <p:cNvPr id="49339" name="Rectangle 63"/>
              <p:cNvSpPr>
                <a:spLocks noChangeArrowheads="1"/>
              </p:cNvSpPr>
              <p:nvPr/>
            </p:nvSpPr>
            <p:spPr bwMode="auto">
              <a:xfrm>
                <a:off x="3997319" y="2967138"/>
                <a:ext cx="11906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r</a:t>
                </a:r>
                <a:endParaRPr lang="en-US" altLang="zh-CN" sz="2400">
                  <a:solidFill>
                    <a:srgbClr val="5B5249"/>
                  </a:solidFill>
                  <a:ea typeface="黑体" panose="02010609060101010101" pitchFamily="49" charset="-122"/>
                </a:endParaRPr>
              </a:p>
            </p:txBody>
          </p:sp>
          <p:sp>
            <p:nvSpPr>
              <p:cNvPr id="49340" name="Rectangle 64"/>
              <p:cNvSpPr>
                <a:spLocks noChangeArrowheads="1"/>
              </p:cNvSpPr>
              <p:nvPr/>
            </p:nvSpPr>
            <p:spPr bwMode="auto">
              <a:xfrm>
                <a:off x="3654419" y="2967138"/>
                <a:ext cx="1333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1</a:t>
                </a:r>
                <a:endParaRPr lang="en-US" altLang="zh-CN" sz="2400">
                  <a:solidFill>
                    <a:srgbClr val="5B5249"/>
                  </a:solidFill>
                  <a:ea typeface="黑体" panose="02010609060101010101" pitchFamily="49" charset="-122"/>
                </a:endParaRPr>
              </a:p>
            </p:txBody>
          </p:sp>
          <p:sp>
            <p:nvSpPr>
              <p:cNvPr id="49341" name="Rectangle 65"/>
              <p:cNvSpPr>
                <a:spLocks noChangeArrowheads="1"/>
              </p:cNvSpPr>
              <p:nvPr/>
            </p:nvSpPr>
            <p:spPr bwMode="auto">
              <a:xfrm>
                <a:off x="3862382" y="2579787"/>
                <a:ext cx="10318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I</a:t>
                </a:r>
                <a:endParaRPr lang="en-US" altLang="zh-CN" sz="2400">
                  <a:solidFill>
                    <a:srgbClr val="5B5249"/>
                  </a:solidFill>
                  <a:ea typeface="黑体" panose="02010609060101010101" pitchFamily="49" charset="-122"/>
                </a:endParaRPr>
              </a:p>
            </p:txBody>
          </p:sp>
          <p:sp>
            <p:nvSpPr>
              <p:cNvPr id="49342" name="Rectangle 85"/>
              <p:cNvSpPr>
                <a:spLocks noChangeArrowheads="1"/>
              </p:cNvSpPr>
              <p:nvPr/>
            </p:nvSpPr>
            <p:spPr bwMode="auto">
              <a:xfrm>
                <a:off x="3814757" y="2936974"/>
                <a:ext cx="1460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grpSp>
        <p:sp>
          <p:nvSpPr>
            <p:cNvPr id="49317" name="Rectangle 86"/>
            <p:cNvSpPr>
              <a:spLocks noChangeArrowheads="1"/>
            </p:cNvSpPr>
            <p:nvPr/>
          </p:nvSpPr>
          <p:spPr bwMode="auto">
            <a:xfrm>
              <a:off x="4213151" y="2716312"/>
              <a:ext cx="1460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grpSp>
          <p:nvGrpSpPr>
            <p:cNvPr id="49318" name="组合 9"/>
            <p:cNvGrpSpPr/>
            <p:nvPr/>
          </p:nvGrpSpPr>
          <p:grpSpPr bwMode="auto">
            <a:xfrm>
              <a:off x="3061022" y="2579787"/>
              <a:ext cx="958850" cy="708026"/>
              <a:chOff x="2376482" y="2579787"/>
              <a:chExt cx="958850" cy="708026"/>
            </a:xfrm>
          </p:grpSpPr>
          <p:sp>
            <p:nvSpPr>
              <p:cNvPr id="49327" name="Rectangle 33"/>
              <p:cNvSpPr>
                <a:spLocks noChangeArrowheads="1"/>
              </p:cNvSpPr>
              <p:nvPr/>
            </p:nvSpPr>
            <p:spPr bwMode="auto">
              <a:xfrm>
                <a:off x="2389182" y="2851249"/>
                <a:ext cx="115411" cy="41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7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9328" name="Rectangle 34"/>
              <p:cNvSpPr>
                <a:spLocks noChangeArrowheads="1"/>
              </p:cNvSpPr>
              <p:nvPr/>
            </p:nvSpPr>
            <p:spPr bwMode="auto">
              <a:xfrm>
                <a:off x="3001957" y="2851249"/>
                <a:ext cx="115411" cy="41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7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9329" name="Line 35"/>
              <p:cNvSpPr>
                <a:spLocks noChangeShapeType="1"/>
              </p:cNvSpPr>
              <p:nvPr/>
            </p:nvSpPr>
            <p:spPr bwMode="auto">
              <a:xfrm>
                <a:off x="2376482" y="2914749"/>
                <a:ext cx="958850" cy="0"/>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330" name="Rectangle 52"/>
              <p:cNvSpPr>
                <a:spLocks noChangeArrowheads="1"/>
              </p:cNvSpPr>
              <p:nvPr/>
            </p:nvSpPr>
            <p:spPr bwMode="auto">
              <a:xfrm>
                <a:off x="3222619" y="2925862"/>
                <a:ext cx="769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1200">
                    <a:solidFill>
                      <a:srgbClr val="000000"/>
                    </a:solidFill>
                    <a:ea typeface="黑体" panose="02010609060101010101" pitchFamily="49" charset="-122"/>
                  </a:rPr>
                  <a:t>2</a:t>
                </a:r>
                <a:endParaRPr lang="en-US" altLang="zh-CN" sz="2400">
                  <a:solidFill>
                    <a:srgbClr val="5B5249"/>
                  </a:solidFill>
                  <a:ea typeface="黑体" panose="02010609060101010101" pitchFamily="49" charset="-122"/>
                </a:endParaRPr>
              </a:p>
            </p:txBody>
          </p:sp>
          <p:sp>
            <p:nvSpPr>
              <p:cNvPr id="49331" name="Rectangle 66"/>
              <p:cNvSpPr>
                <a:spLocks noChangeArrowheads="1"/>
              </p:cNvSpPr>
              <p:nvPr/>
            </p:nvSpPr>
            <p:spPr bwMode="auto">
              <a:xfrm>
                <a:off x="2809869" y="2967138"/>
                <a:ext cx="11906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r</a:t>
                </a:r>
                <a:endParaRPr lang="en-US" altLang="zh-CN" sz="2400">
                  <a:solidFill>
                    <a:srgbClr val="5B5249"/>
                  </a:solidFill>
                  <a:ea typeface="黑体" panose="02010609060101010101" pitchFamily="49" charset="-122"/>
                </a:endParaRPr>
              </a:p>
            </p:txBody>
          </p:sp>
          <p:sp>
            <p:nvSpPr>
              <p:cNvPr id="49332" name="Rectangle 67"/>
              <p:cNvSpPr>
                <a:spLocks noChangeArrowheads="1"/>
              </p:cNvSpPr>
              <p:nvPr/>
            </p:nvSpPr>
            <p:spPr bwMode="auto">
              <a:xfrm>
                <a:off x="2466969" y="2967138"/>
                <a:ext cx="1333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1</a:t>
                </a:r>
                <a:endParaRPr lang="en-US" altLang="zh-CN" sz="2400">
                  <a:solidFill>
                    <a:srgbClr val="5B5249"/>
                  </a:solidFill>
                  <a:ea typeface="黑体" panose="02010609060101010101" pitchFamily="49" charset="-122"/>
                </a:endParaRPr>
              </a:p>
            </p:txBody>
          </p:sp>
          <p:sp>
            <p:nvSpPr>
              <p:cNvPr id="49333" name="Rectangle 68"/>
              <p:cNvSpPr>
                <a:spLocks noChangeArrowheads="1"/>
              </p:cNvSpPr>
              <p:nvPr/>
            </p:nvSpPr>
            <p:spPr bwMode="auto">
              <a:xfrm>
                <a:off x="2659057" y="2579787"/>
                <a:ext cx="10318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I</a:t>
                </a:r>
                <a:endParaRPr lang="en-US" altLang="zh-CN" sz="2400">
                  <a:solidFill>
                    <a:srgbClr val="5B5249"/>
                  </a:solidFill>
                  <a:ea typeface="黑体" panose="02010609060101010101" pitchFamily="49" charset="-122"/>
                </a:endParaRPr>
              </a:p>
            </p:txBody>
          </p:sp>
          <p:sp>
            <p:nvSpPr>
              <p:cNvPr id="49334" name="Rectangle 87"/>
              <p:cNvSpPr>
                <a:spLocks noChangeArrowheads="1"/>
              </p:cNvSpPr>
              <p:nvPr/>
            </p:nvSpPr>
            <p:spPr bwMode="auto">
              <a:xfrm>
                <a:off x="2611432" y="2936974"/>
                <a:ext cx="1460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grpSp>
        <p:sp>
          <p:nvSpPr>
            <p:cNvPr id="49319" name="Rectangle 88"/>
            <p:cNvSpPr>
              <a:spLocks noChangeArrowheads="1"/>
            </p:cNvSpPr>
            <p:nvPr/>
          </p:nvSpPr>
          <p:spPr bwMode="auto">
            <a:xfrm>
              <a:off x="2652910" y="2716312"/>
              <a:ext cx="1460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grpSp>
          <p:nvGrpSpPr>
            <p:cNvPr id="49320" name="组合 7"/>
            <p:cNvGrpSpPr/>
            <p:nvPr/>
          </p:nvGrpSpPr>
          <p:grpSpPr bwMode="auto">
            <a:xfrm>
              <a:off x="1692052" y="2579787"/>
              <a:ext cx="647700" cy="692150"/>
              <a:chOff x="1417632" y="2579787"/>
              <a:chExt cx="647700" cy="692150"/>
            </a:xfrm>
          </p:grpSpPr>
          <p:sp>
            <p:nvSpPr>
              <p:cNvPr id="49322" name="Line 32"/>
              <p:cNvSpPr>
                <a:spLocks noChangeShapeType="1"/>
              </p:cNvSpPr>
              <p:nvPr/>
            </p:nvSpPr>
            <p:spPr bwMode="auto">
              <a:xfrm>
                <a:off x="1417632" y="2922687"/>
                <a:ext cx="647700" cy="0"/>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323" name="Rectangle 69"/>
              <p:cNvSpPr>
                <a:spLocks noChangeArrowheads="1"/>
              </p:cNvSpPr>
              <p:nvPr/>
            </p:nvSpPr>
            <p:spPr bwMode="auto">
              <a:xfrm>
                <a:off x="1777994" y="2922687"/>
                <a:ext cx="11906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r</a:t>
                </a:r>
                <a:endParaRPr lang="en-US" altLang="zh-CN" sz="2400">
                  <a:solidFill>
                    <a:srgbClr val="5B5249"/>
                  </a:solidFill>
                  <a:ea typeface="黑体" panose="02010609060101010101" pitchFamily="49" charset="-122"/>
                </a:endParaRPr>
              </a:p>
            </p:txBody>
          </p:sp>
          <p:sp>
            <p:nvSpPr>
              <p:cNvPr id="49324" name="Rectangle 70"/>
              <p:cNvSpPr>
                <a:spLocks noChangeArrowheads="1"/>
              </p:cNvSpPr>
              <p:nvPr/>
            </p:nvSpPr>
            <p:spPr bwMode="auto">
              <a:xfrm>
                <a:off x="1438269" y="2951262"/>
                <a:ext cx="1333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1</a:t>
                </a:r>
                <a:endParaRPr lang="en-US" altLang="zh-CN" sz="2400">
                  <a:solidFill>
                    <a:srgbClr val="5B5249"/>
                  </a:solidFill>
                  <a:ea typeface="黑体" panose="02010609060101010101" pitchFamily="49" charset="-122"/>
                </a:endParaRPr>
              </a:p>
            </p:txBody>
          </p:sp>
          <p:sp>
            <p:nvSpPr>
              <p:cNvPr id="49325" name="Rectangle 71"/>
              <p:cNvSpPr>
                <a:spLocks noChangeArrowheads="1"/>
              </p:cNvSpPr>
              <p:nvPr/>
            </p:nvSpPr>
            <p:spPr bwMode="auto">
              <a:xfrm>
                <a:off x="1589082" y="2579787"/>
                <a:ext cx="10318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I</a:t>
                </a:r>
                <a:endParaRPr lang="en-US" altLang="zh-CN" sz="2400">
                  <a:solidFill>
                    <a:srgbClr val="5B5249"/>
                  </a:solidFill>
                  <a:ea typeface="黑体" panose="02010609060101010101" pitchFamily="49" charset="-122"/>
                </a:endParaRPr>
              </a:p>
            </p:txBody>
          </p:sp>
          <p:sp>
            <p:nvSpPr>
              <p:cNvPr id="49326" name="Rectangle 89"/>
              <p:cNvSpPr>
                <a:spLocks noChangeArrowheads="1"/>
              </p:cNvSpPr>
              <p:nvPr/>
            </p:nvSpPr>
            <p:spPr bwMode="auto">
              <a:xfrm>
                <a:off x="1597019" y="2921099"/>
                <a:ext cx="1460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grpSp>
        <p:sp>
          <p:nvSpPr>
            <p:cNvPr id="49321" name="Rectangle 90"/>
            <p:cNvSpPr>
              <a:spLocks noChangeArrowheads="1"/>
            </p:cNvSpPr>
            <p:nvPr/>
          </p:nvSpPr>
          <p:spPr bwMode="auto">
            <a:xfrm>
              <a:off x="1201732" y="2716312"/>
              <a:ext cx="1460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grpSp>
      <p:sp>
        <p:nvSpPr>
          <p:cNvPr id="49155" name="Rectangle 2"/>
          <p:cNvSpPr>
            <a:spLocks noChangeArrowheads="1"/>
          </p:cNvSpPr>
          <p:nvPr/>
        </p:nvSpPr>
        <p:spPr bwMode="auto">
          <a:xfrm>
            <a:off x="2195513" y="-152400"/>
            <a:ext cx="74168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lnSpc>
                <a:spcPct val="130000"/>
              </a:lnSpc>
              <a:spcBef>
                <a:spcPct val="0"/>
              </a:spcBef>
              <a:buFont typeface="Wingdings" panose="05000000000000000000" pitchFamily="2" charset="2"/>
              <a:buNone/>
            </a:pPr>
            <a:r>
              <a:rPr kumimoji="0" lang="zh-CN" altLang="en-US">
                <a:solidFill>
                  <a:srgbClr val="A50021"/>
                </a:solidFill>
                <a:latin typeface="黑体" panose="02010609060101010101" pitchFamily="49" charset="-122"/>
                <a:ea typeface="黑体" panose="02010609060101010101" pitchFamily="49" charset="-122"/>
              </a:rPr>
              <a:t>债券价值</a:t>
            </a:r>
            <a:r>
              <a:rPr kumimoji="0" lang="en-US" altLang="zh-CN">
                <a:solidFill>
                  <a:srgbClr val="A50021"/>
                </a:solidFill>
                <a:latin typeface="黑体" panose="02010609060101010101" pitchFamily="49" charset="-122"/>
                <a:ea typeface="黑体" panose="02010609060101010101" pitchFamily="49" charset="-122"/>
              </a:rPr>
              <a:t>:</a:t>
            </a:r>
            <a:r>
              <a:rPr kumimoji="0" lang="zh-CN" altLang="en-US">
                <a:solidFill>
                  <a:srgbClr val="A50021"/>
                </a:solidFill>
                <a:latin typeface="黑体" panose="02010609060101010101" pitchFamily="49" charset="-122"/>
                <a:ea typeface="黑体" panose="02010609060101010101" pitchFamily="49" charset="-122"/>
              </a:rPr>
              <a:t>不同时点之间的关系</a:t>
            </a:r>
            <a:endParaRPr kumimoji="0" lang="zh-CN" altLang="en-US">
              <a:solidFill>
                <a:srgbClr val="A50021"/>
              </a:solidFill>
              <a:latin typeface="黑体" panose="02010609060101010101" pitchFamily="49" charset="-122"/>
              <a:ea typeface="黑体" panose="02010609060101010101" pitchFamily="49" charset="-122"/>
            </a:endParaRPr>
          </a:p>
        </p:txBody>
      </p:sp>
      <p:grpSp>
        <p:nvGrpSpPr>
          <p:cNvPr id="19" name="组合 18"/>
          <p:cNvGrpSpPr/>
          <p:nvPr/>
        </p:nvGrpSpPr>
        <p:grpSpPr bwMode="auto">
          <a:xfrm>
            <a:off x="3432175" y="3284538"/>
            <a:ext cx="7488238" cy="765175"/>
            <a:chOff x="1619969" y="3558401"/>
            <a:chExt cx="7488238" cy="765175"/>
          </a:xfrm>
        </p:grpSpPr>
        <p:sp>
          <p:nvSpPr>
            <p:cNvPr id="49264" name="AutoShape 30"/>
            <p:cNvSpPr>
              <a:spLocks noChangeAspect="1" noChangeArrowheads="1" noTextEdit="1"/>
            </p:cNvSpPr>
            <p:nvPr/>
          </p:nvSpPr>
          <p:spPr bwMode="auto">
            <a:xfrm>
              <a:off x="1619969" y="3578063"/>
              <a:ext cx="7488238" cy="745513"/>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9265" name="Rectangle 33"/>
            <p:cNvSpPr>
              <a:spLocks noChangeArrowheads="1"/>
            </p:cNvSpPr>
            <p:nvPr/>
          </p:nvSpPr>
          <p:spPr bwMode="auto">
            <a:xfrm>
              <a:off x="4377182" y="3835027"/>
              <a:ext cx="11541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7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9266" name="Rectangle 34"/>
            <p:cNvSpPr>
              <a:spLocks noChangeArrowheads="1"/>
            </p:cNvSpPr>
            <p:nvPr/>
          </p:nvSpPr>
          <p:spPr bwMode="auto">
            <a:xfrm>
              <a:off x="4989957" y="3835027"/>
              <a:ext cx="11541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7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9267" name="Line 35"/>
            <p:cNvSpPr>
              <a:spLocks noChangeShapeType="1"/>
            </p:cNvSpPr>
            <p:nvPr/>
          </p:nvSpPr>
          <p:spPr bwMode="auto">
            <a:xfrm>
              <a:off x="4364482" y="3898475"/>
              <a:ext cx="958850" cy="0"/>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268" name="Rectangle 36"/>
            <p:cNvSpPr>
              <a:spLocks noChangeArrowheads="1"/>
            </p:cNvSpPr>
            <p:nvPr/>
          </p:nvSpPr>
          <p:spPr bwMode="auto">
            <a:xfrm>
              <a:off x="5578920" y="3835027"/>
              <a:ext cx="11541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7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9269" name="Rectangle 37"/>
            <p:cNvSpPr>
              <a:spLocks noChangeArrowheads="1"/>
            </p:cNvSpPr>
            <p:nvPr/>
          </p:nvSpPr>
          <p:spPr bwMode="auto">
            <a:xfrm>
              <a:off x="6213920" y="3835027"/>
              <a:ext cx="11541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7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9270" name="Line 38"/>
            <p:cNvSpPr>
              <a:spLocks noChangeShapeType="1"/>
            </p:cNvSpPr>
            <p:nvPr/>
          </p:nvSpPr>
          <p:spPr bwMode="auto">
            <a:xfrm>
              <a:off x="5566220" y="3898475"/>
              <a:ext cx="958850" cy="0"/>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271" name="Rectangle 39"/>
            <p:cNvSpPr>
              <a:spLocks noChangeArrowheads="1"/>
            </p:cNvSpPr>
            <p:nvPr/>
          </p:nvSpPr>
          <p:spPr bwMode="auto">
            <a:xfrm>
              <a:off x="6780658" y="3835027"/>
              <a:ext cx="11541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7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9272" name="Rectangle 40"/>
            <p:cNvSpPr>
              <a:spLocks noChangeArrowheads="1"/>
            </p:cNvSpPr>
            <p:nvPr/>
          </p:nvSpPr>
          <p:spPr bwMode="auto">
            <a:xfrm>
              <a:off x="7366445" y="3835027"/>
              <a:ext cx="11541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7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9273" name="Line 41"/>
            <p:cNvSpPr>
              <a:spLocks noChangeShapeType="1"/>
            </p:cNvSpPr>
            <p:nvPr/>
          </p:nvSpPr>
          <p:spPr bwMode="auto">
            <a:xfrm>
              <a:off x="6767958" y="3898475"/>
              <a:ext cx="957262" cy="0"/>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274" name="Rectangle 45"/>
            <p:cNvSpPr>
              <a:spLocks noChangeArrowheads="1"/>
            </p:cNvSpPr>
            <p:nvPr/>
          </p:nvSpPr>
          <p:spPr bwMode="auto">
            <a:xfrm>
              <a:off x="8091933" y="3829640"/>
              <a:ext cx="11541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7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9275" name="Rectangle 46"/>
            <p:cNvSpPr>
              <a:spLocks noChangeArrowheads="1"/>
            </p:cNvSpPr>
            <p:nvPr/>
          </p:nvSpPr>
          <p:spPr bwMode="auto">
            <a:xfrm>
              <a:off x="8726933" y="3829640"/>
              <a:ext cx="11541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7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9276" name="Line 47"/>
            <p:cNvSpPr>
              <a:spLocks noChangeShapeType="1"/>
            </p:cNvSpPr>
            <p:nvPr/>
          </p:nvSpPr>
          <p:spPr bwMode="auto">
            <a:xfrm>
              <a:off x="8079233" y="3893088"/>
              <a:ext cx="957263" cy="0"/>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277" name="Rectangle 48"/>
            <p:cNvSpPr>
              <a:spLocks noChangeArrowheads="1"/>
            </p:cNvSpPr>
            <p:nvPr/>
          </p:nvSpPr>
          <p:spPr bwMode="auto">
            <a:xfrm>
              <a:off x="8942833" y="3901020"/>
              <a:ext cx="76944" cy="184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1200">
                  <a:solidFill>
                    <a:srgbClr val="000000"/>
                  </a:solidFill>
                  <a:ea typeface="黑体" panose="02010609060101010101" pitchFamily="49" charset="-122"/>
                </a:rPr>
                <a:t>4</a:t>
              </a:r>
              <a:endParaRPr lang="en-US" altLang="zh-CN" sz="2400">
                <a:solidFill>
                  <a:srgbClr val="5B5249"/>
                </a:solidFill>
                <a:ea typeface="黑体" panose="02010609060101010101" pitchFamily="49" charset="-122"/>
              </a:endParaRPr>
            </a:p>
          </p:txBody>
        </p:sp>
        <p:sp>
          <p:nvSpPr>
            <p:cNvPr id="49278" name="Rectangle 50"/>
            <p:cNvSpPr>
              <a:spLocks noChangeArrowheads="1"/>
            </p:cNvSpPr>
            <p:nvPr/>
          </p:nvSpPr>
          <p:spPr bwMode="auto">
            <a:xfrm>
              <a:off x="7582345" y="3906406"/>
              <a:ext cx="7694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1200">
                  <a:solidFill>
                    <a:srgbClr val="000000"/>
                  </a:solidFill>
                  <a:ea typeface="黑体" panose="02010609060101010101" pitchFamily="49" charset="-122"/>
                </a:rPr>
                <a:t>4</a:t>
              </a:r>
              <a:endParaRPr lang="en-US" altLang="zh-CN" sz="2400">
                <a:solidFill>
                  <a:srgbClr val="5B5249"/>
                </a:solidFill>
                <a:ea typeface="黑体" panose="02010609060101010101" pitchFamily="49" charset="-122"/>
              </a:endParaRPr>
            </a:p>
          </p:txBody>
        </p:sp>
        <p:sp>
          <p:nvSpPr>
            <p:cNvPr id="49279" name="Rectangle 51"/>
            <p:cNvSpPr>
              <a:spLocks noChangeArrowheads="1"/>
            </p:cNvSpPr>
            <p:nvPr/>
          </p:nvSpPr>
          <p:spPr bwMode="auto">
            <a:xfrm>
              <a:off x="6429820" y="3906406"/>
              <a:ext cx="7694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1200">
                  <a:solidFill>
                    <a:srgbClr val="000000"/>
                  </a:solidFill>
                  <a:ea typeface="黑体" panose="02010609060101010101" pitchFamily="49" charset="-122"/>
                </a:rPr>
                <a:t>3</a:t>
              </a:r>
              <a:endParaRPr lang="en-US" altLang="zh-CN" sz="2400">
                <a:solidFill>
                  <a:srgbClr val="5B5249"/>
                </a:solidFill>
                <a:ea typeface="黑体" panose="02010609060101010101" pitchFamily="49" charset="-122"/>
              </a:endParaRPr>
            </a:p>
          </p:txBody>
        </p:sp>
        <p:sp>
          <p:nvSpPr>
            <p:cNvPr id="49280" name="Rectangle 52"/>
            <p:cNvSpPr>
              <a:spLocks noChangeArrowheads="1"/>
            </p:cNvSpPr>
            <p:nvPr/>
          </p:nvSpPr>
          <p:spPr bwMode="auto">
            <a:xfrm>
              <a:off x="5210619" y="3909579"/>
              <a:ext cx="7694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1200">
                  <a:solidFill>
                    <a:srgbClr val="000000"/>
                  </a:solidFill>
                  <a:ea typeface="黑体" panose="02010609060101010101" pitchFamily="49" charset="-122"/>
                </a:rPr>
                <a:t>2</a:t>
              </a:r>
              <a:endParaRPr lang="en-US" altLang="zh-CN" sz="2400">
                <a:solidFill>
                  <a:srgbClr val="5B5249"/>
                </a:solidFill>
                <a:ea typeface="黑体" panose="02010609060101010101" pitchFamily="49" charset="-122"/>
              </a:endParaRPr>
            </a:p>
          </p:txBody>
        </p:sp>
        <p:sp>
          <p:nvSpPr>
            <p:cNvPr id="49281" name="Rectangle 54"/>
            <p:cNvSpPr>
              <a:spLocks noChangeArrowheads="1"/>
            </p:cNvSpPr>
            <p:nvPr/>
          </p:nvSpPr>
          <p:spPr bwMode="auto">
            <a:xfrm>
              <a:off x="8498333" y="3945433"/>
              <a:ext cx="119063" cy="32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r</a:t>
              </a:r>
              <a:endParaRPr lang="en-US" altLang="zh-CN" sz="2400">
                <a:solidFill>
                  <a:srgbClr val="5B5249"/>
                </a:solidFill>
                <a:ea typeface="黑体" panose="02010609060101010101" pitchFamily="49" charset="-122"/>
              </a:endParaRPr>
            </a:p>
          </p:txBody>
        </p:sp>
        <p:sp>
          <p:nvSpPr>
            <p:cNvPr id="49282" name="Rectangle 55"/>
            <p:cNvSpPr>
              <a:spLocks noChangeArrowheads="1"/>
            </p:cNvSpPr>
            <p:nvPr/>
          </p:nvSpPr>
          <p:spPr bwMode="auto">
            <a:xfrm>
              <a:off x="8155433" y="3945433"/>
              <a:ext cx="133350" cy="32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1</a:t>
              </a:r>
              <a:endParaRPr lang="en-US" altLang="zh-CN" sz="2400">
                <a:solidFill>
                  <a:srgbClr val="5B5249"/>
                </a:solidFill>
                <a:ea typeface="黑体" panose="02010609060101010101" pitchFamily="49" charset="-122"/>
              </a:endParaRPr>
            </a:p>
          </p:txBody>
        </p:sp>
        <p:sp>
          <p:nvSpPr>
            <p:cNvPr id="49283" name="Rectangle 56"/>
            <p:cNvSpPr>
              <a:spLocks noChangeArrowheads="1"/>
            </p:cNvSpPr>
            <p:nvPr/>
          </p:nvSpPr>
          <p:spPr bwMode="auto">
            <a:xfrm>
              <a:off x="8330058" y="3558401"/>
              <a:ext cx="252413" cy="32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M</a:t>
              </a:r>
              <a:endParaRPr lang="en-US" altLang="zh-CN" sz="2400">
                <a:solidFill>
                  <a:srgbClr val="5B5249"/>
                </a:solidFill>
                <a:ea typeface="黑体" panose="02010609060101010101" pitchFamily="49" charset="-122"/>
              </a:endParaRPr>
            </a:p>
          </p:txBody>
        </p:sp>
        <p:sp>
          <p:nvSpPr>
            <p:cNvPr id="49284" name="Rectangle 60"/>
            <p:cNvSpPr>
              <a:spLocks noChangeArrowheads="1"/>
            </p:cNvSpPr>
            <p:nvPr/>
          </p:nvSpPr>
          <p:spPr bwMode="auto">
            <a:xfrm>
              <a:off x="7187058" y="3950820"/>
              <a:ext cx="12022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r</a:t>
              </a:r>
              <a:endParaRPr lang="en-US" altLang="zh-CN" sz="2400">
                <a:solidFill>
                  <a:srgbClr val="5B5249"/>
                </a:solidFill>
                <a:ea typeface="黑体" panose="02010609060101010101" pitchFamily="49" charset="-122"/>
              </a:endParaRPr>
            </a:p>
          </p:txBody>
        </p:sp>
        <p:sp>
          <p:nvSpPr>
            <p:cNvPr id="49285" name="Rectangle 61"/>
            <p:cNvSpPr>
              <a:spLocks noChangeArrowheads="1"/>
            </p:cNvSpPr>
            <p:nvPr/>
          </p:nvSpPr>
          <p:spPr bwMode="auto">
            <a:xfrm>
              <a:off x="6844158" y="3950820"/>
              <a:ext cx="133350" cy="32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1</a:t>
              </a:r>
              <a:endParaRPr lang="en-US" altLang="zh-CN" sz="2400">
                <a:solidFill>
                  <a:srgbClr val="5B5249"/>
                </a:solidFill>
                <a:ea typeface="黑体" panose="02010609060101010101" pitchFamily="49" charset="-122"/>
              </a:endParaRPr>
            </a:p>
          </p:txBody>
        </p:sp>
        <p:sp>
          <p:nvSpPr>
            <p:cNvPr id="49286" name="Rectangle 62"/>
            <p:cNvSpPr>
              <a:spLocks noChangeArrowheads="1"/>
            </p:cNvSpPr>
            <p:nvPr/>
          </p:nvSpPr>
          <p:spPr bwMode="auto">
            <a:xfrm>
              <a:off x="7050533" y="3563788"/>
              <a:ext cx="10419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I</a:t>
              </a:r>
              <a:endParaRPr lang="en-US" altLang="zh-CN" sz="2400">
                <a:solidFill>
                  <a:srgbClr val="5B5249"/>
                </a:solidFill>
                <a:ea typeface="黑体" panose="02010609060101010101" pitchFamily="49" charset="-122"/>
              </a:endParaRPr>
            </a:p>
          </p:txBody>
        </p:sp>
        <p:sp>
          <p:nvSpPr>
            <p:cNvPr id="49287" name="Rectangle 63"/>
            <p:cNvSpPr>
              <a:spLocks noChangeArrowheads="1"/>
            </p:cNvSpPr>
            <p:nvPr/>
          </p:nvSpPr>
          <p:spPr bwMode="auto">
            <a:xfrm>
              <a:off x="5985320" y="3950820"/>
              <a:ext cx="119063" cy="32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r</a:t>
              </a:r>
              <a:endParaRPr lang="en-US" altLang="zh-CN" sz="2400">
                <a:solidFill>
                  <a:srgbClr val="5B5249"/>
                </a:solidFill>
                <a:ea typeface="黑体" panose="02010609060101010101" pitchFamily="49" charset="-122"/>
              </a:endParaRPr>
            </a:p>
          </p:txBody>
        </p:sp>
        <p:sp>
          <p:nvSpPr>
            <p:cNvPr id="49288" name="Rectangle 64"/>
            <p:cNvSpPr>
              <a:spLocks noChangeArrowheads="1"/>
            </p:cNvSpPr>
            <p:nvPr/>
          </p:nvSpPr>
          <p:spPr bwMode="auto">
            <a:xfrm>
              <a:off x="5642420" y="3950820"/>
              <a:ext cx="133350" cy="32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1</a:t>
              </a:r>
              <a:endParaRPr lang="en-US" altLang="zh-CN" sz="2400">
                <a:solidFill>
                  <a:srgbClr val="5B5249"/>
                </a:solidFill>
                <a:ea typeface="黑体" panose="02010609060101010101" pitchFamily="49" charset="-122"/>
              </a:endParaRPr>
            </a:p>
          </p:txBody>
        </p:sp>
        <p:sp>
          <p:nvSpPr>
            <p:cNvPr id="49289" name="Rectangle 65"/>
            <p:cNvSpPr>
              <a:spLocks noChangeArrowheads="1"/>
            </p:cNvSpPr>
            <p:nvPr/>
          </p:nvSpPr>
          <p:spPr bwMode="auto">
            <a:xfrm>
              <a:off x="5850383" y="3563788"/>
              <a:ext cx="10419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I</a:t>
              </a:r>
              <a:endParaRPr lang="en-US" altLang="zh-CN" sz="2400">
                <a:solidFill>
                  <a:srgbClr val="5B5249"/>
                </a:solidFill>
                <a:ea typeface="黑体" panose="02010609060101010101" pitchFamily="49" charset="-122"/>
              </a:endParaRPr>
            </a:p>
          </p:txBody>
        </p:sp>
        <p:sp>
          <p:nvSpPr>
            <p:cNvPr id="49290" name="Rectangle 66"/>
            <p:cNvSpPr>
              <a:spLocks noChangeArrowheads="1"/>
            </p:cNvSpPr>
            <p:nvPr/>
          </p:nvSpPr>
          <p:spPr bwMode="auto">
            <a:xfrm>
              <a:off x="4797869" y="3950820"/>
              <a:ext cx="119063" cy="32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r</a:t>
              </a:r>
              <a:endParaRPr lang="en-US" altLang="zh-CN" sz="2400">
                <a:solidFill>
                  <a:srgbClr val="5B5249"/>
                </a:solidFill>
                <a:ea typeface="黑体" panose="02010609060101010101" pitchFamily="49" charset="-122"/>
              </a:endParaRPr>
            </a:p>
          </p:txBody>
        </p:sp>
        <p:sp>
          <p:nvSpPr>
            <p:cNvPr id="49291" name="Rectangle 67"/>
            <p:cNvSpPr>
              <a:spLocks noChangeArrowheads="1"/>
            </p:cNvSpPr>
            <p:nvPr/>
          </p:nvSpPr>
          <p:spPr bwMode="auto">
            <a:xfrm>
              <a:off x="4454969" y="3950820"/>
              <a:ext cx="133350" cy="32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1</a:t>
              </a:r>
              <a:endParaRPr lang="en-US" altLang="zh-CN" sz="2400">
                <a:solidFill>
                  <a:srgbClr val="5B5249"/>
                </a:solidFill>
                <a:ea typeface="黑体" panose="02010609060101010101" pitchFamily="49" charset="-122"/>
              </a:endParaRPr>
            </a:p>
          </p:txBody>
        </p:sp>
        <p:sp>
          <p:nvSpPr>
            <p:cNvPr id="49292" name="Rectangle 68"/>
            <p:cNvSpPr>
              <a:spLocks noChangeArrowheads="1"/>
            </p:cNvSpPr>
            <p:nvPr/>
          </p:nvSpPr>
          <p:spPr bwMode="auto">
            <a:xfrm>
              <a:off x="4647057" y="3563788"/>
              <a:ext cx="10419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I</a:t>
              </a:r>
              <a:endParaRPr lang="en-US" altLang="zh-CN" sz="2400">
                <a:solidFill>
                  <a:srgbClr val="5B5249"/>
                </a:solidFill>
                <a:ea typeface="黑体" panose="02010609060101010101" pitchFamily="49" charset="-122"/>
              </a:endParaRPr>
            </a:p>
          </p:txBody>
        </p:sp>
        <p:sp>
          <p:nvSpPr>
            <p:cNvPr id="49293" name="Rectangle 69"/>
            <p:cNvSpPr>
              <a:spLocks noChangeArrowheads="1"/>
            </p:cNvSpPr>
            <p:nvPr/>
          </p:nvSpPr>
          <p:spPr bwMode="auto">
            <a:xfrm>
              <a:off x="3420144" y="3906406"/>
              <a:ext cx="119063" cy="32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r</a:t>
              </a:r>
              <a:endParaRPr lang="en-US" altLang="zh-CN" sz="2400">
                <a:solidFill>
                  <a:srgbClr val="5B5249"/>
                </a:solidFill>
                <a:ea typeface="黑体" panose="02010609060101010101" pitchFamily="49" charset="-122"/>
              </a:endParaRPr>
            </a:p>
          </p:txBody>
        </p:sp>
        <p:sp>
          <p:nvSpPr>
            <p:cNvPr id="49294" name="Rectangle 70"/>
            <p:cNvSpPr>
              <a:spLocks noChangeArrowheads="1"/>
            </p:cNvSpPr>
            <p:nvPr/>
          </p:nvSpPr>
          <p:spPr bwMode="auto">
            <a:xfrm>
              <a:off x="3060104" y="3934958"/>
              <a:ext cx="133350" cy="32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1</a:t>
              </a:r>
              <a:endParaRPr lang="en-US" altLang="zh-CN" sz="2400">
                <a:solidFill>
                  <a:srgbClr val="5B5249"/>
                </a:solidFill>
                <a:ea typeface="黑体" panose="02010609060101010101" pitchFamily="49" charset="-122"/>
              </a:endParaRPr>
            </a:p>
          </p:txBody>
        </p:sp>
        <p:sp>
          <p:nvSpPr>
            <p:cNvPr id="49295" name="Rectangle 71"/>
            <p:cNvSpPr>
              <a:spLocks noChangeArrowheads="1"/>
            </p:cNvSpPr>
            <p:nvPr/>
          </p:nvSpPr>
          <p:spPr bwMode="auto">
            <a:xfrm>
              <a:off x="3204120" y="3563788"/>
              <a:ext cx="10419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I</a:t>
              </a:r>
              <a:endParaRPr lang="en-US" altLang="zh-CN" sz="2400">
                <a:solidFill>
                  <a:srgbClr val="5B5249"/>
                </a:solidFill>
                <a:ea typeface="黑体" panose="02010609060101010101" pitchFamily="49" charset="-122"/>
              </a:endParaRPr>
            </a:p>
          </p:txBody>
        </p:sp>
        <p:sp>
          <p:nvSpPr>
            <p:cNvPr id="49296" name="Rectangle 78"/>
            <p:cNvSpPr>
              <a:spLocks noChangeArrowheads="1"/>
            </p:cNvSpPr>
            <p:nvPr/>
          </p:nvSpPr>
          <p:spPr bwMode="auto">
            <a:xfrm>
              <a:off x="1833339" y="3730338"/>
              <a:ext cx="290144" cy="369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400">
                  <a:solidFill>
                    <a:srgbClr val="000000"/>
                  </a:solidFill>
                  <a:ea typeface="黑体" panose="02010609060101010101" pitchFamily="49" charset="-122"/>
                </a:rPr>
                <a:t>P</a:t>
              </a:r>
              <a:r>
                <a:rPr lang="en-US" altLang="zh-CN" sz="2400" baseline="-25000">
                  <a:solidFill>
                    <a:srgbClr val="000000"/>
                  </a:solidFill>
                  <a:ea typeface="黑体" panose="02010609060101010101" pitchFamily="49" charset="-122"/>
                </a:rPr>
                <a:t>1</a:t>
              </a:r>
              <a:endParaRPr lang="en-US" altLang="zh-CN" sz="2400" baseline="-25000">
                <a:solidFill>
                  <a:srgbClr val="5B5249"/>
                </a:solidFill>
                <a:ea typeface="黑体" panose="02010609060101010101" pitchFamily="49" charset="-122"/>
              </a:endParaRPr>
            </a:p>
          </p:txBody>
        </p:sp>
        <p:sp>
          <p:nvSpPr>
            <p:cNvPr id="49297" name="Rectangle 79"/>
            <p:cNvSpPr>
              <a:spLocks noChangeArrowheads="1"/>
            </p:cNvSpPr>
            <p:nvPr/>
          </p:nvSpPr>
          <p:spPr bwMode="auto">
            <a:xfrm>
              <a:off x="8315771" y="3915295"/>
              <a:ext cx="146050" cy="32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9298" name="Rectangle 83"/>
            <p:cNvSpPr>
              <a:spLocks noChangeArrowheads="1"/>
            </p:cNvSpPr>
            <p:nvPr/>
          </p:nvSpPr>
          <p:spPr bwMode="auto">
            <a:xfrm>
              <a:off x="7004495" y="3920682"/>
              <a:ext cx="146050" cy="32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9299" name="Rectangle 84"/>
            <p:cNvSpPr>
              <a:spLocks noChangeArrowheads="1"/>
            </p:cNvSpPr>
            <p:nvPr/>
          </p:nvSpPr>
          <p:spPr bwMode="auto">
            <a:xfrm>
              <a:off x="6577458" y="3700201"/>
              <a:ext cx="146050" cy="32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9300" name="Rectangle 85"/>
            <p:cNvSpPr>
              <a:spLocks noChangeArrowheads="1"/>
            </p:cNvSpPr>
            <p:nvPr/>
          </p:nvSpPr>
          <p:spPr bwMode="auto">
            <a:xfrm>
              <a:off x="5802758" y="3920682"/>
              <a:ext cx="146050" cy="32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9301" name="Rectangle 86"/>
            <p:cNvSpPr>
              <a:spLocks noChangeArrowheads="1"/>
            </p:cNvSpPr>
            <p:nvPr/>
          </p:nvSpPr>
          <p:spPr bwMode="auto">
            <a:xfrm>
              <a:off x="5374133" y="3700201"/>
              <a:ext cx="146050" cy="32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9302" name="Rectangle 87"/>
            <p:cNvSpPr>
              <a:spLocks noChangeArrowheads="1"/>
            </p:cNvSpPr>
            <p:nvPr/>
          </p:nvSpPr>
          <p:spPr bwMode="auto">
            <a:xfrm>
              <a:off x="4599432" y="3920682"/>
              <a:ext cx="146050" cy="32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9303" name="Rectangle 88"/>
            <p:cNvSpPr>
              <a:spLocks noChangeArrowheads="1"/>
            </p:cNvSpPr>
            <p:nvPr/>
          </p:nvSpPr>
          <p:spPr bwMode="auto">
            <a:xfrm>
              <a:off x="4068216" y="3700201"/>
              <a:ext cx="146050" cy="32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9304" name="Rectangle 89"/>
            <p:cNvSpPr>
              <a:spLocks noChangeArrowheads="1"/>
            </p:cNvSpPr>
            <p:nvPr/>
          </p:nvSpPr>
          <p:spPr bwMode="auto">
            <a:xfrm>
              <a:off x="3204120" y="3904820"/>
              <a:ext cx="146050" cy="32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9305" name="Rectangle 90"/>
            <p:cNvSpPr>
              <a:spLocks noChangeArrowheads="1"/>
            </p:cNvSpPr>
            <p:nvPr/>
          </p:nvSpPr>
          <p:spPr bwMode="auto">
            <a:xfrm>
              <a:off x="2193702" y="3700201"/>
              <a:ext cx="146050" cy="32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9306" name="Line 32"/>
            <p:cNvSpPr>
              <a:spLocks noChangeShapeType="1"/>
            </p:cNvSpPr>
            <p:nvPr/>
          </p:nvSpPr>
          <p:spPr bwMode="auto">
            <a:xfrm>
              <a:off x="2988096" y="3906406"/>
              <a:ext cx="647700" cy="0"/>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307" name="Rectangle 84"/>
            <p:cNvSpPr>
              <a:spLocks noChangeArrowheads="1"/>
            </p:cNvSpPr>
            <p:nvPr/>
          </p:nvSpPr>
          <p:spPr bwMode="auto">
            <a:xfrm>
              <a:off x="7820470" y="3718608"/>
              <a:ext cx="146050" cy="32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grpSp>
      <p:sp>
        <p:nvSpPr>
          <p:cNvPr id="49157" name="Line 42"/>
          <p:cNvSpPr>
            <a:spLocks noChangeShapeType="1"/>
          </p:cNvSpPr>
          <p:nvPr/>
        </p:nvSpPr>
        <p:spPr bwMode="auto">
          <a:xfrm>
            <a:off x="2422525" y="1341438"/>
            <a:ext cx="6624638" cy="0"/>
          </a:xfrm>
          <a:prstGeom prst="line">
            <a:avLst/>
          </a:prstGeom>
          <a:noFill/>
          <a:ln w="38100">
            <a:solidFill>
              <a:srgbClr val="000000"/>
            </a:solidFill>
            <a:miter lim="800000"/>
            <a:headEnd type="oval" w="med" len="med"/>
            <a:tailEnd type="oval" w="med" len="med"/>
          </a:ln>
          <a:effectLst>
            <a:prstShdw prst="shdw17" dist="17961" dir="2700000">
              <a:srgbClr val="0000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49158" name="Line 44"/>
          <p:cNvSpPr>
            <a:spLocks noChangeShapeType="1"/>
          </p:cNvSpPr>
          <p:nvPr/>
        </p:nvSpPr>
        <p:spPr bwMode="auto">
          <a:xfrm>
            <a:off x="3503613" y="981075"/>
            <a:ext cx="0" cy="360363"/>
          </a:xfrm>
          <a:prstGeom prst="line">
            <a:avLst/>
          </a:prstGeom>
          <a:noFill/>
          <a:ln w="57150">
            <a:solidFill>
              <a:srgbClr val="000000"/>
            </a:solidFill>
            <a:miter lim="800000"/>
            <a:headEnd type="triangle" w="med" len="med"/>
          </a:ln>
          <a:effectLst>
            <a:prstShdw prst="shdw17" dist="17961" dir="2700000">
              <a:srgbClr val="0000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49159" name="Line 45"/>
          <p:cNvSpPr>
            <a:spLocks noChangeShapeType="1"/>
          </p:cNvSpPr>
          <p:nvPr/>
        </p:nvSpPr>
        <p:spPr bwMode="auto">
          <a:xfrm>
            <a:off x="4872038" y="981075"/>
            <a:ext cx="0" cy="360363"/>
          </a:xfrm>
          <a:prstGeom prst="line">
            <a:avLst/>
          </a:prstGeom>
          <a:noFill/>
          <a:ln w="57150">
            <a:solidFill>
              <a:srgbClr val="000000"/>
            </a:solidFill>
            <a:miter lim="800000"/>
            <a:headEnd type="triangle" w="med" len="med"/>
          </a:ln>
          <a:effectLst>
            <a:prstShdw prst="shdw17" dist="17961" dir="2700000">
              <a:srgbClr val="0000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49160" name="Line 46"/>
          <p:cNvSpPr>
            <a:spLocks noChangeShapeType="1"/>
          </p:cNvSpPr>
          <p:nvPr/>
        </p:nvSpPr>
        <p:spPr bwMode="auto">
          <a:xfrm>
            <a:off x="6238875" y="981075"/>
            <a:ext cx="0" cy="360363"/>
          </a:xfrm>
          <a:prstGeom prst="line">
            <a:avLst/>
          </a:prstGeom>
          <a:noFill/>
          <a:ln w="57150">
            <a:solidFill>
              <a:srgbClr val="000000"/>
            </a:solidFill>
            <a:miter lim="800000"/>
            <a:headEnd type="triangle" w="med" len="med"/>
          </a:ln>
          <a:effectLst>
            <a:prstShdw prst="shdw17" dist="17961" dir="2700000">
              <a:srgbClr val="0000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49161" name="Line 47"/>
          <p:cNvSpPr>
            <a:spLocks noChangeShapeType="1"/>
          </p:cNvSpPr>
          <p:nvPr/>
        </p:nvSpPr>
        <p:spPr bwMode="auto">
          <a:xfrm>
            <a:off x="7680325" y="981075"/>
            <a:ext cx="0" cy="360363"/>
          </a:xfrm>
          <a:prstGeom prst="line">
            <a:avLst/>
          </a:prstGeom>
          <a:noFill/>
          <a:ln w="57150">
            <a:solidFill>
              <a:srgbClr val="000000"/>
            </a:solidFill>
            <a:miter lim="800000"/>
            <a:headEnd type="triangle" w="med" len="med"/>
          </a:ln>
          <a:effectLst>
            <a:prstShdw prst="shdw17" dist="17961" dir="2700000">
              <a:srgbClr val="0000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49162" name="Line 48"/>
          <p:cNvSpPr>
            <a:spLocks noChangeShapeType="1"/>
          </p:cNvSpPr>
          <p:nvPr/>
        </p:nvSpPr>
        <p:spPr bwMode="auto">
          <a:xfrm>
            <a:off x="9047163" y="981075"/>
            <a:ext cx="0" cy="360363"/>
          </a:xfrm>
          <a:prstGeom prst="line">
            <a:avLst/>
          </a:prstGeom>
          <a:noFill/>
          <a:ln w="57150">
            <a:solidFill>
              <a:srgbClr val="000000"/>
            </a:solidFill>
            <a:miter lim="800000"/>
            <a:headEnd type="triangle" w="med" len="med"/>
          </a:ln>
          <a:effectLst>
            <a:prstShdw prst="shdw17" dist="17961" dir="2700000">
              <a:srgbClr val="0000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49163" name="Line 49"/>
          <p:cNvSpPr>
            <a:spLocks noChangeShapeType="1"/>
          </p:cNvSpPr>
          <p:nvPr/>
        </p:nvSpPr>
        <p:spPr bwMode="auto">
          <a:xfrm>
            <a:off x="8975725" y="331788"/>
            <a:ext cx="0" cy="1009650"/>
          </a:xfrm>
          <a:prstGeom prst="line">
            <a:avLst/>
          </a:prstGeom>
          <a:noFill/>
          <a:ln w="57150">
            <a:solidFill>
              <a:srgbClr val="0000FF"/>
            </a:solidFill>
            <a:prstDash val="sysDot"/>
            <a:miter lim="800000"/>
            <a:headEnd type="triangle" w="med" len="med"/>
          </a:ln>
          <a:effectLst>
            <a:prstShdw prst="shdw17" dist="17961" dir="2700000">
              <a:srgbClr val="000099"/>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324659" name="Text Box 51"/>
          <p:cNvSpPr txBox="1">
            <a:spLocks noChangeArrowheads="1"/>
          </p:cNvSpPr>
          <p:nvPr/>
        </p:nvSpPr>
        <p:spPr bwMode="auto">
          <a:xfrm>
            <a:off x="8759825" y="-100013"/>
            <a:ext cx="1150938" cy="457201"/>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a:solidFill>
                  <a:srgbClr val="000000"/>
                </a:solidFill>
              </a:rPr>
              <a:t>面值</a:t>
            </a:r>
            <a:r>
              <a:rPr lang="en-US" altLang="zh-CN">
                <a:solidFill>
                  <a:srgbClr val="000000"/>
                </a:solidFill>
              </a:rPr>
              <a:t>M</a:t>
            </a:r>
            <a:endParaRPr lang="en-US" altLang="zh-CN">
              <a:solidFill>
                <a:srgbClr val="000000"/>
              </a:solidFill>
            </a:endParaRPr>
          </a:p>
        </p:txBody>
      </p:sp>
      <p:sp>
        <p:nvSpPr>
          <p:cNvPr id="324660" name="Text Box 52"/>
          <p:cNvSpPr txBox="1">
            <a:spLocks noChangeArrowheads="1"/>
          </p:cNvSpPr>
          <p:nvPr/>
        </p:nvSpPr>
        <p:spPr bwMode="auto">
          <a:xfrm>
            <a:off x="3143250" y="476250"/>
            <a:ext cx="863600" cy="396875"/>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sz="2000">
                <a:solidFill>
                  <a:srgbClr val="000000"/>
                </a:solidFill>
              </a:rPr>
              <a:t>利息</a:t>
            </a:r>
            <a:r>
              <a:rPr lang="en-US" altLang="zh-CN" sz="2000">
                <a:solidFill>
                  <a:srgbClr val="000000"/>
                </a:solidFill>
              </a:rPr>
              <a:t>I</a:t>
            </a:r>
            <a:endParaRPr lang="en-US" altLang="zh-CN" sz="2000">
              <a:solidFill>
                <a:srgbClr val="000000"/>
              </a:solidFill>
            </a:endParaRPr>
          </a:p>
        </p:txBody>
      </p:sp>
      <p:sp>
        <p:nvSpPr>
          <p:cNvPr id="324661" name="Text Box 53"/>
          <p:cNvSpPr txBox="1">
            <a:spLocks noChangeArrowheads="1"/>
          </p:cNvSpPr>
          <p:nvPr/>
        </p:nvSpPr>
        <p:spPr bwMode="auto">
          <a:xfrm>
            <a:off x="4367213" y="476250"/>
            <a:ext cx="863600" cy="396875"/>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sz="2000">
                <a:solidFill>
                  <a:srgbClr val="000000"/>
                </a:solidFill>
              </a:rPr>
              <a:t>利息</a:t>
            </a:r>
            <a:r>
              <a:rPr lang="en-US" altLang="zh-CN" sz="2000">
                <a:solidFill>
                  <a:srgbClr val="000000"/>
                </a:solidFill>
              </a:rPr>
              <a:t>I</a:t>
            </a:r>
            <a:endParaRPr lang="en-US" altLang="zh-CN" sz="2000">
              <a:solidFill>
                <a:srgbClr val="000000"/>
              </a:solidFill>
            </a:endParaRPr>
          </a:p>
        </p:txBody>
      </p:sp>
      <p:sp>
        <p:nvSpPr>
          <p:cNvPr id="324662" name="Text Box 54"/>
          <p:cNvSpPr txBox="1">
            <a:spLocks noChangeArrowheads="1"/>
          </p:cNvSpPr>
          <p:nvPr/>
        </p:nvSpPr>
        <p:spPr bwMode="auto">
          <a:xfrm>
            <a:off x="5735638" y="476250"/>
            <a:ext cx="863600" cy="396875"/>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sz="2000">
                <a:solidFill>
                  <a:srgbClr val="000000"/>
                </a:solidFill>
              </a:rPr>
              <a:t>利息</a:t>
            </a:r>
            <a:r>
              <a:rPr lang="en-US" altLang="zh-CN" sz="2000">
                <a:solidFill>
                  <a:srgbClr val="000000"/>
                </a:solidFill>
              </a:rPr>
              <a:t>I</a:t>
            </a:r>
            <a:endParaRPr lang="en-US" altLang="zh-CN" sz="2000">
              <a:solidFill>
                <a:srgbClr val="000000"/>
              </a:solidFill>
            </a:endParaRPr>
          </a:p>
        </p:txBody>
      </p:sp>
      <p:sp>
        <p:nvSpPr>
          <p:cNvPr id="324663" name="Text Box 55"/>
          <p:cNvSpPr txBox="1">
            <a:spLocks noChangeArrowheads="1"/>
          </p:cNvSpPr>
          <p:nvPr/>
        </p:nvSpPr>
        <p:spPr bwMode="auto">
          <a:xfrm>
            <a:off x="7246938" y="476250"/>
            <a:ext cx="863600" cy="396875"/>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sz="2000">
                <a:solidFill>
                  <a:srgbClr val="000000"/>
                </a:solidFill>
              </a:rPr>
              <a:t>利息</a:t>
            </a:r>
            <a:r>
              <a:rPr lang="en-US" altLang="zh-CN" sz="2000">
                <a:solidFill>
                  <a:srgbClr val="000000"/>
                </a:solidFill>
              </a:rPr>
              <a:t>I</a:t>
            </a:r>
            <a:endParaRPr lang="en-US" altLang="zh-CN" sz="2000">
              <a:solidFill>
                <a:srgbClr val="000000"/>
              </a:solidFill>
            </a:endParaRPr>
          </a:p>
        </p:txBody>
      </p:sp>
      <p:sp>
        <p:nvSpPr>
          <p:cNvPr id="324664" name="Text Box 56"/>
          <p:cNvSpPr txBox="1">
            <a:spLocks noChangeArrowheads="1"/>
          </p:cNvSpPr>
          <p:nvPr/>
        </p:nvSpPr>
        <p:spPr bwMode="auto">
          <a:xfrm>
            <a:off x="9047163" y="549275"/>
            <a:ext cx="863600" cy="396875"/>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sz="2000">
                <a:solidFill>
                  <a:srgbClr val="000000"/>
                </a:solidFill>
              </a:rPr>
              <a:t>利息</a:t>
            </a:r>
            <a:r>
              <a:rPr lang="en-US" altLang="zh-CN" sz="2000">
                <a:solidFill>
                  <a:srgbClr val="000000"/>
                </a:solidFill>
              </a:rPr>
              <a:t>I</a:t>
            </a:r>
            <a:endParaRPr lang="en-US" altLang="zh-CN" sz="2000">
              <a:solidFill>
                <a:srgbClr val="000000"/>
              </a:solidFill>
            </a:endParaRPr>
          </a:p>
        </p:txBody>
      </p:sp>
      <p:sp>
        <p:nvSpPr>
          <p:cNvPr id="324665" name="Text Box 57"/>
          <p:cNvSpPr txBox="1">
            <a:spLocks noChangeArrowheads="1"/>
          </p:cNvSpPr>
          <p:nvPr/>
        </p:nvSpPr>
        <p:spPr bwMode="auto">
          <a:xfrm>
            <a:off x="1919288" y="1727200"/>
            <a:ext cx="1008062" cy="600075"/>
          </a:xfrm>
          <a:prstGeom prst="rect">
            <a:avLst/>
          </a:prstGeom>
          <a:solidFill>
            <a:srgbClr val="FFFF00"/>
          </a:solidFill>
          <a:ln>
            <a:noFill/>
          </a:ln>
          <a:effectLst>
            <a:prstShdw prst="shdw17" dist="17961" dir="2700000">
              <a:schemeClr val="folHlink">
                <a:gamma/>
                <a:shade val="60000"/>
                <a:invGamma/>
              </a:schemeClr>
            </a:prstShdw>
          </a:effectLst>
        </p:spPr>
        <p:txBody>
          <a:bodyPr>
            <a:spAutoFit/>
          </a:bodyPr>
          <a:lstStyle/>
          <a:p>
            <a:pPr algn="ctr" eaLnBrk="1" hangingPunct="1">
              <a:lnSpc>
                <a:spcPts val="1500"/>
              </a:lnSpc>
              <a:spcBef>
                <a:spcPct val="50000"/>
              </a:spcBef>
              <a:defRPr/>
            </a:pPr>
            <a:r>
              <a:rPr lang="zh-CN" altLang="en-US" sz="1600" dirty="0">
                <a:solidFill>
                  <a:srgbClr val="000000"/>
                </a:solidFill>
              </a:rPr>
              <a:t>债券价值</a:t>
            </a:r>
            <a:endParaRPr lang="en-US" altLang="zh-CN" sz="1600" dirty="0">
              <a:solidFill>
                <a:srgbClr val="000000"/>
              </a:solidFill>
            </a:endParaRPr>
          </a:p>
          <a:p>
            <a:pPr algn="ctr" eaLnBrk="1" hangingPunct="1">
              <a:lnSpc>
                <a:spcPts val="1500"/>
              </a:lnSpc>
              <a:spcBef>
                <a:spcPct val="50000"/>
              </a:spcBef>
              <a:defRPr/>
            </a:pPr>
            <a:r>
              <a:rPr lang="zh-CN" altLang="en-US" sz="1600" dirty="0">
                <a:solidFill>
                  <a:srgbClr val="000000"/>
                </a:solidFill>
              </a:rPr>
              <a:t>（</a:t>
            </a:r>
            <a:r>
              <a:rPr lang="en-US" altLang="zh-CN" sz="1600" dirty="0">
                <a:solidFill>
                  <a:srgbClr val="000000"/>
                </a:solidFill>
              </a:rPr>
              <a:t>P</a:t>
            </a:r>
            <a:r>
              <a:rPr lang="en-US" altLang="zh-CN" sz="1600" baseline="-25000" dirty="0">
                <a:solidFill>
                  <a:srgbClr val="000000"/>
                </a:solidFill>
              </a:rPr>
              <a:t>0</a:t>
            </a:r>
            <a:r>
              <a:rPr lang="zh-CN" altLang="en-US" sz="1600" dirty="0">
                <a:solidFill>
                  <a:srgbClr val="000000"/>
                </a:solidFill>
              </a:rPr>
              <a:t>）</a:t>
            </a:r>
            <a:endParaRPr lang="zh-CN" altLang="en-US" sz="1600" dirty="0">
              <a:solidFill>
                <a:srgbClr val="000000"/>
              </a:solidFill>
            </a:endParaRPr>
          </a:p>
        </p:txBody>
      </p:sp>
      <p:sp>
        <p:nvSpPr>
          <p:cNvPr id="324669" name="Text Box 61"/>
          <p:cNvSpPr txBox="1">
            <a:spLocks noChangeArrowheads="1"/>
          </p:cNvSpPr>
          <p:nvPr/>
        </p:nvSpPr>
        <p:spPr bwMode="auto">
          <a:xfrm>
            <a:off x="3143250" y="1412875"/>
            <a:ext cx="1008063" cy="336550"/>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sz="1600">
                <a:solidFill>
                  <a:srgbClr val="0000FF"/>
                </a:solidFill>
                <a:ea typeface="黑体" panose="02010609060101010101" pitchFamily="49" charset="-122"/>
              </a:rPr>
              <a:t>第</a:t>
            </a:r>
            <a:r>
              <a:rPr lang="en-US" altLang="zh-CN" sz="1600">
                <a:solidFill>
                  <a:srgbClr val="0000FF"/>
                </a:solidFill>
                <a:ea typeface="黑体" panose="02010609060101010101" pitchFamily="49" charset="-122"/>
              </a:rPr>
              <a:t>1</a:t>
            </a:r>
            <a:r>
              <a:rPr lang="zh-CN" altLang="en-US" sz="1600">
                <a:solidFill>
                  <a:srgbClr val="0000FF"/>
                </a:solidFill>
                <a:ea typeface="黑体" panose="02010609060101010101" pitchFamily="49" charset="-122"/>
              </a:rPr>
              <a:t>年末</a:t>
            </a:r>
            <a:endParaRPr lang="zh-CN" altLang="en-US" sz="1600">
              <a:solidFill>
                <a:srgbClr val="0000FF"/>
              </a:solidFill>
              <a:ea typeface="黑体" panose="02010609060101010101" pitchFamily="49" charset="-122"/>
            </a:endParaRPr>
          </a:p>
        </p:txBody>
      </p:sp>
      <p:sp>
        <p:nvSpPr>
          <p:cNvPr id="324670" name="Text Box 62"/>
          <p:cNvSpPr txBox="1">
            <a:spLocks noChangeArrowheads="1"/>
          </p:cNvSpPr>
          <p:nvPr/>
        </p:nvSpPr>
        <p:spPr bwMode="auto">
          <a:xfrm>
            <a:off x="4511675" y="1412875"/>
            <a:ext cx="1008063" cy="336550"/>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sz="1600">
                <a:solidFill>
                  <a:srgbClr val="0000FF"/>
                </a:solidFill>
                <a:ea typeface="黑体" panose="02010609060101010101" pitchFamily="49" charset="-122"/>
              </a:rPr>
              <a:t>第</a:t>
            </a:r>
            <a:r>
              <a:rPr lang="en-US" altLang="zh-CN" sz="1600">
                <a:solidFill>
                  <a:srgbClr val="0000FF"/>
                </a:solidFill>
                <a:ea typeface="黑体" panose="02010609060101010101" pitchFamily="49" charset="-122"/>
              </a:rPr>
              <a:t>2</a:t>
            </a:r>
            <a:r>
              <a:rPr lang="zh-CN" altLang="en-US" sz="1600">
                <a:solidFill>
                  <a:srgbClr val="0000FF"/>
                </a:solidFill>
                <a:ea typeface="黑体" panose="02010609060101010101" pitchFamily="49" charset="-122"/>
              </a:rPr>
              <a:t>年末</a:t>
            </a:r>
            <a:endParaRPr lang="zh-CN" altLang="en-US" sz="1600">
              <a:solidFill>
                <a:srgbClr val="0000FF"/>
              </a:solidFill>
              <a:ea typeface="黑体" panose="02010609060101010101" pitchFamily="49" charset="-122"/>
            </a:endParaRPr>
          </a:p>
        </p:txBody>
      </p:sp>
      <p:sp>
        <p:nvSpPr>
          <p:cNvPr id="324671" name="Text Box 63"/>
          <p:cNvSpPr txBox="1">
            <a:spLocks noChangeArrowheads="1"/>
          </p:cNvSpPr>
          <p:nvPr/>
        </p:nvSpPr>
        <p:spPr bwMode="auto">
          <a:xfrm>
            <a:off x="5735638" y="1412875"/>
            <a:ext cx="1008062" cy="336550"/>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sz="1600">
                <a:solidFill>
                  <a:srgbClr val="0000FF"/>
                </a:solidFill>
                <a:ea typeface="黑体" panose="02010609060101010101" pitchFamily="49" charset="-122"/>
              </a:rPr>
              <a:t>第</a:t>
            </a:r>
            <a:r>
              <a:rPr lang="en-US" altLang="zh-CN" sz="1600">
                <a:solidFill>
                  <a:srgbClr val="0000FF"/>
                </a:solidFill>
                <a:ea typeface="黑体" panose="02010609060101010101" pitchFamily="49" charset="-122"/>
              </a:rPr>
              <a:t>3</a:t>
            </a:r>
            <a:r>
              <a:rPr lang="zh-CN" altLang="en-US" sz="1600">
                <a:solidFill>
                  <a:srgbClr val="0000FF"/>
                </a:solidFill>
                <a:ea typeface="黑体" panose="02010609060101010101" pitchFamily="49" charset="-122"/>
              </a:rPr>
              <a:t>年末</a:t>
            </a:r>
            <a:endParaRPr lang="zh-CN" altLang="en-US" sz="1600">
              <a:solidFill>
                <a:srgbClr val="0000FF"/>
              </a:solidFill>
              <a:ea typeface="黑体" panose="02010609060101010101" pitchFamily="49" charset="-122"/>
            </a:endParaRPr>
          </a:p>
        </p:txBody>
      </p:sp>
      <p:sp>
        <p:nvSpPr>
          <p:cNvPr id="324672" name="Text Box 64"/>
          <p:cNvSpPr txBox="1">
            <a:spLocks noChangeArrowheads="1"/>
          </p:cNvSpPr>
          <p:nvPr/>
        </p:nvSpPr>
        <p:spPr bwMode="auto">
          <a:xfrm>
            <a:off x="7246938" y="1412875"/>
            <a:ext cx="1008062" cy="336550"/>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sz="1600">
                <a:solidFill>
                  <a:srgbClr val="0000FF"/>
                </a:solidFill>
                <a:ea typeface="黑体" panose="02010609060101010101" pitchFamily="49" charset="-122"/>
              </a:rPr>
              <a:t>第</a:t>
            </a:r>
            <a:r>
              <a:rPr lang="en-US" altLang="zh-CN" sz="1600">
                <a:solidFill>
                  <a:srgbClr val="0000FF"/>
                </a:solidFill>
                <a:ea typeface="黑体" panose="02010609060101010101" pitchFamily="49" charset="-122"/>
              </a:rPr>
              <a:t>4</a:t>
            </a:r>
            <a:r>
              <a:rPr lang="zh-CN" altLang="en-US" sz="1600">
                <a:solidFill>
                  <a:srgbClr val="0000FF"/>
                </a:solidFill>
                <a:ea typeface="黑体" panose="02010609060101010101" pitchFamily="49" charset="-122"/>
              </a:rPr>
              <a:t>年末</a:t>
            </a:r>
            <a:endParaRPr lang="zh-CN" altLang="en-US" sz="1600">
              <a:solidFill>
                <a:srgbClr val="0000FF"/>
              </a:solidFill>
              <a:ea typeface="黑体" panose="02010609060101010101" pitchFamily="49" charset="-122"/>
            </a:endParaRPr>
          </a:p>
        </p:txBody>
      </p:sp>
      <p:sp>
        <p:nvSpPr>
          <p:cNvPr id="324673" name="Text Box 65"/>
          <p:cNvSpPr txBox="1">
            <a:spLocks noChangeArrowheads="1"/>
          </p:cNvSpPr>
          <p:nvPr/>
        </p:nvSpPr>
        <p:spPr bwMode="auto">
          <a:xfrm>
            <a:off x="8543925" y="1412875"/>
            <a:ext cx="1008063" cy="336550"/>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sz="1600">
                <a:solidFill>
                  <a:srgbClr val="0000FF"/>
                </a:solidFill>
                <a:ea typeface="黑体" panose="02010609060101010101" pitchFamily="49" charset="-122"/>
              </a:rPr>
              <a:t>第</a:t>
            </a:r>
            <a:r>
              <a:rPr lang="en-US" altLang="zh-CN" sz="1600">
                <a:solidFill>
                  <a:srgbClr val="0000FF"/>
                </a:solidFill>
                <a:ea typeface="黑体" panose="02010609060101010101" pitchFamily="49" charset="-122"/>
              </a:rPr>
              <a:t>5</a:t>
            </a:r>
            <a:r>
              <a:rPr lang="zh-CN" altLang="en-US" sz="1600">
                <a:solidFill>
                  <a:srgbClr val="0000FF"/>
                </a:solidFill>
                <a:ea typeface="黑体" panose="02010609060101010101" pitchFamily="49" charset="-122"/>
              </a:rPr>
              <a:t>年末</a:t>
            </a:r>
            <a:endParaRPr lang="zh-CN" altLang="en-US" sz="1600">
              <a:solidFill>
                <a:srgbClr val="0000FF"/>
              </a:solidFill>
              <a:ea typeface="黑体" panose="02010609060101010101" pitchFamily="49" charset="-122"/>
            </a:endParaRPr>
          </a:p>
        </p:txBody>
      </p:sp>
      <p:sp>
        <p:nvSpPr>
          <p:cNvPr id="324674" name="Text Box 66"/>
          <p:cNvSpPr txBox="1">
            <a:spLocks noChangeArrowheads="1"/>
          </p:cNvSpPr>
          <p:nvPr/>
        </p:nvSpPr>
        <p:spPr bwMode="auto">
          <a:xfrm>
            <a:off x="1919288" y="908050"/>
            <a:ext cx="1008062" cy="336550"/>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sz="1600" dirty="0">
                <a:solidFill>
                  <a:srgbClr val="0000FF"/>
                </a:solidFill>
                <a:ea typeface="黑体" panose="02010609060101010101" pitchFamily="49" charset="-122"/>
              </a:rPr>
              <a:t>第</a:t>
            </a:r>
            <a:r>
              <a:rPr lang="en-US" altLang="zh-CN" sz="1600" dirty="0">
                <a:solidFill>
                  <a:srgbClr val="0000FF"/>
                </a:solidFill>
                <a:ea typeface="黑体" panose="02010609060101010101" pitchFamily="49" charset="-122"/>
              </a:rPr>
              <a:t>0</a:t>
            </a:r>
            <a:r>
              <a:rPr lang="zh-CN" altLang="en-US" sz="1600" dirty="0">
                <a:solidFill>
                  <a:srgbClr val="0000FF"/>
                </a:solidFill>
                <a:ea typeface="黑体" panose="02010609060101010101" pitchFamily="49" charset="-122"/>
              </a:rPr>
              <a:t>年</a:t>
            </a:r>
            <a:endParaRPr lang="zh-CN" altLang="en-US" sz="1600" dirty="0">
              <a:solidFill>
                <a:srgbClr val="0000FF"/>
              </a:solidFill>
              <a:ea typeface="黑体" panose="02010609060101010101" pitchFamily="49" charset="-122"/>
            </a:endParaRPr>
          </a:p>
        </p:txBody>
      </p:sp>
      <p:sp>
        <p:nvSpPr>
          <p:cNvPr id="3" name="椭圆 2"/>
          <p:cNvSpPr/>
          <p:nvPr/>
        </p:nvSpPr>
        <p:spPr bwMode="auto">
          <a:xfrm>
            <a:off x="2351088" y="1244600"/>
            <a:ext cx="174625" cy="215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0000"/>
              </a:solidFill>
            </a:endParaRPr>
          </a:p>
        </p:txBody>
      </p:sp>
      <p:sp>
        <p:nvSpPr>
          <p:cNvPr id="82" name="Text Box 57"/>
          <p:cNvSpPr txBox="1">
            <a:spLocks noChangeArrowheads="1"/>
          </p:cNvSpPr>
          <p:nvPr/>
        </p:nvSpPr>
        <p:spPr bwMode="auto">
          <a:xfrm>
            <a:off x="3081338" y="1749425"/>
            <a:ext cx="1019175" cy="600075"/>
          </a:xfrm>
          <a:prstGeom prst="rect">
            <a:avLst/>
          </a:prstGeom>
          <a:solidFill>
            <a:srgbClr val="CCFF99"/>
          </a:solidFill>
          <a:ln>
            <a:noFill/>
          </a:ln>
          <a:effectLst>
            <a:prstShdw prst="shdw17" dist="17961" dir="2700000">
              <a:schemeClr val="folHlink">
                <a:gamma/>
                <a:shade val="60000"/>
                <a:invGamma/>
              </a:schemeClr>
            </a:prstShdw>
          </a:effectLst>
        </p:spPr>
        <p:txBody>
          <a:bodyPr>
            <a:spAutoFit/>
          </a:bodyPr>
          <a:lstStyle/>
          <a:p>
            <a:pPr algn="ctr" eaLnBrk="1" hangingPunct="1">
              <a:lnSpc>
                <a:spcPts val="1500"/>
              </a:lnSpc>
              <a:spcBef>
                <a:spcPct val="50000"/>
              </a:spcBef>
              <a:defRPr/>
            </a:pPr>
            <a:r>
              <a:rPr lang="zh-CN" altLang="en-US" sz="1600" dirty="0">
                <a:solidFill>
                  <a:srgbClr val="000000"/>
                </a:solidFill>
              </a:rPr>
              <a:t>债券价值</a:t>
            </a:r>
            <a:endParaRPr lang="en-US" altLang="zh-CN" sz="1600" dirty="0">
              <a:solidFill>
                <a:srgbClr val="000000"/>
              </a:solidFill>
            </a:endParaRPr>
          </a:p>
          <a:p>
            <a:pPr algn="ctr" eaLnBrk="1" hangingPunct="1">
              <a:lnSpc>
                <a:spcPts val="1500"/>
              </a:lnSpc>
              <a:spcBef>
                <a:spcPct val="50000"/>
              </a:spcBef>
              <a:defRPr/>
            </a:pPr>
            <a:r>
              <a:rPr lang="zh-CN" altLang="en-US" sz="1600" dirty="0">
                <a:solidFill>
                  <a:srgbClr val="000000"/>
                </a:solidFill>
              </a:rPr>
              <a:t>（</a:t>
            </a:r>
            <a:r>
              <a:rPr lang="en-US" altLang="zh-CN" sz="1600" dirty="0">
                <a:solidFill>
                  <a:srgbClr val="000000"/>
                </a:solidFill>
              </a:rPr>
              <a:t>P</a:t>
            </a:r>
            <a:r>
              <a:rPr lang="en-US" altLang="zh-CN" sz="1600" baseline="-25000" dirty="0">
                <a:solidFill>
                  <a:srgbClr val="000000"/>
                </a:solidFill>
              </a:rPr>
              <a:t>1</a:t>
            </a:r>
            <a:r>
              <a:rPr lang="zh-CN" altLang="en-US" sz="1600" dirty="0">
                <a:solidFill>
                  <a:srgbClr val="000000"/>
                </a:solidFill>
              </a:rPr>
              <a:t>）</a:t>
            </a:r>
            <a:endParaRPr lang="zh-CN" altLang="en-US" sz="1600" dirty="0">
              <a:solidFill>
                <a:srgbClr val="000000"/>
              </a:solidFill>
            </a:endParaRPr>
          </a:p>
        </p:txBody>
      </p:sp>
      <p:sp>
        <p:nvSpPr>
          <p:cNvPr id="83" name="椭圆 82"/>
          <p:cNvSpPr/>
          <p:nvPr/>
        </p:nvSpPr>
        <p:spPr bwMode="auto">
          <a:xfrm>
            <a:off x="3416300" y="1233488"/>
            <a:ext cx="174625" cy="215900"/>
          </a:xfrm>
          <a:prstGeom prst="ellipse">
            <a:avLst/>
          </a:prstGeom>
          <a:solidFill>
            <a:srgbClr val="CCFF99"/>
          </a:solidFill>
          <a:ln>
            <a:solidFill>
              <a:srgbClr val="CCFF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0000"/>
              </a:solidFill>
            </a:endParaRPr>
          </a:p>
        </p:txBody>
      </p:sp>
      <p:sp>
        <p:nvSpPr>
          <p:cNvPr id="154" name="椭圆 153"/>
          <p:cNvSpPr/>
          <p:nvPr/>
        </p:nvSpPr>
        <p:spPr bwMode="auto">
          <a:xfrm>
            <a:off x="4795838" y="1252538"/>
            <a:ext cx="174625" cy="215900"/>
          </a:xfrm>
          <a:prstGeom prst="ellipse">
            <a:avLst/>
          </a:prstGeom>
          <a:solidFill>
            <a:srgbClr val="00FFFF"/>
          </a:solid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0000"/>
              </a:solidFill>
            </a:endParaRPr>
          </a:p>
        </p:txBody>
      </p:sp>
      <p:sp>
        <p:nvSpPr>
          <p:cNvPr id="155" name="Text Box 57"/>
          <p:cNvSpPr txBox="1">
            <a:spLocks noChangeArrowheads="1"/>
          </p:cNvSpPr>
          <p:nvPr/>
        </p:nvSpPr>
        <p:spPr bwMode="auto">
          <a:xfrm>
            <a:off x="4459288" y="1757363"/>
            <a:ext cx="1044575" cy="600075"/>
          </a:xfrm>
          <a:prstGeom prst="rect">
            <a:avLst/>
          </a:prstGeom>
          <a:solidFill>
            <a:srgbClr val="00FFFF"/>
          </a:solidFill>
          <a:ln>
            <a:noFill/>
          </a:ln>
          <a:effectLst>
            <a:prstShdw prst="shdw17" dist="17961" dir="2700000">
              <a:schemeClr val="folHlink">
                <a:gamma/>
                <a:shade val="60000"/>
                <a:invGamma/>
              </a:schemeClr>
            </a:prstShdw>
          </a:effectLst>
        </p:spPr>
        <p:txBody>
          <a:bodyPr>
            <a:spAutoFit/>
          </a:bodyPr>
          <a:lstStyle/>
          <a:p>
            <a:pPr algn="ctr" eaLnBrk="1" hangingPunct="1">
              <a:lnSpc>
                <a:spcPts val="1500"/>
              </a:lnSpc>
              <a:spcBef>
                <a:spcPct val="50000"/>
              </a:spcBef>
              <a:defRPr/>
            </a:pPr>
            <a:r>
              <a:rPr lang="zh-CN" altLang="en-US" sz="1600" dirty="0">
                <a:solidFill>
                  <a:srgbClr val="000000"/>
                </a:solidFill>
              </a:rPr>
              <a:t>债券价值</a:t>
            </a:r>
            <a:endParaRPr lang="en-US" altLang="zh-CN" sz="1600" dirty="0">
              <a:solidFill>
                <a:srgbClr val="000000"/>
              </a:solidFill>
            </a:endParaRPr>
          </a:p>
          <a:p>
            <a:pPr algn="ctr" eaLnBrk="1" hangingPunct="1">
              <a:lnSpc>
                <a:spcPts val="1500"/>
              </a:lnSpc>
              <a:spcBef>
                <a:spcPct val="50000"/>
              </a:spcBef>
              <a:defRPr/>
            </a:pPr>
            <a:r>
              <a:rPr lang="zh-CN" altLang="en-US" sz="1600" dirty="0">
                <a:solidFill>
                  <a:srgbClr val="000000"/>
                </a:solidFill>
              </a:rPr>
              <a:t>（</a:t>
            </a:r>
            <a:r>
              <a:rPr lang="en-US" altLang="zh-CN" sz="1600" dirty="0">
                <a:solidFill>
                  <a:srgbClr val="000000"/>
                </a:solidFill>
              </a:rPr>
              <a:t>P</a:t>
            </a:r>
            <a:r>
              <a:rPr lang="en-US" altLang="zh-CN" sz="1600" baseline="-25000" dirty="0">
                <a:solidFill>
                  <a:srgbClr val="000000"/>
                </a:solidFill>
              </a:rPr>
              <a:t>2</a:t>
            </a:r>
            <a:r>
              <a:rPr lang="zh-CN" altLang="en-US" sz="1600" dirty="0">
                <a:solidFill>
                  <a:srgbClr val="000000"/>
                </a:solidFill>
              </a:rPr>
              <a:t>）</a:t>
            </a:r>
            <a:endParaRPr lang="zh-CN" altLang="en-US" sz="1600" dirty="0">
              <a:solidFill>
                <a:srgbClr val="000000"/>
              </a:solidFill>
            </a:endParaRPr>
          </a:p>
        </p:txBody>
      </p:sp>
      <p:grpSp>
        <p:nvGrpSpPr>
          <p:cNvPr id="24" name="组合 23"/>
          <p:cNvGrpSpPr/>
          <p:nvPr/>
        </p:nvGrpSpPr>
        <p:grpSpPr bwMode="auto">
          <a:xfrm>
            <a:off x="4949825" y="4076700"/>
            <a:ext cx="5970588" cy="746125"/>
            <a:chOff x="3173064" y="4463637"/>
            <a:chExt cx="5970936" cy="746125"/>
          </a:xfrm>
        </p:grpSpPr>
        <p:sp>
          <p:nvSpPr>
            <p:cNvPr id="49228" name="AutoShape 30"/>
            <p:cNvSpPr>
              <a:spLocks noChangeAspect="1" noChangeArrowheads="1" noTextEdit="1"/>
            </p:cNvSpPr>
            <p:nvPr/>
          </p:nvSpPr>
          <p:spPr bwMode="auto">
            <a:xfrm>
              <a:off x="3173064" y="4463637"/>
              <a:ext cx="5970936" cy="746125"/>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9229" name="Rectangle 33"/>
            <p:cNvSpPr>
              <a:spLocks noChangeArrowheads="1"/>
            </p:cNvSpPr>
            <p:nvPr/>
          </p:nvSpPr>
          <p:spPr bwMode="auto">
            <a:xfrm>
              <a:off x="5688778" y="4759087"/>
              <a:ext cx="115423" cy="415498"/>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7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9230" name="Rectangle 34"/>
            <p:cNvSpPr>
              <a:spLocks noChangeArrowheads="1"/>
            </p:cNvSpPr>
            <p:nvPr/>
          </p:nvSpPr>
          <p:spPr bwMode="auto">
            <a:xfrm>
              <a:off x="6301494" y="4759087"/>
              <a:ext cx="115423" cy="415498"/>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7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9231" name="Line 35"/>
            <p:cNvSpPr>
              <a:spLocks noChangeShapeType="1"/>
            </p:cNvSpPr>
            <p:nvPr/>
          </p:nvSpPr>
          <p:spPr bwMode="auto">
            <a:xfrm>
              <a:off x="5676079" y="4822587"/>
              <a:ext cx="958759" cy="0"/>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232" name="Rectangle 36"/>
            <p:cNvSpPr>
              <a:spLocks noChangeArrowheads="1"/>
            </p:cNvSpPr>
            <p:nvPr/>
          </p:nvSpPr>
          <p:spPr bwMode="auto">
            <a:xfrm>
              <a:off x="6890400" y="4759087"/>
              <a:ext cx="115423" cy="415498"/>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7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9233" name="Rectangle 37"/>
            <p:cNvSpPr>
              <a:spLocks noChangeArrowheads="1"/>
            </p:cNvSpPr>
            <p:nvPr/>
          </p:nvSpPr>
          <p:spPr bwMode="auto">
            <a:xfrm>
              <a:off x="7525340" y="4759087"/>
              <a:ext cx="115423" cy="415498"/>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7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9234" name="Line 38"/>
            <p:cNvSpPr>
              <a:spLocks noChangeShapeType="1"/>
            </p:cNvSpPr>
            <p:nvPr/>
          </p:nvSpPr>
          <p:spPr bwMode="auto">
            <a:xfrm>
              <a:off x="6877702" y="4822587"/>
              <a:ext cx="958759" cy="0"/>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235" name="Rectangle 39"/>
            <p:cNvSpPr>
              <a:spLocks noChangeArrowheads="1"/>
            </p:cNvSpPr>
            <p:nvPr/>
          </p:nvSpPr>
          <p:spPr bwMode="auto">
            <a:xfrm>
              <a:off x="8092024" y="4759087"/>
              <a:ext cx="115423" cy="415498"/>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7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9236" name="Rectangle 40"/>
            <p:cNvSpPr>
              <a:spLocks noChangeArrowheads="1"/>
            </p:cNvSpPr>
            <p:nvPr/>
          </p:nvSpPr>
          <p:spPr bwMode="auto">
            <a:xfrm>
              <a:off x="8677755" y="4759087"/>
              <a:ext cx="115423" cy="415498"/>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7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9237" name="Line 41"/>
            <p:cNvSpPr>
              <a:spLocks noChangeShapeType="1"/>
            </p:cNvSpPr>
            <p:nvPr/>
          </p:nvSpPr>
          <p:spPr bwMode="auto">
            <a:xfrm>
              <a:off x="8079325" y="4822587"/>
              <a:ext cx="957171" cy="0"/>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238" name="Rectangle 50"/>
            <p:cNvSpPr>
              <a:spLocks noChangeArrowheads="1"/>
            </p:cNvSpPr>
            <p:nvPr/>
          </p:nvSpPr>
          <p:spPr bwMode="auto">
            <a:xfrm>
              <a:off x="8893635" y="4830525"/>
              <a:ext cx="76937" cy="184666"/>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1200">
                  <a:solidFill>
                    <a:srgbClr val="000000"/>
                  </a:solidFill>
                  <a:ea typeface="黑体" panose="02010609060101010101" pitchFamily="49" charset="-122"/>
                </a:rPr>
                <a:t>3</a:t>
              </a:r>
              <a:endParaRPr lang="en-US" altLang="zh-CN" sz="2400">
                <a:solidFill>
                  <a:srgbClr val="5B5249"/>
                </a:solidFill>
                <a:ea typeface="黑体" panose="02010609060101010101" pitchFamily="49" charset="-122"/>
              </a:endParaRPr>
            </a:p>
          </p:txBody>
        </p:sp>
        <p:sp>
          <p:nvSpPr>
            <p:cNvPr id="49239" name="Rectangle 51"/>
            <p:cNvSpPr>
              <a:spLocks noChangeArrowheads="1"/>
            </p:cNvSpPr>
            <p:nvPr/>
          </p:nvSpPr>
          <p:spPr bwMode="auto">
            <a:xfrm>
              <a:off x="7741219" y="4830525"/>
              <a:ext cx="76948" cy="184666"/>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1200">
                  <a:solidFill>
                    <a:srgbClr val="000000"/>
                  </a:solidFill>
                  <a:ea typeface="黑体" panose="02010609060101010101" pitchFamily="49" charset="-122"/>
                </a:rPr>
                <a:t>3</a:t>
              </a:r>
              <a:endParaRPr lang="en-US" altLang="zh-CN" sz="2400">
                <a:solidFill>
                  <a:srgbClr val="5B5249"/>
                </a:solidFill>
                <a:ea typeface="黑体" panose="02010609060101010101" pitchFamily="49" charset="-122"/>
              </a:endParaRPr>
            </a:p>
          </p:txBody>
        </p:sp>
        <p:sp>
          <p:nvSpPr>
            <p:cNvPr id="49240" name="Rectangle 52"/>
            <p:cNvSpPr>
              <a:spLocks noChangeArrowheads="1"/>
            </p:cNvSpPr>
            <p:nvPr/>
          </p:nvSpPr>
          <p:spPr bwMode="auto">
            <a:xfrm>
              <a:off x="6522135" y="4833700"/>
              <a:ext cx="76948" cy="184666"/>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1200">
                  <a:solidFill>
                    <a:srgbClr val="000000"/>
                  </a:solidFill>
                  <a:ea typeface="黑体" panose="02010609060101010101" pitchFamily="49" charset="-122"/>
                </a:rPr>
                <a:t>2</a:t>
              </a:r>
              <a:endParaRPr lang="en-US" altLang="zh-CN" sz="2400">
                <a:solidFill>
                  <a:srgbClr val="5B5249"/>
                </a:solidFill>
                <a:ea typeface="黑体" panose="02010609060101010101" pitchFamily="49" charset="-122"/>
              </a:endParaRPr>
            </a:p>
          </p:txBody>
        </p:sp>
        <p:sp>
          <p:nvSpPr>
            <p:cNvPr id="49241" name="Rectangle 60"/>
            <p:cNvSpPr>
              <a:spLocks noChangeArrowheads="1"/>
            </p:cNvSpPr>
            <p:nvPr/>
          </p:nvSpPr>
          <p:spPr bwMode="auto">
            <a:xfrm>
              <a:off x="8498385" y="4874975"/>
              <a:ext cx="120233" cy="323165"/>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r</a:t>
              </a:r>
              <a:endParaRPr lang="en-US" altLang="zh-CN" sz="2400">
                <a:solidFill>
                  <a:srgbClr val="5B5249"/>
                </a:solidFill>
                <a:ea typeface="黑体" panose="02010609060101010101" pitchFamily="49" charset="-122"/>
              </a:endParaRPr>
            </a:p>
          </p:txBody>
        </p:sp>
        <p:sp>
          <p:nvSpPr>
            <p:cNvPr id="49242" name="Rectangle 61"/>
            <p:cNvSpPr>
              <a:spLocks noChangeArrowheads="1"/>
            </p:cNvSpPr>
            <p:nvPr/>
          </p:nvSpPr>
          <p:spPr bwMode="auto">
            <a:xfrm>
              <a:off x="8155518" y="4874975"/>
              <a:ext cx="134660" cy="323165"/>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1</a:t>
              </a:r>
              <a:endParaRPr lang="en-US" altLang="zh-CN" sz="2400">
                <a:solidFill>
                  <a:srgbClr val="5B5249"/>
                </a:solidFill>
                <a:ea typeface="黑体" panose="02010609060101010101" pitchFamily="49" charset="-122"/>
              </a:endParaRPr>
            </a:p>
          </p:txBody>
        </p:sp>
        <p:sp>
          <p:nvSpPr>
            <p:cNvPr id="49243" name="Rectangle 62"/>
            <p:cNvSpPr>
              <a:spLocks noChangeArrowheads="1"/>
            </p:cNvSpPr>
            <p:nvPr/>
          </p:nvSpPr>
          <p:spPr bwMode="auto">
            <a:xfrm>
              <a:off x="8361873" y="4487625"/>
              <a:ext cx="254854" cy="323165"/>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M</a:t>
              </a:r>
              <a:endParaRPr lang="en-US" altLang="zh-CN" sz="2400">
                <a:solidFill>
                  <a:srgbClr val="5B5249"/>
                </a:solidFill>
                <a:ea typeface="黑体" panose="02010609060101010101" pitchFamily="49" charset="-122"/>
              </a:endParaRPr>
            </a:p>
          </p:txBody>
        </p:sp>
        <p:sp>
          <p:nvSpPr>
            <p:cNvPr id="49244" name="Rectangle 63"/>
            <p:cNvSpPr>
              <a:spLocks noChangeArrowheads="1"/>
            </p:cNvSpPr>
            <p:nvPr/>
          </p:nvSpPr>
          <p:spPr bwMode="auto">
            <a:xfrm>
              <a:off x="7296762" y="4874975"/>
              <a:ext cx="120233" cy="323165"/>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r</a:t>
              </a:r>
              <a:endParaRPr lang="en-US" altLang="zh-CN" sz="2400">
                <a:solidFill>
                  <a:srgbClr val="5B5249"/>
                </a:solidFill>
                <a:ea typeface="黑体" panose="02010609060101010101" pitchFamily="49" charset="-122"/>
              </a:endParaRPr>
            </a:p>
          </p:txBody>
        </p:sp>
        <p:sp>
          <p:nvSpPr>
            <p:cNvPr id="49245" name="Rectangle 64"/>
            <p:cNvSpPr>
              <a:spLocks noChangeArrowheads="1"/>
            </p:cNvSpPr>
            <p:nvPr/>
          </p:nvSpPr>
          <p:spPr bwMode="auto">
            <a:xfrm>
              <a:off x="6953894" y="4874975"/>
              <a:ext cx="134660" cy="323165"/>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1</a:t>
              </a:r>
              <a:endParaRPr lang="en-US" altLang="zh-CN" sz="2400">
                <a:solidFill>
                  <a:srgbClr val="5B5249"/>
                </a:solidFill>
                <a:ea typeface="黑体" panose="02010609060101010101" pitchFamily="49" charset="-122"/>
              </a:endParaRPr>
            </a:p>
          </p:txBody>
        </p:sp>
        <p:sp>
          <p:nvSpPr>
            <p:cNvPr id="49246" name="Rectangle 65"/>
            <p:cNvSpPr>
              <a:spLocks noChangeArrowheads="1"/>
            </p:cNvSpPr>
            <p:nvPr/>
          </p:nvSpPr>
          <p:spPr bwMode="auto">
            <a:xfrm>
              <a:off x="7161838" y="4487625"/>
              <a:ext cx="104202" cy="323165"/>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I</a:t>
              </a:r>
              <a:endParaRPr lang="en-US" altLang="zh-CN" sz="2400">
                <a:solidFill>
                  <a:srgbClr val="5B5249"/>
                </a:solidFill>
                <a:ea typeface="黑体" panose="02010609060101010101" pitchFamily="49" charset="-122"/>
              </a:endParaRPr>
            </a:p>
          </p:txBody>
        </p:sp>
        <p:sp>
          <p:nvSpPr>
            <p:cNvPr id="49247" name="Rectangle 66"/>
            <p:cNvSpPr>
              <a:spLocks noChangeArrowheads="1"/>
            </p:cNvSpPr>
            <p:nvPr/>
          </p:nvSpPr>
          <p:spPr bwMode="auto">
            <a:xfrm>
              <a:off x="6109425" y="4874975"/>
              <a:ext cx="120233" cy="323165"/>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r</a:t>
              </a:r>
              <a:endParaRPr lang="en-US" altLang="zh-CN" sz="2400">
                <a:solidFill>
                  <a:srgbClr val="5B5249"/>
                </a:solidFill>
                <a:ea typeface="黑体" panose="02010609060101010101" pitchFamily="49" charset="-122"/>
              </a:endParaRPr>
            </a:p>
          </p:txBody>
        </p:sp>
        <p:sp>
          <p:nvSpPr>
            <p:cNvPr id="49248" name="Rectangle 67"/>
            <p:cNvSpPr>
              <a:spLocks noChangeArrowheads="1"/>
            </p:cNvSpPr>
            <p:nvPr/>
          </p:nvSpPr>
          <p:spPr bwMode="auto">
            <a:xfrm>
              <a:off x="5766557" y="4874975"/>
              <a:ext cx="134660" cy="323165"/>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1</a:t>
              </a:r>
              <a:endParaRPr lang="en-US" altLang="zh-CN" sz="2400">
                <a:solidFill>
                  <a:srgbClr val="5B5249"/>
                </a:solidFill>
                <a:ea typeface="黑体" panose="02010609060101010101" pitchFamily="49" charset="-122"/>
              </a:endParaRPr>
            </a:p>
          </p:txBody>
        </p:sp>
        <p:sp>
          <p:nvSpPr>
            <p:cNvPr id="49249" name="Rectangle 68"/>
            <p:cNvSpPr>
              <a:spLocks noChangeArrowheads="1"/>
            </p:cNvSpPr>
            <p:nvPr/>
          </p:nvSpPr>
          <p:spPr bwMode="auto">
            <a:xfrm>
              <a:off x="5958627" y="4487625"/>
              <a:ext cx="104202" cy="323165"/>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I</a:t>
              </a:r>
              <a:endParaRPr lang="en-US" altLang="zh-CN" sz="2400">
                <a:solidFill>
                  <a:srgbClr val="5B5249"/>
                </a:solidFill>
                <a:ea typeface="黑体" panose="02010609060101010101" pitchFamily="49" charset="-122"/>
              </a:endParaRPr>
            </a:p>
          </p:txBody>
        </p:sp>
        <p:sp>
          <p:nvSpPr>
            <p:cNvPr id="49250" name="Rectangle 69"/>
            <p:cNvSpPr>
              <a:spLocks noChangeArrowheads="1"/>
            </p:cNvSpPr>
            <p:nvPr/>
          </p:nvSpPr>
          <p:spPr bwMode="auto">
            <a:xfrm>
              <a:off x="4788312" y="4830525"/>
              <a:ext cx="120233" cy="323165"/>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r</a:t>
              </a:r>
              <a:endParaRPr lang="en-US" altLang="zh-CN" sz="2400">
                <a:solidFill>
                  <a:srgbClr val="5B5249"/>
                </a:solidFill>
                <a:ea typeface="黑体" panose="02010609060101010101" pitchFamily="49" charset="-122"/>
              </a:endParaRPr>
            </a:p>
          </p:txBody>
        </p:sp>
        <p:sp>
          <p:nvSpPr>
            <p:cNvPr id="49251" name="Rectangle 70"/>
            <p:cNvSpPr>
              <a:spLocks noChangeArrowheads="1"/>
            </p:cNvSpPr>
            <p:nvPr/>
          </p:nvSpPr>
          <p:spPr bwMode="auto">
            <a:xfrm>
              <a:off x="4448619" y="4859100"/>
              <a:ext cx="134660" cy="323165"/>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1</a:t>
              </a:r>
              <a:endParaRPr lang="en-US" altLang="zh-CN" sz="2400">
                <a:solidFill>
                  <a:srgbClr val="5B5249"/>
                </a:solidFill>
                <a:ea typeface="黑体" panose="02010609060101010101" pitchFamily="49" charset="-122"/>
              </a:endParaRPr>
            </a:p>
          </p:txBody>
        </p:sp>
        <p:sp>
          <p:nvSpPr>
            <p:cNvPr id="49252" name="Rectangle 71"/>
            <p:cNvSpPr>
              <a:spLocks noChangeArrowheads="1"/>
            </p:cNvSpPr>
            <p:nvPr/>
          </p:nvSpPr>
          <p:spPr bwMode="auto">
            <a:xfrm>
              <a:off x="4599418" y="4487625"/>
              <a:ext cx="104202" cy="323165"/>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000000"/>
                  </a:solidFill>
                  <a:ea typeface="黑体" panose="02010609060101010101" pitchFamily="49" charset="-122"/>
                </a:rPr>
                <a:t>I</a:t>
              </a:r>
              <a:endParaRPr lang="en-US" altLang="zh-CN" sz="2400">
                <a:solidFill>
                  <a:srgbClr val="5B5249"/>
                </a:solidFill>
                <a:ea typeface="黑体" panose="02010609060101010101" pitchFamily="49" charset="-122"/>
              </a:endParaRPr>
            </a:p>
          </p:txBody>
        </p:sp>
        <p:sp>
          <p:nvSpPr>
            <p:cNvPr id="49253" name="Rectangle 78"/>
            <p:cNvSpPr>
              <a:spLocks noChangeArrowheads="1"/>
            </p:cNvSpPr>
            <p:nvPr/>
          </p:nvSpPr>
          <p:spPr bwMode="auto">
            <a:xfrm>
              <a:off x="3240526" y="4654312"/>
              <a:ext cx="290116" cy="369332"/>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400">
                  <a:solidFill>
                    <a:srgbClr val="000000"/>
                  </a:solidFill>
                  <a:ea typeface="黑体" panose="02010609060101010101" pitchFamily="49" charset="-122"/>
                </a:rPr>
                <a:t>P</a:t>
              </a:r>
              <a:r>
                <a:rPr lang="en-US" altLang="zh-CN" sz="2400" baseline="-25000">
                  <a:solidFill>
                    <a:srgbClr val="000000"/>
                  </a:solidFill>
                  <a:ea typeface="黑体" panose="02010609060101010101" pitchFamily="49" charset="-122"/>
                </a:rPr>
                <a:t>2</a:t>
              </a:r>
              <a:endParaRPr lang="en-US" altLang="zh-CN" sz="2400" baseline="-25000">
                <a:solidFill>
                  <a:srgbClr val="5B5249"/>
                </a:solidFill>
                <a:ea typeface="黑体" panose="02010609060101010101" pitchFamily="49" charset="-122"/>
              </a:endParaRPr>
            </a:p>
          </p:txBody>
        </p:sp>
        <p:sp>
          <p:nvSpPr>
            <p:cNvPr id="49254" name="Rectangle 83"/>
            <p:cNvSpPr>
              <a:spLocks noChangeArrowheads="1"/>
            </p:cNvSpPr>
            <p:nvPr/>
          </p:nvSpPr>
          <p:spPr bwMode="auto">
            <a:xfrm>
              <a:off x="8315840" y="4844812"/>
              <a:ext cx="147485" cy="323165"/>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9255" name="Rectangle 84"/>
            <p:cNvSpPr>
              <a:spLocks noChangeArrowheads="1"/>
            </p:cNvSpPr>
            <p:nvPr/>
          </p:nvSpPr>
          <p:spPr bwMode="auto">
            <a:xfrm>
              <a:off x="7888843" y="4624150"/>
              <a:ext cx="147485" cy="323165"/>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9256" name="Rectangle 85"/>
            <p:cNvSpPr>
              <a:spLocks noChangeArrowheads="1"/>
            </p:cNvSpPr>
            <p:nvPr/>
          </p:nvSpPr>
          <p:spPr bwMode="auto">
            <a:xfrm>
              <a:off x="7114217" y="4844812"/>
              <a:ext cx="147485" cy="323165"/>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9257" name="Rectangle 86"/>
            <p:cNvSpPr>
              <a:spLocks noChangeArrowheads="1"/>
            </p:cNvSpPr>
            <p:nvPr/>
          </p:nvSpPr>
          <p:spPr bwMode="auto">
            <a:xfrm>
              <a:off x="6685633" y="4624150"/>
              <a:ext cx="147485" cy="323165"/>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9258" name="Rectangle 87"/>
            <p:cNvSpPr>
              <a:spLocks noChangeArrowheads="1"/>
            </p:cNvSpPr>
            <p:nvPr/>
          </p:nvSpPr>
          <p:spPr bwMode="auto">
            <a:xfrm>
              <a:off x="5911007" y="4844812"/>
              <a:ext cx="147485" cy="323165"/>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9259" name="Rectangle 88"/>
            <p:cNvSpPr>
              <a:spLocks noChangeArrowheads="1"/>
            </p:cNvSpPr>
            <p:nvPr/>
          </p:nvSpPr>
          <p:spPr bwMode="auto">
            <a:xfrm>
              <a:off x="5219997" y="4624150"/>
              <a:ext cx="147485" cy="323165"/>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9260" name="Rectangle 89"/>
            <p:cNvSpPr>
              <a:spLocks noChangeArrowheads="1"/>
            </p:cNvSpPr>
            <p:nvPr/>
          </p:nvSpPr>
          <p:spPr bwMode="auto">
            <a:xfrm>
              <a:off x="4607354" y="4828937"/>
              <a:ext cx="147485" cy="323165"/>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9261" name="Rectangle 90"/>
            <p:cNvSpPr>
              <a:spLocks noChangeArrowheads="1"/>
            </p:cNvSpPr>
            <p:nvPr/>
          </p:nvSpPr>
          <p:spPr bwMode="auto">
            <a:xfrm>
              <a:off x="3600854" y="4624150"/>
              <a:ext cx="147485" cy="323165"/>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b="0">
                  <a:solidFill>
                    <a:srgbClr val="000000"/>
                  </a:solidFill>
                  <a:latin typeface="Symbol" panose="05050102010706020507" pitchFamily="18" charset="2"/>
                  <a:ea typeface="黑体" panose="02010609060101010101" pitchFamily="49" charset="-122"/>
                </a:rPr>
                <a:t>=</a:t>
              </a:r>
              <a:endParaRPr lang="en-US" altLang="zh-CN" sz="2400">
                <a:solidFill>
                  <a:srgbClr val="5B5249"/>
                </a:solidFill>
                <a:ea typeface="黑体" panose="02010609060101010101" pitchFamily="49" charset="-122"/>
              </a:endParaRPr>
            </a:p>
          </p:txBody>
        </p:sp>
        <p:sp>
          <p:nvSpPr>
            <p:cNvPr id="49262" name="Line 32"/>
            <p:cNvSpPr>
              <a:spLocks noChangeShapeType="1"/>
            </p:cNvSpPr>
            <p:nvPr/>
          </p:nvSpPr>
          <p:spPr bwMode="auto">
            <a:xfrm>
              <a:off x="4427984" y="4830525"/>
              <a:ext cx="647638" cy="0"/>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263" name="Rectangle 88"/>
            <p:cNvSpPr>
              <a:spLocks noChangeArrowheads="1"/>
            </p:cNvSpPr>
            <p:nvPr/>
          </p:nvSpPr>
          <p:spPr bwMode="auto">
            <a:xfrm>
              <a:off x="5679161" y="4648908"/>
              <a:ext cx="65" cy="369332"/>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endParaRPr lang="en-US" altLang="zh-CN" sz="2400">
                <a:solidFill>
                  <a:srgbClr val="5B5249"/>
                </a:solidFill>
                <a:ea typeface="黑体" panose="02010609060101010101" pitchFamily="49" charset="-122"/>
              </a:endParaRPr>
            </a:p>
          </p:txBody>
        </p:sp>
      </p:grpSp>
      <p:grpSp>
        <p:nvGrpSpPr>
          <p:cNvPr id="25" name="组合 24"/>
          <p:cNvGrpSpPr/>
          <p:nvPr/>
        </p:nvGrpSpPr>
        <p:grpSpPr bwMode="auto">
          <a:xfrm>
            <a:off x="390525" y="3578225"/>
            <a:ext cx="2749550" cy="441325"/>
            <a:chOff x="949770" y="5071209"/>
            <a:chExt cx="2749550" cy="441328"/>
          </a:xfrm>
        </p:grpSpPr>
        <p:sp>
          <p:nvSpPr>
            <p:cNvPr id="12" name="矩形 11"/>
            <p:cNvSpPr/>
            <p:nvPr/>
          </p:nvSpPr>
          <p:spPr bwMode="auto">
            <a:xfrm>
              <a:off x="949770" y="5071209"/>
              <a:ext cx="2749550" cy="44132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grpSp>
          <p:nvGrpSpPr>
            <p:cNvPr id="49214" name="组合 9"/>
            <p:cNvGrpSpPr/>
            <p:nvPr/>
          </p:nvGrpSpPr>
          <p:grpSpPr bwMode="auto">
            <a:xfrm>
              <a:off x="1019626" y="5071209"/>
              <a:ext cx="2424107" cy="416938"/>
              <a:chOff x="1029268" y="6161991"/>
              <a:chExt cx="2424107" cy="549270"/>
            </a:xfrm>
          </p:grpSpPr>
          <p:grpSp>
            <p:nvGrpSpPr>
              <p:cNvPr id="49215" name="组合 6"/>
              <p:cNvGrpSpPr/>
              <p:nvPr/>
            </p:nvGrpSpPr>
            <p:grpSpPr bwMode="auto">
              <a:xfrm>
                <a:off x="1029268" y="6161991"/>
                <a:ext cx="1945332" cy="549270"/>
                <a:chOff x="899592" y="5589240"/>
                <a:chExt cx="1945332" cy="549270"/>
              </a:xfrm>
            </p:grpSpPr>
            <p:sp>
              <p:nvSpPr>
                <p:cNvPr id="49218" name="Rectangle 78"/>
                <p:cNvSpPr>
                  <a:spLocks noChangeArrowheads="1"/>
                </p:cNvSpPr>
                <p:nvPr/>
              </p:nvSpPr>
              <p:spPr bwMode="auto">
                <a:xfrm>
                  <a:off x="899592" y="5651956"/>
                  <a:ext cx="290144" cy="486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400">
                      <a:solidFill>
                        <a:srgbClr val="FF0000"/>
                      </a:solidFill>
                      <a:ea typeface="黑体" panose="02010609060101010101" pitchFamily="49" charset="-122"/>
                    </a:rPr>
                    <a:t>P</a:t>
                  </a:r>
                  <a:r>
                    <a:rPr lang="en-US" altLang="zh-CN" sz="2400" baseline="-25000">
                      <a:solidFill>
                        <a:srgbClr val="FF0000"/>
                      </a:solidFill>
                      <a:ea typeface="黑体" panose="02010609060101010101" pitchFamily="49" charset="-122"/>
                    </a:rPr>
                    <a:t>1</a:t>
                  </a:r>
                  <a:endParaRPr lang="en-US" altLang="zh-CN" sz="2400" baseline="-25000">
                    <a:solidFill>
                      <a:srgbClr val="FF0000"/>
                    </a:solidFill>
                    <a:ea typeface="黑体" panose="02010609060101010101" pitchFamily="49" charset="-122"/>
                  </a:endParaRPr>
                </a:p>
              </p:txBody>
            </p:sp>
            <p:sp>
              <p:nvSpPr>
                <p:cNvPr id="49219" name="Rectangle 90"/>
                <p:cNvSpPr>
                  <a:spLocks noChangeArrowheads="1"/>
                </p:cNvSpPr>
                <p:nvPr/>
              </p:nvSpPr>
              <p:spPr bwMode="auto">
                <a:xfrm>
                  <a:off x="1259955" y="5621794"/>
                  <a:ext cx="147476" cy="425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b="0">
                      <a:solidFill>
                        <a:srgbClr val="FF0000"/>
                      </a:solidFill>
                      <a:latin typeface="Symbol" panose="05050102010706020507" pitchFamily="18" charset="2"/>
                      <a:ea typeface="黑体" panose="02010609060101010101" pitchFamily="49" charset="-122"/>
                    </a:rPr>
                    <a:t>=</a:t>
                  </a:r>
                  <a:endParaRPr lang="en-US" altLang="zh-CN" sz="2400">
                    <a:solidFill>
                      <a:srgbClr val="FF0000"/>
                    </a:solidFill>
                    <a:ea typeface="黑体" panose="02010609060101010101" pitchFamily="49" charset="-122"/>
                  </a:endParaRPr>
                </a:p>
              </p:txBody>
            </p:sp>
            <p:sp>
              <p:nvSpPr>
                <p:cNvPr id="49220" name="Rectangle 78"/>
                <p:cNvSpPr>
                  <a:spLocks noChangeArrowheads="1"/>
                </p:cNvSpPr>
                <p:nvPr/>
              </p:nvSpPr>
              <p:spPr bwMode="auto">
                <a:xfrm>
                  <a:off x="1617560" y="5651956"/>
                  <a:ext cx="290144" cy="486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400">
                      <a:solidFill>
                        <a:srgbClr val="FF0000"/>
                      </a:solidFill>
                      <a:ea typeface="黑体" panose="02010609060101010101" pitchFamily="49" charset="-122"/>
                    </a:rPr>
                    <a:t>P</a:t>
                  </a:r>
                  <a:r>
                    <a:rPr lang="en-US" altLang="zh-CN" sz="2400" baseline="-25000">
                      <a:solidFill>
                        <a:srgbClr val="FF0000"/>
                      </a:solidFill>
                      <a:ea typeface="黑体" panose="02010609060101010101" pitchFamily="49" charset="-122"/>
                    </a:rPr>
                    <a:t>0</a:t>
                  </a:r>
                  <a:endParaRPr lang="en-US" altLang="zh-CN" sz="2400" baseline="-25000">
                    <a:solidFill>
                      <a:srgbClr val="FF0000"/>
                    </a:solidFill>
                    <a:ea typeface="黑体" panose="02010609060101010101" pitchFamily="49" charset="-122"/>
                  </a:endParaRPr>
                </a:p>
              </p:txBody>
            </p:sp>
            <p:grpSp>
              <p:nvGrpSpPr>
                <p:cNvPr id="49221" name="组合 5"/>
                <p:cNvGrpSpPr/>
                <p:nvPr/>
              </p:nvGrpSpPr>
              <p:grpSpPr bwMode="auto">
                <a:xfrm>
                  <a:off x="2116733" y="5589240"/>
                  <a:ext cx="728191" cy="547373"/>
                  <a:chOff x="2519363" y="5656733"/>
                  <a:chExt cx="728191" cy="547373"/>
                </a:xfrm>
              </p:grpSpPr>
              <p:sp>
                <p:nvSpPr>
                  <p:cNvPr id="49223" name="Rectangle 33"/>
                  <p:cNvSpPr>
                    <a:spLocks noChangeArrowheads="1"/>
                  </p:cNvSpPr>
                  <p:nvPr/>
                </p:nvSpPr>
                <p:spPr bwMode="auto">
                  <a:xfrm>
                    <a:off x="2519363" y="5656733"/>
                    <a:ext cx="115416" cy="547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700" b="0">
                        <a:solidFill>
                          <a:srgbClr val="FF0000"/>
                        </a:solidFill>
                        <a:latin typeface="Symbol" panose="05050102010706020507" pitchFamily="18" charset="2"/>
                        <a:ea typeface="黑体" panose="02010609060101010101" pitchFamily="49" charset="-122"/>
                      </a:rPr>
                      <a:t>(</a:t>
                    </a:r>
                    <a:endParaRPr lang="en-US" altLang="zh-CN" sz="2400">
                      <a:solidFill>
                        <a:srgbClr val="FF0000"/>
                      </a:solidFill>
                      <a:ea typeface="黑体" panose="02010609060101010101" pitchFamily="49" charset="-122"/>
                    </a:endParaRPr>
                  </a:p>
                </p:txBody>
              </p:sp>
              <p:sp>
                <p:nvSpPr>
                  <p:cNvPr id="49224" name="Rectangle 34"/>
                  <p:cNvSpPr>
                    <a:spLocks noChangeArrowheads="1"/>
                  </p:cNvSpPr>
                  <p:nvPr/>
                </p:nvSpPr>
                <p:spPr bwMode="auto">
                  <a:xfrm>
                    <a:off x="3132138" y="5656733"/>
                    <a:ext cx="115416" cy="547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700" b="0">
                        <a:solidFill>
                          <a:srgbClr val="FF0000"/>
                        </a:solidFill>
                        <a:latin typeface="Symbol" panose="05050102010706020507" pitchFamily="18" charset="2"/>
                        <a:ea typeface="黑体" panose="02010609060101010101" pitchFamily="49" charset="-122"/>
                      </a:rPr>
                      <a:t>)</a:t>
                    </a:r>
                    <a:endParaRPr lang="en-US" altLang="zh-CN" sz="2400">
                      <a:solidFill>
                        <a:srgbClr val="FF0000"/>
                      </a:solidFill>
                      <a:ea typeface="黑体" panose="02010609060101010101" pitchFamily="49" charset="-122"/>
                    </a:endParaRPr>
                  </a:p>
                </p:txBody>
              </p:sp>
              <p:sp>
                <p:nvSpPr>
                  <p:cNvPr id="49225" name="Rectangle 66"/>
                  <p:cNvSpPr>
                    <a:spLocks noChangeArrowheads="1"/>
                  </p:cNvSpPr>
                  <p:nvPr/>
                </p:nvSpPr>
                <p:spPr bwMode="auto">
                  <a:xfrm>
                    <a:off x="2940050" y="5772621"/>
                    <a:ext cx="120226" cy="425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FF0000"/>
                        </a:solidFill>
                        <a:ea typeface="黑体" panose="02010609060101010101" pitchFamily="49" charset="-122"/>
                      </a:rPr>
                      <a:t>r</a:t>
                    </a:r>
                    <a:endParaRPr lang="en-US" altLang="zh-CN" sz="2400">
                      <a:solidFill>
                        <a:srgbClr val="FF0000"/>
                      </a:solidFill>
                      <a:ea typeface="黑体" panose="02010609060101010101" pitchFamily="49" charset="-122"/>
                    </a:endParaRPr>
                  </a:p>
                </p:txBody>
              </p:sp>
              <p:sp>
                <p:nvSpPr>
                  <p:cNvPr id="49226" name="Rectangle 67"/>
                  <p:cNvSpPr>
                    <a:spLocks noChangeArrowheads="1"/>
                  </p:cNvSpPr>
                  <p:nvPr/>
                </p:nvSpPr>
                <p:spPr bwMode="auto">
                  <a:xfrm>
                    <a:off x="2597150" y="5772621"/>
                    <a:ext cx="134652" cy="425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FF0000"/>
                        </a:solidFill>
                        <a:ea typeface="黑体" panose="02010609060101010101" pitchFamily="49" charset="-122"/>
                      </a:rPr>
                      <a:t>1</a:t>
                    </a:r>
                    <a:endParaRPr lang="en-US" altLang="zh-CN" sz="2400">
                      <a:solidFill>
                        <a:srgbClr val="FF0000"/>
                      </a:solidFill>
                      <a:ea typeface="黑体" panose="02010609060101010101" pitchFamily="49" charset="-122"/>
                    </a:endParaRPr>
                  </a:p>
                </p:txBody>
              </p:sp>
              <p:sp>
                <p:nvSpPr>
                  <p:cNvPr id="49227" name="Rectangle 87"/>
                  <p:cNvSpPr>
                    <a:spLocks noChangeArrowheads="1"/>
                  </p:cNvSpPr>
                  <p:nvPr/>
                </p:nvSpPr>
                <p:spPr bwMode="auto">
                  <a:xfrm>
                    <a:off x="2741613" y="5742458"/>
                    <a:ext cx="147476" cy="425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b="0">
                        <a:solidFill>
                          <a:srgbClr val="FF0000"/>
                        </a:solidFill>
                        <a:latin typeface="Symbol" panose="05050102010706020507" pitchFamily="18" charset="2"/>
                        <a:ea typeface="黑体" panose="02010609060101010101" pitchFamily="49" charset="-122"/>
                      </a:rPr>
                      <a:t>+</a:t>
                    </a:r>
                    <a:endParaRPr lang="en-US" altLang="zh-CN" sz="2400">
                      <a:solidFill>
                        <a:srgbClr val="FF0000"/>
                      </a:solidFill>
                      <a:ea typeface="黑体" panose="02010609060101010101" pitchFamily="49" charset="-122"/>
                    </a:endParaRPr>
                  </a:p>
                </p:txBody>
              </p:sp>
            </p:grpSp>
            <p:sp>
              <p:nvSpPr>
                <p:cNvPr id="49222" name="Rectangle 88"/>
                <p:cNvSpPr>
                  <a:spLocks noChangeArrowheads="1"/>
                </p:cNvSpPr>
                <p:nvPr/>
              </p:nvSpPr>
              <p:spPr bwMode="auto">
                <a:xfrm>
                  <a:off x="1937197" y="5780196"/>
                  <a:ext cx="179536" cy="283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1400" b="0">
                      <a:solidFill>
                        <a:srgbClr val="FF0000"/>
                      </a:solidFill>
                      <a:latin typeface="Symbol" panose="05050102010706020507" pitchFamily="18" charset="2"/>
                      <a:ea typeface="黑体" panose="02010609060101010101" pitchFamily="49" charset="-122"/>
                    </a:rPr>
                    <a:t>×</a:t>
                  </a:r>
                  <a:endParaRPr lang="en-US" altLang="zh-CN" sz="2400">
                    <a:solidFill>
                      <a:srgbClr val="FF0000"/>
                    </a:solidFill>
                    <a:ea typeface="黑体" panose="02010609060101010101" pitchFamily="49" charset="-122"/>
                  </a:endParaRPr>
                </a:p>
              </p:txBody>
            </p:sp>
          </p:grpSp>
          <p:sp>
            <p:nvSpPr>
              <p:cNvPr id="49216" name="Rectangle 88"/>
              <p:cNvSpPr>
                <a:spLocks noChangeArrowheads="1"/>
              </p:cNvSpPr>
              <p:nvPr/>
            </p:nvSpPr>
            <p:spPr bwMode="auto">
              <a:xfrm>
                <a:off x="3059113" y="6247715"/>
                <a:ext cx="147476" cy="425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b="0">
                    <a:solidFill>
                      <a:srgbClr val="FF0000"/>
                    </a:solidFill>
                    <a:latin typeface="Symbol" panose="05050102010706020507" pitchFamily="18" charset="2"/>
                    <a:ea typeface="黑体" panose="02010609060101010101" pitchFamily="49" charset="-122"/>
                  </a:rPr>
                  <a:t>-</a:t>
                </a:r>
                <a:endParaRPr lang="en-US" altLang="zh-CN" sz="2400">
                  <a:solidFill>
                    <a:srgbClr val="FF0000"/>
                  </a:solidFill>
                  <a:ea typeface="黑体" panose="02010609060101010101" pitchFamily="49" charset="-122"/>
                </a:endParaRPr>
              </a:p>
            </p:txBody>
          </p:sp>
          <p:sp>
            <p:nvSpPr>
              <p:cNvPr id="49217" name="Rectangle 71"/>
              <p:cNvSpPr>
                <a:spLocks noChangeArrowheads="1"/>
              </p:cNvSpPr>
              <p:nvPr/>
            </p:nvSpPr>
            <p:spPr bwMode="auto">
              <a:xfrm>
                <a:off x="3349179" y="6274187"/>
                <a:ext cx="104196" cy="425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FF0000"/>
                    </a:solidFill>
                    <a:ea typeface="黑体" panose="02010609060101010101" pitchFamily="49" charset="-122"/>
                  </a:rPr>
                  <a:t>I</a:t>
                </a:r>
                <a:endParaRPr lang="en-US" altLang="zh-CN" sz="2400">
                  <a:solidFill>
                    <a:srgbClr val="FF0000"/>
                  </a:solidFill>
                  <a:ea typeface="黑体" panose="02010609060101010101" pitchFamily="49" charset="-122"/>
                </a:endParaRPr>
              </a:p>
            </p:txBody>
          </p:sp>
        </p:grpSp>
      </p:grpSp>
      <p:grpSp>
        <p:nvGrpSpPr>
          <p:cNvPr id="13" name="组合 12"/>
          <p:cNvGrpSpPr/>
          <p:nvPr/>
        </p:nvGrpSpPr>
        <p:grpSpPr>
          <a:xfrm>
            <a:off x="1880579" y="5115133"/>
            <a:ext cx="3293402" cy="664687"/>
            <a:chOff x="6955876" y="5572625"/>
            <a:chExt cx="3293402" cy="664687"/>
          </a:xfrm>
          <a:solidFill>
            <a:schemeClr val="bg1">
              <a:lumMod val="95000"/>
            </a:schemeClr>
          </a:solidFill>
        </p:grpSpPr>
        <p:sp>
          <p:nvSpPr>
            <p:cNvPr id="11" name="矩形 10"/>
            <p:cNvSpPr/>
            <p:nvPr/>
          </p:nvSpPr>
          <p:spPr>
            <a:xfrm>
              <a:off x="6955876" y="5572625"/>
              <a:ext cx="3293402" cy="66468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65567" name="Rectangle 78"/>
            <p:cNvSpPr>
              <a:spLocks noChangeArrowheads="1"/>
            </p:cNvSpPr>
            <p:nvPr/>
          </p:nvSpPr>
          <p:spPr bwMode="auto">
            <a:xfrm>
              <a:off x="7073446" y="5677572"/>
              <a:ext cx="301365"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defRPr/>
              </a:pPr>
              <a:r>
                <a:rPr lang="en-US" altLang="zh-CN" sz="2400" dirty="0" err="1">
                  <a:solidFill>
                    <a:srgbClr val="FF0000"/>
                  </a:solidFill>
                  <a:ea typeface="黑体" panose="02010609060101010101" pitchFamily="49" charset="-122"/>
                </a:rPr>
                <a:t>P</a:t>
              </a:r>
              <a:r>
                <a:rPr lang="en-US" altLang="zh-CN" sz="2400" baseline="-25000" dirty="0" err="1">
                  <a:solidFill>
                    <a:srgbClr val="FF0000"/>
                  </a:solidFill>
                  <a:ea typeface="黑体" panose="02010609060101010101" pitchFamily="49" charset="-122"/>
                </a:rPr>
                <a:t>n</a:t>
              </a:r>
              <a:endParaRPr lang="en-US" altLang="zh-CN" sz="2400" baseline="-25000" dirty="0">
                <a:solidFill>
                  <a:srgbClr val="FF0000"/>
                </a:solidFill>
                <a:ea typeface="黑体" panose="02010609060101010101" pitchFamily="49" charset="-122"/>
              </a:endParaRPr>
            </a:p>
          </p:txBody>
        </p:sp>
        <p:sp>
          <p:nvSpPr>
            <p:cNvPr id="65568" name="Rectangle 90"/>
            <p:cNvSpPr>
              <a:spLocks noChangeArrowheads="1"/>
            </p:cNvSpPr>
            <p:nvPr/>
          </p:nvSpPr>
          <p:spPr bwMode="auto">
            <a:xfrm>
              <a:off x="7464152" y="5697777"/>
              <a:ext cx="147476" cy="3233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defRPr/>
              </a:pPr>
              <a:r>
                <a:rPr lang="en-US" altLang="zh-CN" sz="2100" b="0" dirty="0">
                  <a:solidFill>
                    <a:srgbClr val="FF0000"/>
                  </a:solidFill>
                  <a:latin typeface="Symbol" panose="05050102010706020507" pitchFamily="18" charset="2"/>
                  <a:ea typeface="黑体" panose="02010609060101010101" pitchFamily="49" charset="-122"/>
                </a:rPr>
                <a:t>=</a:t>
              </a:r>
              <a:endParaRPr lang="en-US" altLang="zh-CN" sz="2400" dirty="0">
                <a:solidFill>
                  <a:srgbClr val="FF0000"/>
                </a:solidFill>
                <a:ea typeface="黑体" panose="02010609060101010101" pitchFamily="49" charset="-122"/>
              </a:endParaRPr>
            </a:p>
          </p:txBody>
        </p:sp>
        <p:sp>
          <p:nvSpPr>
            <p:cNvPr id="65569" name="Rectangle 78"/>
            <p:cNvSpPr>
              <a:spLocks noChangeArrowheads="1"/>
            </p:cNvSpPr>
            <p:nvPr/>
          </p:nvSpPr>
          <p:spPr bwMode="auto">
            <a:xfrm>
              <a:off x="7680176" y="5677572"/>
              <a:ext cx="472886"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defRPr/>
              </a:pPr>
              <a:r>
                <a:rPr lang="en-US" altLang="zh-CN" sz="2400" dirty="0">
                  <a:solidFill>
                    <a:srgbClr val="FF0000"/>
                  </a:solidFill>
                  <a:ea typeface="黑体" panose="02010609060101010101" pitchFamily="49" charset="-122"/>
                </a:rPr>
                <a:t>P</a:t>
              </a:r>
              <a:r>
                <a:rPr lang="en-US" altLang="zh-CN" sz="2400" baseline="-25000" dirty="0">
                  <a:solidFill>
                    <a:srgbClr val="FF0000"/>
                  </a:solidFill>
                  <a:ea typeface="黑体" panose="02010609060101010101" pitchFamily="49" charset="-122"/>
                </a:rPr>
                <a:t>n-1</a:t>
              </a:r>
              <a:endParaRPr lang="en-US" altLang="zh-CN" sz="2400" baseline="-25000" dirty="0">
                <a:solidFill>
                  <a:srgbClr val="FF0000"/>
                </a:solidFill>
                <a:ea typeface="黑体" panose="02010609060101010101" pitchFamily="49" charset="-122"/>
              </a:endParaRPr>
            </a:p>
          </p:txBody>
        </p:sp>
        <p:sp>
          <p:nvSpPr>
            <p:cNvPr id="65572" name="Rectangle 66"/>
            <p:cNvSpPr>
              <a:spLocks noChangeArrowheads="1"/>
            </p:cNvSpPr>
            <p:nvPr/>
          </p:nvSpPr>
          <p:spPr bwMode="auto">
            <a:xfrm>
              <a:off x="9300645" y="5729707"/>
              <a:ext cx="120226" cy="3233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defRPr/>
              </a:pPr>
              <a:r>
                <a:rPr lang="en-US" altLang="zh-CN" sz="2100">
                  <a:solidFill>
                    <a:srgbClr val="FF0000"/>
                  </a:solidFill>
                  <a:ea typeface="黑体" panose="02010609060101010101" pitchFamily="49" charset="-122"/>
                </a:rPr>
                <a:t>r</a:t>
              </a:r>
              <a:endParaRPr lang="en-US" altLang="zh-CN" sz="2400">
                <a:solidFill>
                  <a:srgbClr val="FF0000"/>
                </a:solidFill>
                <a:ea typeface="黑体" panose="02010609060101010101" pitchFamily="49" charset="-122"/>
              </a:endParaRPr>
            </a:p>
          </p:txBody>
        </p:sp>
        <p:sp>
          <p:nvSpPr>
            <p:cNvPr id="65573" name="Rectangle 87"/>
            <p:cNvSpPr>
              <a:spLocks noChangeArrowheads="1"/>
            </p:cNvSpPr>
            <p:nvPr/>
          </p:nvSpPr>
          <p:spPr bwMode="auto">
            <a:xfrm>
              <a:off x="8317904" y="5731760"/>
              <a:ext cx="147476" cy="3233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defRPr/>
              </a:pPr>
              <a:r>
                <a:rPr lang="en-US" altLang="zh-CN" sz="2100" b="0">
                  <a:solidFill>
                    <a:srgbClr val="FF0000"/>
                  </a:solidFill>
                  <a:latin typeface="Symbol" panose="05050102010706020507" pitchFamily="18" charset="2"/>
                  <a:ea typeface="黑体" panose="02010609060101010101" pitchFamily="49" charset="-122"/>
                </a:rPr>
                <a:t>+</a:t>
              </a:r>
              <a:endParaRPr lang="en-US" altLang="zh-CN" sz="2400">
                <a:solidFill>
                  <a:srgbClr val="FF0000"/>
                </a:solidFill>
                <a:ea typeface="黑体" panose="02010609060101010101" pitchFamily="49" charset="-122"/>
              </a:endParaRPr>
            </a:p>
          </p:txBody>
        </p:sp>
        <p:sp>
          <p:nvSpPr>
            <p:cNvPr id="65571" name="Rectangle 88"/>
            <p:cNvSpPr>
              <a:spLocks noChangeArrowheads="1"/>
            </p:cNvSpPr>
            <p:nvPr/>
          </p:nvSpPr>
          <p:spPr bwMode="auto">
            <a:xfrm>
              <a:off x="9048328" y="5799682"/>
              <a:ext cx="179537" cy="215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defRPr/>
              </a:pPr>
              <a:r>
                <a:rPr lang="en-US" altLang="zh-CN" sz="1400" b="0">
                  <a:solidFill>
                    <a:srgbClr val="FF0000"/>
                  </a:solidFill>
                  <a:latin typeface="Symbol" panose="05050102010706020507" pitchFamily="18" charset="2"/>
                  <a:ea typeface="黑体" panose="02010609060101010101" pitchFamily="49" charset="-122"/>
                </a:rPr>
                <a:t>×</a:t>
              </a:r>
              <a:endParaRPr lang="en-US" altLang="zh-CN" sz="2400">
                <a:solidFill>
                  <a:srgbClr val="FF0000"/>
                </a:solidFill>
                <a:ea typeface="黑体" panose="02010609060101010101" pitchFamily="49" charset="-122"/>
              </a:endParaRPr>
            </a:p>
          </p:txBody>
        </p:sp>
        <p:sp>
          <p:nvSpPr>
            <p:cNvPr id="65565" name="Rectangle 88"/>
            <p:cNvSpPr>
              <a:spLocks noChangeArrowheads="1"/>
            </p:cNvSpPr>
            <p:nvPr/>
          </p:nvSpPr>
          <p:spPr bwMode="auto">
            <a:xfrm>
              <a:off x="9624392" y="5771732"/>
              <a:ext cx="147476" cy="3233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defRPr/>
              </a:pPr>
              <a:r>
                <a:rPr lang="en-US" altLang="zh-CN" sz="2100" b="0">
                  <a:solidFill>
                    <a:srgbClr val="FF0000"/>
                  </a:solidFill>
                  <a:latin typeface="Symbol" panose="05050102010706020507" pitchFamily="18" charset="2"/>
                  <a:ea typeface="黑体" panose="02010609060101010101" pitchFamily="49" charset="-122"/>
                </a:rPr>
                <a:t>-</a:t>
              </a:r>
              <a:endParaRPr lang="en-US" altLang="zh-CN" sz="2400">
                <a:solidFill>
                  <a:srgbClr val="FF0000"/>
                </a:solidFill>
                <a:ea typeface="黑体" panose="02010609060101010101" pitchFamily="49" charset="-122"/>
              </a:endParaRPr>
            </a:p>
          </p:txBody>
        </p:sp>
        <p:sp>
          <p:nvSpPr>
            <p:cNvPr id="65566" name="Rectangle 71"/>
            <p:cNvSpPr>
              <a:spLocks noChangeArrowheads="1"/>
            </p:cNvSpPr>
            <p:nvPr/>
          </p:nvSpPr>
          <p:spPr bwMode="auto">
            <a:xfrm>
              <a:off x="9951962" y="5765756"/>
              <a:ext cx="104196" cy="3233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defRPr/>
              </a:pPr>
              <a:r>
                <a:rPr lang="en-US" altLang="zh-CN" sz="2100">
                  <a:solidFill>
                    <a:srgbClr val="FF0000"/>
                  </a:solidFill>
                  <a:ea typeface="黑体" panose="02010609060101010101" pitchFamily="49" charset="-122"/>
                </a:rPr>
                <a:t>I</a:t>
              </a:r>
              <a:endParaRPr lang="en-US" altLang="zh-CN" sz="2400">
                <a:solidFill>
                  <a:srgbClr val="FF0000"/>
                </a:solidFill>
                <a:ea typeface="黑体" panose="02010609060101010101" pitchFamily="49" charset="-122"/>
              </a:endParaRPr>
            </a:p>
          </p:txBody>
        </p:sp>
        <p:sp>
          <p:nvSpPr>
            <p:cNvPr id="65563" name="Rectangle 78"/>
            <p:cNvSpPr>
              <a:spLocks noChangeArrowheads="1"/>
            </p:cNvSpPr>
            <p:nvPr/>
          </p:nvSpPr>
          <p:spPr bwMode="auto">
            <a:xfrm>
              <a:off x="8574277" y="5692606"/>
              <a:ext cx="472886"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defRPr/>
              </a:pPr>
              <a:r>
                <a:rPr lang="en-US" altLang="zh-CN" sz="2400" dirty="0">
                  <a:solidFill>
                    <a:srgbClr val="FF0000"/>
                  </a:solidFill>
                  <a:ea typeface="黑体" panose="02010609060101010101" pitchFamily="49" charset="-122"/>
                </a:rPr>
                <a:t>P</a:t>
              </a:r>
              <a:r>
                <a:rPr lang="en-US" altLang="zh-CN" sz="2400" baseline="-25000" dirty="0">
                  <a:solidFill>
                    <a:srgbClr val="FF0000"/>
                  </a:solidFill>
                  <a:ea typeface="黑体" panose="02010609060101010101" pitchFamily="49" charset="-122"/>
                </a:rPr>
                <a:t>n-1</a:t>
              </a:r>
              <a:endParaRPr lang="en-US" altLang="zh-CN" sz="2400" baseline="-25000" dirty="0">
                <a:solidFill>
                  <a:srgbClr val="FF0000"/>
                </a:solidFill>
                <a:ea typeface="黑体" panose="02010609060101010101" pitchFamily="49" charset="-122"/>
              </a:endParaRPr>
            </a:p>
          </p:txBody>
        </p:sp>
      </p:grpSp>
      <p:grpSp>
        <p:nvGrpSpPr>
          <p:cNvPr id="5" name="组合 4"/>
          <p:cNvGrpSpPr/>
          <p:nvPr/>
        </p:nvGrpSpPr>
        <p:grpSpPr bwMode="auto">
          <a:xfrm>
            <a:off x="1908175" y="4352925"/>
            <a:ext cx="2749550" cy="482600"/>
            <a:chOff x="1763286" y="4353619"/>
            <a:chExt cx="2749550" cy="481873"/>
          </a:xfrm>
        </p:grpSpPr>
        <p:sp>
          <p:nvSpPr>
            <p:cNvPr id="234" name="矩形 233"/>
            <p:cNvSpPr/>
            <p:nvPr/>
          </p:nvSpPr>
          <p:spPr bwMode="auto">
            <a:xfrm>
              <a:off x="1763286" y="4369470"/>
              <a:ext cx="2749550" cy="46602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39" name="Rectangle 78"/>
            <p:cNvSpPr>
              <a:spLocks noChangeArrowheads="1"/>
            </p:cNvSpPr>
            <p:nvPr/>
          </p:nvSpPr>
          <p:spPr bwMode="auto">
            <a:xfrm>
              <a:off x="1856949" y="4404342"/>
              <a:ext cx="290512" cy="369331"/>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defRPr/>
              </a:pPr>
              <a:r>
                <a:rPr lang="en-US" altLang="zh-CN" sz="2400">
                  <a:solidFill>
                    <a:srgbClr val="FF0000"/>
                  </a:solidFill>
                  <a:ea typeface="黑体" panose="02010609060101010101" pitchFamily="49" charset="-122"/>
                </a:rPr>
                <a:t>P</a:t>
              </a:r>
              <a:r>
                <a:rPr lang="en-US" altLang="zh-CN" sz="2400" baseline="-25000">
                  <a:solidFill>
                    <a:srgbClr val="FF0000"/>
                  </a:solidFill>
                  <a:ea typeface="黑体" panose="02010609060101010101" pitchFamily="49" charset="-122"/>
                </a:rPr>
                <a:t>2</a:t>
              </a:r>
              <a:endParaRPr lang="en-US" altLang="zh-CN" sz="2400" baseline="-25000">
                <a:solidFill>
                  <a:srgbClr val="FF0000"/>
                </a:solidFill>
                <a:ea typeface="黑体" panose="02010609060101010101" pitchFamily="49" charset="-122"/>
              </a:endParaRPr>
            </a:p>
          </p:txBody>
        </p:sp>
        <p:sp>
          <p:nvSpPr>
            <p:cNvPr id="240" name="Rectangle 90"/>
            <p:cNvSpPr>
              <a:spLocks noChangeArrowheads="1"/>
            </p:cNvSpPr>
            <p:nvPr/>
          </p:nvSpPr>
          <p:spPr bwMode="auto">
            <a:xfrm>
              <a:off x="2220486" y="4402758"/>
              <a:ext cx="147638" cy="321777"/>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defRPr/>
              </a:pPr>
              <a:r>
                <a:rPr lang="en-US" altLang="zh-CN" sz="2100" b="0" dirty="0">
                  <a:solidFill>
                    <a:srgbClr val="FF0000"/>
                  </a:solidFill>
                  <a:latin typeface="Symbol" panose="05050102010706020507" pitchFamily="18" charset="2"/>
                  <a:ea typeface="黑体" panose="02010609060101010101" pitchFamily="49" charset="-122"/>
                </a:rPr>
                <a:t>=</a:t>
              </a:r>
              <a:endParaRPr lang="en-US" altLang="zh-CN" sz="2400" dirty="0">
                <a:solidFill>
                  <a:srgbClr val="FF0000"/>
                </a:solidFill>
                <a:ea typeface="黑体" panose="02010609060101010101" pitchFamily="49" charset="-122"/>
              </a:endParaRPr>
            </a:p>
          </p:txBody>
        </p:sp>
        <p:sp>
          <p:nvSpPr>
            <p:cNvPr id="49204" name="Rectangle 78"/>
            <p:cNvSpPr>
              <a:spLocks noChangeArrowheads="1"/>
            </p:cNvSpPr>
            <p:nvPr/>
          </p:nvSpPr>
          <p:spPr bwMode="auto">
            <a:xfrm>
              <a:off x="2575518" y="4403918"/>
              <a:ext cx="290144" cy="369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400">
                  <a:solidFill>
                    <a:srgbClr val="FF0000"/>
                  </a:solidFill>
                  <a:ea typeface="黑体" panose="02010609060101010101" pitchFamily="49" charset="-122"/>
                </a:rPr>
                <a:t>P</a:t>
              </a:r>
              <a:r>
                <a:rPr lang="en-US" altLang="zh-CN" sz="2400" baseline="-25000">
                  <a:solidFill>
                    <a:srgbClr val="FF0000"/>
                  </a:solidFill>
                  <a:ea typeface="黑体" panose="02010609060101010101" pitchFamily="49" charset="-122"/>
                </a:rPr>
                <a:t>1</a:t>
              </a:r>
              <a:endParaRPr lang="en-US" altLang="zh-CN" sz="2400" baseline="-25000">
                <a:solidFill>
                  <a:srgbClr val="FF0000"/>
                </a:solidFill>
                <a:ea typeface="黑体" panose="02010609060101010101" pitchFamily="49" charset="-122"/>
              </a:endParaRPr>
            </a:p>
          </p:txBody>
        </p:sp>
        <p:sp>
          <p:nvSpPr>
            <p:cNvPr id="49205" name="Rectangle 33"/>
            <p:cNvSpPr>
              <a:spLocks noChangeArrowheads="1"/>
            </p:cNvSpPr>
            <p:nvPr/>
          </p:nvSpPr>
          <p:spPr bwMode="auto">
            <a:xfrm>
              <a:off x="3074691" y="4353619"/>
              <a:ext cx="115416" cy="415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700" b="0">
                  <a:solidFill>
                    <a:srgbClr val="FF0000"/>
                  </a:solidFill>
                  <a:latin typeface="Symbol" panose="05050102010706020507" pitchFamily="18" charset="2"/>
                  <a:ea typeface="黑体" panose="02010609060101010101" pitchFamily="49" charset="-122"/>
                </a:rPr>
                <a:t>(</a:t>
              </a:r>
              <a:endParaRPr lang="en-US" altLang="zh-CN" sz="2400">
                <a:solidFill>
                  <a:srgbClr val="FF0000"/>
                </a:solidFill>
                <a:ea typeface="黑体" panose="02010609060101010101" pitchFamily="49" charset="-122"/>
              </a:endParaRPr>
            </a:p>
          </p:txBody>
        </p:sp>
        <p:sp>
          <p:nvSpPr>
            <p:cNvPr id="49206" name="Rectangle 34"/>
            <p:cNvSpPr>
              <a:spLocks noChangeArrowheads="1"/>
            </p:cNvSpPr>
            <p:nvPr/>
          </p:nvSpPr>
          <p:spPr bwMode="auto">
            <a:xfrm>
              <a:off x="3687466" y="4353619"/>
              <a:ext cx="115416" cy="415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700" b="0">
                  <a:solidFill>
                    <a:srgbClr val="FF0000"/>
                  </a:solidFill>
                  <a:latin typeface="Symbol" panose="05050102010706020507" pitchFamily="18" charset="2"/>
                  <a:ea typeface="黑体" panose="02010609060101010101" pitchFamily="49" charset="-122"/>
                </a:rPr>
                <a:t>)</a:t>
              </a:r>
              <a:endParaRPr lang="en-US" altLang="zh-CN" sz="2400">
                <a:solidFill>
                  <a:srgbClr val="FF0000"/>
                </a:solidFill>
                <a:ea typeface="黑体" panose="02010609060101010101" pitchFamily="49" charset="-122"/>
              </a:endParaRPr>
            </a:p>
          </p:txBody>
        </p:sp>
        <p:sp>
          <p:nvSpPr>
            <p:cNvPr id="49207" name="Rectangle 66"/>
            <p:cNvSpPr>
              <a:spLocks noChangeArrowheads="1"/>
            </p:cNvSpPr>
            <p:nvPr/>
          </p:nvSpPr>
          <p:spPr bwMode="auto">
            <a:xfrm>
              <a:off x="3495378" y="4446563"/>
              <a:ext cx="120226" cy="323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FF0000"/>
                  </a:solidFill>
                  <a:ea typeface="黑体" panose="02010609060101010101" pitchFamily="49" charset="-122"/>
                </a:rPr>
                <a:t>r</a:t>
              </a:r>
              <a:endParaRPr lang="en-US" altLang="zh-CN" sz="2400">
                <a:solidFill>
                  <a:srgbClr val="FF0000"/>
                </a:solidFill>
                <a:ea typeface="黑体" panose="02010609060101010101" pitchFamily="49" charset="-122"/>
              </a:endParaRPr>
            </a:p>
          </p:txBody>
        </p:sp>
        <p:sp>
          <p:nvSpPr>
            <p:cNvPr id="49208" name="Rectangle 67"/>
            <p:cNvSpPr>
              <a:spLocks noChangeArrowheads="1"/>
            </p:cNvSpPr>
            <p:nvPr/>
          </p:nvSpPr>
          <p:spPr bwMode="auto">
            <a:xfrm>
              <a:off x="3152478" y="4446563"/>
              <a:ext cx="134652" cy="323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FF0000"/>
                  </a:solidFill>
                  <a:ea typeface="黑体" panose="02010609060101010101" pitchFamily="49" charset="-122"/>
                </a:rPr>
                <a:t>1</a:t>
              </a:r>
              <a:endParaRPr lang="en-US" altLang="zh-CN" sz="2400">
                <a:solidFill>
                  <a:srgbClr val="FF0000"/>
                </a:solidFill>
                <a:ea typeface="黑体" panose="02010609060101010101" pitchFamily="49" charset="-122"/>
              </a:endParaRPr>
            </a:p>
          </p:txBody>
        </p:sp>
        <p:sp>
          <p:nvSpPr>
            <p:cNvPr id="49209" name="Rectangle 87"/>
            <p:cNvSpPr>
              <a:spLocks noChangeArrowheads="1"/>
            </p:cNvSpPr>
            <p:nvPr/>
          </p:nvSpPr>
          <p:spPr bwMode="auto">
            <a:xfrm>
              <a:off x="3296941" y="4422372"/>
              <a:ext cx="147476" cy="323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b="0">
                  <a:solidFill>
                    <a:srgbClr val="FF0000"/>
                  </a:solidFill>
                  <a:latin typeface="Symbol" panose="05050102010706020507" pitchFamily="18" charset="2"/>
                  <a:ea typeface="黑体" panose="02010609060101010101" pitchFamily="49" charset="-122"/>
                </a:rPr>
                <a:t>+</a:t>
              </a:r>
              <a:endParaRPr lang="en-US" altLang="zh-CN" sz="2400">
                <a:solidFill>
                  <a:srgbClr val="FF0000"/>
                </a:solidFill>
                <a:ea typeface="黑体" panose="02010609060101010101" pitchFamily="49" charset="-122"/>
              </a:endParaRPr>
            </a:p>
          </p:txBody>
        </p:sp>
        <p:sp>
          <p:nvSpPr>
            <p:cNvPr id="49210" name="Rectangle 88"/>
            <p:cNvSpPr>
              <a:spLocks noChangeArrowheads="1"/>
            </p:cNvSpPr>
            <p:nvPr/>
          </p:nvSpPr>
          <p:spPr bwMode="auto">
            <a:xfrm>
              <a:off x="2895155" y="4506770"/>
              <a:ext cx="179536" cy="215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1400" b="0">
                  <a:solidFill>
                    <a:srgbClr val="FF0000"/>
                  </a:solidFill>
                  <a:latin typeface="Symbol" panose="05050102010706020507" pitchFamily="18" charset="2"/>
                  <a:ea typeface="黑体" panose="02010609060101010101" pitchFamily="49" charset="-122"/>
                </a:rPr>
                <a:t>×</a:t>
              </a:r>
              <a:endParaRPr lang="en-US" altLang="zh-CN" sz="2400">
                <a:solidFill>
                  <a:srgbClr val="FF0000"/>
                </a:solidFill>
                <a:ea typeface="黑体" panose="02010609060101010101" pitchFamily="49" charset="-122"/>
              </a:endParaRPr>
            </a:p>
          </p:txBody>
        </p:sp>
        <p:sp>
          <p:nvSpPr>
            <p:cNvPr id="49211" name="Rectangle 88"/>
            <p:cNvSpPr>
              <a:spLocks noChangeArrowheads="1"/>
            </p:cNvSpPr>
            <p:nvPr/>
          </p:nvSpPr>
          <p:spPr bwMode="auto">
            <a:xfrm>
              <a:off x="3894485" y="4419703"/>
              <a:ext cx="147476" cy="323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b="0">
                  <a:solidFill>
                    <a:srgbClr val="FF0000"/>
                  </a:solidFill>
                  <a:latin typeface="Symbol" panose="05050102010706020507" pitchFamily="18" charset="2"/>
                  <a:ea typeface="黑体" panose="02010609060101010101" pitchFamily="49" charset="-122"/>
                </a:rPr>
                <a:t>-</a:t>
              </a:r>
              <a:endParaRPr lang="en-US" altLang="zh-CN" sz="2400">
                <a:solidFill>
                  <a:srgbClr val="FF0000"/>
                </a:solidFill>
                <a:ea typeface="黑体" panose="02010609060101010101" pitchFamily="49" charset="-122"/>
              </a:endParaRPr>
            </a:p>
          </p:txBody>
        </p:sp>
        <p:sp>
          <p:nvSpPr>
            <p:cNvPr id="49212" name="Rectangle 71"/>
            <p:cNvSpPr>
              <a:spLocks noChangeArrowheads="1"/>
            </p:cNvSpPr>
            <p:nvPr/>
          </p:nvSpPr>
          <p:spPr bwMode="auto">
            <a:xfrm>
              <a:off x="4184551" y="4440934"/>
              <a:ext cx="104196" cy="323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100">
                  <a:solidFill>
                    <a:srgbClr val="FF0000"/>
                  </a:solidFill>
                  <a:ea typeface="黑体" panose="02010609060101010101" pitchFamily="49" charset="-122"/>
                </a:rPr>
                <a:t>I</a:t>
              </a:r>
              <a:endParaRPr lang="en-US" altLang="zh-CN" sz="2400">
                <a:solidFill>
                  <a:srgbClr val="FF0000"/>
                </a:solidFill>
                <a:ea typeface="黑体" panose="02010609060101010101" pitchFamily="49" charset="-122"/>
              </a:endParaRPr>
            </a:p>
          </p:txBody>
        </p:sp>
      </p:grpSp>
      <p:sp>
        <p:nvSpPr>
          <p:cNvPr id="2" name="文本框 1"/>
          <p:cNvSpPr txBox="1">
            <a:spLocks noChangeArrowheads="1"/>
          </p:cNvSpPr>
          <p:nvPr/>
        </p:nvSpPr>
        <p:spPr bwMode="auto">
          <a:xfrm>
            <a:off x="350838" y="2754313"/>
            <a:ext cx="21161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zh-CN" altLang="en-US" sz="1800">
                <a:ea typeface="黑体" panose="02010609060101010101" pitchFamily="49" charset="-122"/>
              </a:rPr>
              <a:t>两边同乘以</a:t>
            </a:r>
            <a:r>
              <a:rPr lang="en-US" altLang="zh-CN" sz="1800">
                <a:ea typeface="黑体" panose="02010609060101010101" pitchFamily="49" charset="-122"/>
              </a:rPr>
              <a:t>(1+r)</a:t>
            </a:r>
            <a:endParaRPr lang="zh-CN" altLang="en-US" sz="1800">
              <a:ea typeface="黑体" panose="02010609060101010101" pitchFamily="49" charset="-122"/>
            </a:endParaRPr>
          </a:p>
        </p:txBody>
      </p:sp>
      <p:grpSp>
        <p:nvGrpSpPr>
          <p:cNvPr id="228" name="组合 227"/>
          <p:cNvGrpSpPr/>
          <p:nvPr/>
        </p:nvGrpSpPr>
        <p:grpSpPr bwMode="auto">
          <a:xfrm>
            <a:off x="623888" y="5676900"/>
            <a:ext cx="1920875" cy="777875"/>
            <a:chOff x="821686" y="5871018"/>
            <a:chExt cx="1920824" cy="777216"/>
          </a:xfrm>
        </p:grpSpPr>
        <p:sp>
          <p:nvSpPr>
            <p:cNvPr id="49199" name="文本框 14"/>
            <p:cNvSpPr txBox="1">
              <a:spLocks noChangeArrowheads="1"/>
            </p:cNvSpPr>
            <p:nvPr/>
          </p:nvSpPr>
          <p:spPr bwMode="auto">
            <a:xfrm>
              <a:off x="821686" y="6279405"/>
              <a:ext cx="1920824" cy="368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zh-CN" altLang="en-US" sz="1800">
                  <a:solidFill>
                    <a:srgbClr val="000000"/>
                  </a:solidFill>
                  <a:ea typeface="黑体" panose="02010609060101010101" pitchFamily="49" charset="-122"/>
                </a:rPr>
                <a:t>年末的价值</a:t>
              </a:r>
              <a:r>
                <a:rPr lang="en-US" altLang="zh-CN" sz="1800">
                  <a:solidFill>
                    <a:srgbClr val="000000"/>
                  </a:solidFill>
                  <a:ea typeface="黑体" panose="02010609060101010101" pitchFamily="49" charset="-122"/>
                </a:rPr>
                <a:t>=</a:t>
              </a:r>
              <a:endParaRPr lang="zh-CN" altLang="en-US" sz="1800">
                <a:solidFill>
                  <a:srgbClr val="000000"/>
                </a:solidFill>
                <a:ea typeface="黑体" panose="02010609060101010101" pitchFamily="49" charset="-122"/>
              </a:endParaRPr>
            </a:p>
          </p:txBody>
        </p:sp>
        <p:cxnSp>
          <p:nvCxnSpPr>
            <p:cNvPr id="230" name="直接箭头连接符 229"/>
            <p:cNvCxnSpPr/>
            <p:nvPr/>
          </p:nvCxnSpPr>
          <p:spPr>
            <a:xfrm flipH="1">
              <a:off x="1796385" y="5871018"/>
              <a:ext cx="573072" cy="391781"/>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1" name="组合 230"/>
          <p:cNvGrpSpPr/>
          <p:nvPr/>
        </p:nvGrpSpPr>
        <p:grpSpPr bwMode="auto">
          <a:xfrm>
            <a:off x="2028825" y="5627688"/>
            <a:ext cx="1454150" cy="828675"/>
            <a:chOff x="2813243" y="5819964"/>
            <a:chExt cx="1454331" cy="828399"/>
          </a:xfrm>
        </p:grpSpPr>
        <p:sp>
          <p:nvSpPr>
            <p:cNvPr id="49197" name="文本框 197"/>
            <p:cNvSpPr txBox="1">
              <a:spLocks noChangeArrowheads="1"/>
            </p:cNvSpPr>
            <p:nvPr/>
          </p:nvSpPr>
          <p:spPr bwMode="auto">
            <a:xfrm>
              <a:off x="2813243" y="6279405"/>
              <a:ext cx="1454331" cy="368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zh-CN" altLang="en-US" sz="1800">
                  <a:solidFill>
                    <a:srgbClr val="000000"/>
                  </a:solidFill>
                  <a:ea typeface="黑体" panose="02010609060101010101" pitchFamily="49" charset="-122"/>
                </a:rPr>
                <a:t>年初价值</a:t>
              </a:r>
              <a:endParaRPr lang="zh-CN" altLang="en-US" sz="1800">
                <a:solidFill>
                  <a:srgbClr val="000000"/>
                </a:solidFill>
                <a:ea typeface="黑体" panose="02010609060101010101" pitchFamily="49" charset="-122"/>
              </a:endParaRPr>
            </a:p>
          </p:txBody>
        </p:sp>
        <p:cxnSp>
          <p:nvCxnSpPr>
            <p:cNvPr id="233" name="直接箭头连接符 232"/>
            <p:cNvCxnSpPr/>
            <p:nvPr/>
          </p:nvCxnSpPr>
          <p:spPr>
            <a:xfrm flipH="1">
              <a:off x="3362586" y="5819964"/>
              <a:ext cx="173060" cy="460222"/>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5" name="组合 234"/>
          <p:cNvGrpSpPr/>
          <p:nvPr/>
        </p:nvGrpSpPr>
        <p:grpSpPr bwMode="auto">
          <a:xfrm>
            <a:off x="3133725" y="5724525"/>
            <a:ext cx="1635125" cy="730250"/>
            <a:chOff x="2996071" y="5810795"/>
            <a:chExt cx="1636007" cy="730401"/>
          </a:xfrm>
        </p:grpSpPr>
        <p:sp>
          <p:nvSpPr>
            <p:cNvPr id="49195" name="文本框 216"/>
            <p:cNvSpPr txBox="1">
              <a:spLocks noChangeArrowheads="1"/>
            </p:cNvSpPr>
            <p:nvPr/>
          </p:nvSpPr>
          <p:spPr bwMode="auto">
            <a:xfrm>
              <a:off x="2996071" y="6171920"/>
              <a:ext cx="1636007" cy="369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1800">
                  <a:solidFill>
                    <a:srgbClr val="000000"/>
                  </a:solidFill>
                  <a:ea typeface="黑体" panose="02010609060101010101" pitchFamily="49" charset="-122"/>
                </a:rPr>
                <a:t>+</a:t>
              </a:r>
              <a:r>
                <a:rPr lang="zh-CN" altLang="en-US" sz="1800">
                  <a:solidFill>
                    <a:srgbClr val="000000"/>
                  </a:solidFill>
                  <a:ea typeface="黑体" panose="02010609060101010101" pitchFamily="49" charset="-122"/>
                </a:rPr>
                <a:t>投资收益</a:t>
              </a:r>
              <a:endParaRPr lang="zh-CN" altLang="en-US" sz="1800">
                <a:solidFill>
                  <a:srgbClr val="000000"/>
                </a:solidFill>
                <a:ea typeface="黑体" panose="02010609060101010101" pitchFamily="49" charset="-122"/>
              </a:endParaRPr>
            </a:p>
          </p:txBody>
        </p:sp>
        <p:cxnSp>
          <p:nvCxnSpPr>
            <p:cNvPr id="237" name="直接箭头连接符 236"/>
            <p:cNvCxnSpPr/>
            <p:nvPr/>
          </p:nvCxnSpPr>
          <p:spPr>
            <a:xfrm flipH="1">
              <a:off x="3537701" y="5810795"/>
              <a:ext cx="14295" cy="406484"/>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8" name="组合 237"/>
          <p:cNvGrpSpPr/>
          <p:nvPr/>
        </p:nvGrpSpPr>
        <p:grpSpPr bwMode="auto">
          <a:xfrm>
            <a:off x="4398963" y="5710238"/>
            <a:ext cx="2128837" cy="755650"/>
            <a:chOff x="6333048" y="5893204"/>
            <a:chExt cx="2127353" cy="754981"/>
          </a:xfrm>
        </p:grpSpPr>
        <p:sp>
          <p:nvSpPr>
            <p:cNvPr id="49193" name="文本框 217"/>
            <p:cNvSpPr txBox="1">
              <a:spLocks noChangeArrowheads="1"/>
            </p:cNvSpPr>
            <p:nvPr/>
          </p:nvSpPr>
          <p:spPr bwMode="auto">
            <a:xfrm>
              <a:off x="6333048" y="6279405"/>
              <a:ext cx="2127353" cy="36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1800">
                  <a:solidFill>
                    <a:srgbClr val="000000"/>
                  </a:solidFill>
                  <a:ea typeface="黑体" panose="02010609060101010101" pitchFamily="49" charset="-122"/>
                </a:rPr>
                <a:t>- </a:t>
              </a:r>
              <a:r>
                <a:rPr lang="zh-CN" altLang="en-US" sz="1800">
                  <a:solidFill>
                    <a:srgbClr val="000000"/>
                  </a:solidFill>
                  <a:ea typeface="黑体" panose="02010609060101010101" pitchFamily="49" charset="-122"/>
                </a:rPr>
                <a:t>收到的利息</a:t>
              </a:r>
              <a:endParaRPr lang="zh-CN" altLang="en-US" sz="1800">
                <a:solidFill>
                  <a:srgbClr val="000000"/>
                </a:solidFill>
                <a:ea typeface="黑体" panose="02010609060101010101" pitchFamily="49" charset="-122"/>
              </a:endParaRPr>
            </a:p>
          </p:txBody>
        </p:sp>
        <p:cxnSp>
          <p:nvCxnSpPr>
            <p:cNvPr id="242" name="直接箭头连接符 241"/>
            <p:cNvCxnSpPr/>
            <p:nvPr/>
          </p:nvCxnSpPr>
          <p:spPr>
            <a:xfrm>
              <a:off x="6888286" y="5893204"/>
              <a:ext cx="93597" cy="420315"/>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sp>
        <p:nvSpPr>
          <p:cNvPr id="7" name="左弧形箭头 6"/>
          <p:cNvSpPr/>
          <p:nvPr/>
        </p:nvSpPr>
        <p:spPr>
          <a:xfrm rot="20524980">
            <a:off x="1031875" y="4591050"/>
            <a:ext cx="430213" cy="105092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45" name="矩形 244"/>
          <p:cNvSpPr>
            <a:spLocks noChangeArrowheads="1"/>
          </p:cNvSpPr>
          <p:nvPr/>
        </p:nvSpPr>
        <p:spPr bwMode="auto">
          <a:xfrm>
            <a:off x="5942013" y="6038850"/>
            <a:ext cx="5992812"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zh-CN" altLang="en-US" sz="2000">
                <a:solidFill>
                  <a:srgbClr val="0000FF"/>
                </a:solidFill>
                <a:latin typeface="黑体" panose="02010609060101010101" pitchFamily="49" charset="-122"/>
                <a:ea typeface="黑体" panose="02010609060101010101" pitchFamily="49" charset="-122"/>
              </a:rPr>
              <a:t>年末摊余成本</a:t>
            </a:r>
            <a:r>
              <a:rPr lang="en-US" altLang="zh-CN" sz="2000">
                <a:solidFill>
                  <a:srgbClr val="0000FF"/>
                </a:solidFill>
                <a:latin typeface="黑体" panose="02010609060101010101" pitchFamily="49" charset="-122"/>
                <a:ea typeface="黑体" panose="02010609060101010101" pitchFamily="49" charset="-122"/>
              </a:rPr>
              <a:t>=</a:t>
            </a:r>
            <a:r>
              <a:rPr lang="zh-CN" altLang="en-US" sz="2000">
                <a:solidFill>
                  <a:srgbClr val="0000FF"/>
                </a:solidFill>
                <a:latin typeface="黑体" panose="02010609060101010101" pitchFamily="49" charset="-122"/>
                <a:ea typeface="黑体" panose="02010609060101010101" pitchFamily="49" charset="-122"/>
              </a:rPr>
              <a:t>年初摊余成本</a:t>
            </a:r>
            <a:r>
              <a:rPr lang="en-US" altLang="zh-CN" sz="2000">
                <a:solidFill>
                  <a:srgbClr val="0000FF"/>
                </a:solidFill>
                <a:latin typeface="黑体" panose="02010609060101010101" pitchFamily="49" charset="-122"/>
                <a:ea typeface="黑体" panose="02010609060101010101" pitchFamily="49" charset="-122"/>
              </a:rPr>
              <a:t>+</a:t>
            </a:r>
            <a:r>
              <a:rPr lang="zh-CN" altLang="en-US" sz="2000">
                <a:solidFill>
                  <a:srgbClr val="0000FF"/>
                </a:solidFill>
                <a:latin typeface="黑体" panose="02010609060101010101" pitchFamily="49" charset="-122"/>
                <a:ea typeface="黑体" panose="02010609060101010101" pitchFamily="49" charset="-122"/>
              </a:rPr>
              <a:t>投资收益</a:t>
            </a:r>
            <a:r>
              <a:rPr lang="en-US" altLang="zh-CN" sz="2000">
                <a:solidFill>
                  <a:srgbClr val="0000FF"/>
                </a:solidFill>
                <a:latin typeface="黑体" panose="02010609060101010101" pitchFamily="49" charset="-122"/>
                <a:ea typeface="黑体" panose="02010609060101010101" pitchFamily="49" charset="-122"/>
              </a:rPr>
              <a:t>-</a:t>
            </a:r>
            <a:r>
              <a:rPr lang="zh-CN" altLang="en-US" sz="2000">
                <a:solidFill>
                  <a:srgbClr val="0000FF"/>
                </a:solidFill>
                <a:latin typeface="黑体" panose="02010609060101010101" pitchFamily="49" charset="-122"/>
                <a:ea typeface="黑体" panose="02010609060101010101" pitchFamily="49" charset="-122"/>
              </a:rPr>
              <a:t>收到的利息</a:t>
            </a:r>
            <a:endParaRPr lang="zh-CN" altLang="en-US" sz="2000">
              <a:solidFill>
                <a:srgbClr val="0000FF"/>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dissolve">
                                      <p:cBhvr>
                                        <p:cTn id="12" dur="500"/>
                                        <p:tgtEl>
                                          <p:spTgt spid="8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55"/>
                                        </p:tgtEl>
                                        <p:attrNameLst>
                                          <p:attrName>style.visibility</p:attrName>
                                        </p:attrNameLst>
                                      </p:cBhvr>
                                      <p:to>
                                        <p:strVal val="visible"/>
                                      </p:to>
                                    </p:set>
                                    <p:animEffect transition="in" filter="dissolve">
                                      <p:cBhvr>
                                        <p:cTn id="22" dur="500"/>
                                        <p:tgtEl>
                                          <p:spTgt spid="15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dissolv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dissolve">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dissolv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dissolve">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dissolve">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dissolve">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228"/>
                                        </p:tgtEl>
                                        <p:attrNameLst>
                                          <p:attrName>style.visibility</p:attrName>
                                        </p:attrNameLst>
                                      </p:cBhvr>
                                      <p:to>
                                        <p:strVal val="visible"/>
                                      </p:to>
                                    </p:set>
                                    <p:animEffect transition="in" filter="dissolve">
                                      <p:cBhvr>
                                        <p:cTn id="57" dur="500"/>
                                        <p:tgtEl>
                                          <p:spTgt spid="228"/>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231"/>
                                        </p:tgtEl>
                                        <p:attrNameLst>
                                          <p:attrName>style.visibility</p:attrName>
                                        </p:attrNameLst>
                                      </p:cBhvr>
                                      <p:to>
                                        <p:strVal val="visible"/>
                                      </p:to>
                                    </p:set>
                                    <p:animEffect transition="in" filter="dissolve">
                                      <p:cBhvr>
                                        <p:cTn id="62" dur="500"/>
                                        <p:tgtEl>
                                          <p:spTgt spid="231"/>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235"/>
                                        </p:tgtEl>
                                        <p:attrNameLst>
                                          <p:attrName>style.visibility</p:attrName>
                                        </p:attrNameLst>
                                      </p:cBhvr>
                                      <p:to>
                                        <p:strVal val="visible"/>
                                      </p:to>
                                    </p:set>
                                    <p:animEffect transition="in" filter="dissolve">
                                      <p:cBhvr>
                                        <p:cTn id="67" dur="500"/>
                                        <p:tgtEl>
                                          <p:spTgt spid="235"/>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238"/>
                                        </p:tgtEl>
                                        <p:attrNameLst>
                                          <p:attrName>style.visibility</p:attrName>
                                        </p:attrNameLst>
                                      </p:cBhvr>
                                      <p:to>
                                        <p:strVal val="visible"/>
                                      </p:to>
                                    </p:set>
                                    <p:animEffect transition="in" filter="dissolve">
                                      <p:cBhvr>
                                        <p:cTn id="72" dur="500"/>
                                        <p:tgtEl>
                                          <p:spTgt spid="238"/>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245"/>
                                        </p:tgtEl>
                                        <p:attrNameLst>
                                          <p:attrName>style.visibility</p:attrName>
                                        </p:attrNameLst>
                                      </p:cBhvr>
                                      <p:to>
                                        <p:strVal val="visible"/>
                                      </p:to>
                                    </p:set>
                                    <p:animEffect transition="in" filter="dissolve">
                                      <p:cBhvr>
                                        <p:cTn id="77" dur="500"/>
                                        <p:tgtEl>
                                          <p:spTgt spid="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155" grpId="0" animBg="1"/>
      <p:bldP spid="2" grpId="0"/>
      <p:bldP spid="7" grpId="0" animBg="1"/>
      <p:bldP spid="245"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1202" name="组合 2"/>
          <p:cNvGrpSpPr/>
          <p:nvPr/>
        </p:nvGrpSpPr>
        <p:grpSpPr bwMode="auto">
          <a:xfrm>
            <a:off x="3335338" y="822325"/>
            <a:ext cx="5329237" cy="917575"/>
            <a:chOff x="5148064" y="3681011"/>
            <a:chExt cx="3528392" cy="917486"/>
          </a:xfrm>
        </p:grpSpPr>
        <p:sp>
          <p:nvSpPr>
            <p:cNvPr id="2" name="圆角矩形 1"/>
            <p:cNvSpPr/>
            <p:nvPr/>
          </p:nvSpPr>
          <p:spPr>
            <a:xfrm>
              <a:off x="5148064" y="3681011"/>
              <a:ext cx="3528392" cy="917486"/>
            </a:xfrm>
            <a:prstGeom prst="roundRect">
              <a:avLst/>
            </a:prstGeom>
            <a:solidFill>
              <a:srgbClr val="CC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grpSp>
          <p:nvGrpSpPr>
            <p:cNvPr id="51225" name="组合 9"/>
            <p:cNvGrpSpPr/>
            <p:nvPr/>
          </p:nvGrpSpPr>
          <p:grpSpPr bwMode="auto">
            <a:xfrm>
              <a:off x="5381625" y="3880660"/>
              <a:ext cx="2910224" cy="524993"/>
              <a:chOff x="-1087915" y="6060841"/>
              <a:chExt cx="2910103" cy="689879"/>
            </a:xfrm>
          </p:grpSpPr>
          <p:grpSp>
            <p:nvGrpSpPr>
              <p:cNvPr id="51227" name="组合 6"/>
              <p:cNvGrpSpPr/>
              <p:nvPr/>
            </p:nvGrpSpPr>
            <p:grpSpPr bwMode="auto">
              <a:xfrm>
                <a:off x="-1087915" y="6060841"/>
                <a:ext cx="2309164" cy="647043"/>
                <a:chOff x="-1217591" y="5488090"/>
                <a:chExt cx="2309164" cy="647043"/>
              </a:xfrm>
            </p:grpSpPr>
            <p:sp>
              <p:nvSpPr>
                <p:cNvPr id="51230" name="Rectangle 78"/>
                <p:cNvSpPr>
                  <a:spLocks noChangeArrowheads="1"/>
                </p:cNvSpPr>
                <p:nvPr/>
              </p:nvSpPr>
              <p:spPr bwMode="auto">
                <a:xfrm>
                  <a:off x="-1217591" y="5488090"/>
                  <a:ext cx="266395" cy="64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a:solidFill>
                        <a:srgbClr val="FF0000"/>
                      </a:solidFill>
                      <a:ea typeface="黑体" panose="02010609060101010101" pitchFamily="49" charset="-122"/>
                    </a:rPr>
                    <a:t>P</a:t>
                  </a:r>
                  <a:r>
                    <a:rPr lang="en-US" altLang="zh-CN" baseline="-25000">
                      <a:solidFill>
                        <a:srgbClr val="FF0000"/>
                      </a:solidFill>
                      <a:ea typeface="黑体" panose="02010609060101010101" pitchFamily="49" charset="-122"/>
                    </a:rPr>
                    <a:t>n</a:t>
                  </a:r>
                  <a:endParaRPr lang="en-US" altLang="zh-CN" baseline="-25000">
                    <a:solidFill>
                      <a:srgbClr val="FF0000"/>
                    </a:solidFill>
                    <a:ea typeface="黑体" panose="02010609060101010101" pitchFamily="49" charset="-122"/>
                  </a:endParaRPr>
                </a:p>
              </p:txBody>
            </p:sp>
            <p:sp>
              <p:nvSpPr>
                <p:cNvPr id="51231" name="Rectangle 90"/>
                <p:cNvSpPr>
                  <a:spLocks noChangeArrowheads="1"/>
                </p:cNvSpPr>
                <p:nvPr/>
              </p:nvSpPr>
              <p:spPr bwMode="auto">
                <a:xfrm>
                  <a:off x="-718962" y="5514626"/>
                  <a:ext cx="197162" cy="566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800" b="0">
                      <a:solidFill>
                        <a:srgbClr val="FF0000"/>
                      </a:solidFill>
                      <a:latin typeface="Symbol" panose="05050102010706020507" pitchFamily="18" charset="2"/>
                      <a:ea typeface="黑体" panose="02010609060101010101" pitchFamily="49" charset="-122"/>
                    </a:rPr>
                    <a:t>=</a:t>
                  </a:r>
                  <a:endParaRPr lang="en-US" altLang="zh-CN">
                    <a:solidFill>
                      <a:srgbClr val="FF0000"/>
                    </a:solidFill>
                    <a:ea typeface="黑体" panose="02010609060101010101" pitchFamily="49" charset="-122"/>
                  </a:endParaRPr>
                </a:p>
              </p:txBody>
            </p:sp>
            <p:sp>
              <p:nvSpPr>
                <p:cNvPr id="51232" name="Rectangle 78"/>
                <p:cNvSpPr>
                  <a:spLocks noChangeArrowheads="1"/>
                </p:cNvSpPr>
                <p:nvPr/>
              </p:nvSpPr>
              <p:spPr bwMode="auto">
                <a:xfrm>
                  <a:off x="-449718" y="5488090"/>
                  <a:ext cx="417105" cy="64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a:solidFill>
                        <a:srgbClr val="FF0000"/>
                      </a:solidFill>
                      <a:ea typeface="黑体" panose="02010609060101010101" pitchFamily="49" charset="-122"/>
                    </a:rPr>
                    <a:t>P</a:t>
                  </a:r>
                  <a:r>
                    <a:rPr lang="en-US" altLang="zh-CN" baseline="-25000">
                      <a:solidFill>
                        <a:srgbClr val="FF0000"/>
                      </a:solidFill>
                      <a:ea typeface="黑体" panose="02010609060101010101" pitchFamily="49" charset="-122"/>
                    </a:rPr>
                    <a:t>n-1</a:t>
                  </a:r>
                  <a:endParaRPr lang="en-US" altLang="zh-CN" baseline="-25000">
                    <a:solidFill>
                      <a:srgbClr val="FF0000"/>
                    </a:solidFill>
                    <a:ea typeface="黑体" panose="02010609060101010101" pitchFamily="49" charset="-122"/>
                  </a:endParaRPr>
                </a:p>
              </p:txBody>
            </p:sp>
            <p:grpSp>
              <p:nvGrpSpPr>
                <p:cNvPr id="51233" name="组合 5"/>
                <p:cNvGrpSpPr/>
                <p:nvPr/>
              </p:nvGrpSpPr>
              <p:grpSpPr bwMode="auto">
                <a:xfrm>
                  <a:off x="74716" y="5559255"/>
                  <a:ext cx="1016857" cy="574726"/>
                  <a:chOff x="477346" y="5626748"/>
                  <a:chExt cx="1016857" cy="574726"/>
                </a:xfrm>
              </p:grpSpPr>
              <p:sp>
                <p:nvSpPr>
                  <p:cNvPr id="51235" name="Rectangle 66"/>
                  <p:cNvSpPr>
                    <a:spLocks noChangeArrowheads="1"/>
                  </p:cNvSpPr>
                  <p:nvPr/>
                </p:nvSpPr>
                <p:spPr bwMode="auto">
                  <a:xfrm>
                    <a:off x="1335512" y="5635258"/>
                    <a:ext cx="158691" cy="566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800">
                        <a:solidFill>
                          <a:srgbClr val="FF0000"/>
                        </a:solidFill>
                        <a:ea typeface="黑体" panose="02010609060101010101" pitchFamily="49" charset="-122"/>
                      </a:rPr>
                      <a:t>r</a:t>
                    </a:r>
                    <a:endParaRPr lang="en-US" altLang="zh-CN">
                      <a:solidFill>
                        <a:srgbClr val="FF0000"/>
                      </a:solidFill>
                      <a:ea typeface="黑体" panose="02010609060101010101" pitchFamily="49" charset="-122"/>
                    </a:endParaRPr>
                  </a:p>
                </p:txBody>
              </p:sp>
              <p:sp>
                <p:nvSpPr>
                  <p:cNvPr id="51236" name="Rectangle 87"/>
                  <p:cNvSpPr>
                    <a:spLocks noChangeArrowheads="1"/>
                  </p:cNvSpPr>
                  <p:nvPr/>
                </p:nvSpPr>
                <p:spPr bwMode="auto">
                  <a:xfrm>
                    <a:off x="477346" y="5626748"/>
                    <a:ext cx="197162" cy="566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800" b="0">
                        <a:solidFill>
                          <a:srgbClr val="FF0000"/>
                        </a:solidFill>
                        <a:latin typeface="Symbol" panose="05050102010706020507" pitchFamily="18" charset="2"/>
                        <a:ea typeface="黑体" panose="02010609060101010101" pitchFamily="49" charset="-122"/>
                      </a:rPr>
                      <a:t>+</a:t>
                    </a:r>
                    <a:endParaRPr lang="en-US" altLang="zh-CN">
                      <a:solidFill>
                        <a:srgbClr val="FF0000"/>
                      </a:solidFill>
                      <a:ea typeface="黑体" panose="02010609060101010101" pitchFamily="49" charset="-122"/>
                    </a:endParaRPr>
                  </a:p>
                </p:txBody>
              </p:sp>
            </p:grpSp>
            <p:sp>
              <p:nvSpPr>
                <p:cNvPr id="51234" name="Rectangle 88"/>
                <p:cNvSpPr>
                  <a:spLocks noChangeArrowheads="1"/>
                </p:cNvSpPr>
                <p:nvPr/>
              </p:nvSpPr>
              <p:spPr bwMode="auto">
                <a:xfrm>
                  <a:off x="742179" y="5660900"/>
                  <a:ext cx="230822" cy="36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1800" b="0">
                      <a:solidFill>
                        <a:srgbClr val="FF0000"/>
                      </a:solidFill>
                      <a:latin typeface="Symbol" panose="05050102010706020507" pitchFamily="18" charset="2"/>
                      <a:ea typeface="黑体" panose="02010609060101010101" pitchFamily="49" charset="-122"/>
                    </a:rPr>
                    <a:t>×</a:t>
                  </a:r>
                  <a:endParaRPr lang="en-US" altLang="zh-CN">
                    <a:solidFill>
                      <a:srgbClr val="FF0000"/>
                    </a:solidFill>
                    <a:ea typeface="黑体" panose="02010609060101010101" pitchFamily="49" charset="-122"/>
                  </a:endParaRPr>
                </a:p>
              </p:txBody>
            </p:sp>
          </p:grpSp>
          <p:sp>
            <p:nvSpPr>
              <p:cNvPr id="51228" name="Rectangle 88"/>
              <p:cNvSpPr>
                <a:spLocks noChangeArrowheads="1"/>
              </p:cNvSpPr>
              <p:nvPr/>
            </p:nvSpPr>
            <p:spPr bwMode="auto">
              <a:xfrm>
                <a:off x="1355176" y="6184503"/>
                <a:ext cx="197162" cy="566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800" b="0">
                    <a:solidFill>
                      <a:srgbClr val="FF0000"/>
                    </a:solidFill>
                    <a:latin typeface="Symbol" panose="05050102010706020507" pitchFamily="18" charset="2"/>
                    <a:ea typeface="黑体" panose="02010609060101010101" pitchFamily="49" charset="-122"/>
                  </a:rPr>
                  <a:t>-</a:t>
                </a:r>
                <a:endParaRPr lang="en-US" altLang="zh-CN">
                  <a:solidFill>
                    <a:srgbClr val="FF0000"/>
                  </a:solidFill>
                  <a:ea typeface="黑体" panose="02010609060101010101" pitchFamily="49" charset="-122"/>
                </a:endParaRPr>
              </a:p>
            </p:txBody>
          </p:sp>
          <p:sp>
            <p:nvSpPr>
              <p:cNvPr id="51229" name="Rectangle 71"/>
              <p:cNvSpPr>
                <a:spLocks noChangeArrowheads="1"/>
              </p:cNvSpPr>
              <p:nvPr/>
            </p:nvSpPr>
            <p:spPr bwMode="auto">
              <a:xfrm>
                <a:off x="1682732" y="6176654"/>
                <a:ext cx="139456" cy="566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sz="2800">
                    <a:solidFill>
                      <a:srgbClr val="FF0000"/>
                    </a:solidFill>
                    <a:ea typeface="黑体" panose="02010609060101010101" pitchFamily="49" charset="-122"/>
                  </a:rPr>
                  <a:t>I</a:t>
                </a:r>
                <a:endParaRPr lang="en-US" altLang="zh-CN">
                  <a:solidFill>
                    <a:srgbClr val="FF0000"/>
                  </a:solidFill>
                  <a:ea typeface="黑体" panose="02010609060101010101" pitchFamily="49" charset="-122"/>
                </a:endParaRPr>
              </a:p>
            </p:txBody>
          </p:sp>
        </p:grpSp>
        <p:sp>
          <p:nvSpPr>
            <p:cNvPr id="51226" name="Rectangle 78"/>
            <p:cNvSpPr>
              <a:spLocks noChangeArrowheads="1"/>
            </p:cNvSpPr>
            <p:nvPr/>
          </p:nvSpPr>
          <p:spPr bwMode="auto">
            <a:xfrm>
              <a:off x="6930721" y="3896762"/>
              <a:ext cx="417122" cy="492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r>
                <a:rPr lang="en-US" altLang="zh-CN">
                  <a:solidFill>
                    <a:srgbClr val="FF0000"/>
                  </a:solidFill>
                  <a:ea typeface="黑体" panose="02010609060101010101" pitchFamily="49" charset="-122"/>
                </a:rPr>
                <a:t>P</a:t>
              </a:r>
              <a:r>
                <a:rPr lang="en-US" altLang="zh-CN" baseline="-25000">
                  <a:solidFill>
                    <a:srgbClr val="FF0000"/>
                  </a:solidFill>
                  <a:ea typeface="黑体" panose="02010609060101010101" pitchFamily="49" charset="-122"/>
                </a:rPr>
                <a:t>n-1</a:t>
              </a:r>
              <a:endParaRPr lang="en-US" altLang="zh-CN" baseline="-25000">
                <a:solidFill>
                  <a:srgbClr val="FF0000"/>
                </a:solidFill>
                <a:ea typeface="黑体" panose="02010609060101010101" pitchFamily="49" charset="-122"/>
              </a:endParaRPr>
            </a:p>
          </p:txBody>
        </p:sp>
      </p:grpSp>
      <p:grpSp>
        <p:nvGrpSpPr>
          <p:cNvPr id="35" name="组合 34"/>
          <p:cNvGrpSpPr/>
          <p:nvPr/>
        </p:nvGrpSpPr>
        <p:grpSpPr bwMode="auto">
          <a:xfrm>
            <a:off x="2351088" y="1612900"/>
            <a:ext cx="1920875" cy="871538"/>
            <a:chOff x="821686" y="5871018"/>
            <a:chExt cx="1920824" cy="870350"/>
          </a:xfrm>
        </p:grpSpPr>
        <p:sp>
          <p:nvSpPr>
            <p:cNvPr id="51222" name="文本框 14"/>
            <p:cNvSpPr txBox="1">
              <a:spLocks noChangeArrowheads="1"/>
            </p:cNvSpPr>
            <p:nvPr/>
          </p:nvSpPr>
          <p:spPr bwMode="auto">
            <a:xfrm>
              <a:off x="821686" y="6279405"/>
              <a:ext cx="1920824"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zh-CN" altLang="en-US" sz="2400">
                  <a:solidFill>
                    <a:srgbClr val="000000"/>
                  </a:solidFill>
                  <a:ea typeface="黑体" panose="02010609060101010101" pitchFamily="49" charset="-122"/>
                </a:rPr>
                <a:t>年末的价值</a:t>
              </a:r>
              <a:r>
                <a:rPr lang="en-US" altLang="zh-CN" sz="2400">
                  <a:solidFill>
                    <a:srgbClr val="000000"/>
                  </a:solidFill>
                  <a:ea typeface="黑体" panose="02010609060101010101" pitchFamily="49" charset="-122"/>
                </a:rPr>
                <a:t>=</a:t>
              </a:r>
              <a:endParaRPr lang="zh-CN" altLang="en-US" sz="2400">
                <a:solidFill>
                  <a:srgbClr val="000000"/>
                </a:solidFill>
                <a:ea typeface="黑体" panose="02010609060101010101" pitchFamily="49" charset="-122"/>
              </a:endParaRPr>
            </a:p>
          </p:txBody>
        </p:sp>
        <p:cxnSp>
          <p:nvCxnSpPr>
            <p:cNvPr id="37" name="直接箭头连接符 36"/>
            <p:cNvCxnSpPr/>
            <p:nvPr/>
          </p:nvCxnSpPr>
          <p:spPr>
            <a:xfrm flipH="1">
              <a:off x="1796385" y="5871018"/>
              <a:ext cx="573072" cy="391579"/>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bwMode="auto">
          <a:xfrm>
            <a:off x="4508500" y="1581150"/>
            <a:ext cx="1454150" cy="922338"/>
            <a:chOff x="2813243" y="5819964"/>
            <a:chExt cx="1454331" cy="921404"/>
          </a:xfrm>
        </p:grpSpPr>
        <p:sp>
          <p:nvSpPr>
            <p:cNvPr id="51220" name="文本框 197"/>
            <p:cNvSpPr txBox="1">
              <a:spLocks noChangeArrowheads="1"/>
            </p:cNvSpPr>
            <p:nvPr/>
          </p:nvSpPr>
          <p:spPr bwMode="auto">
            <a:xfrm>
              <a:off x="2813243" y="6279405"/>
              <a:ext cx="1454331"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zh-CN" altLang="en-US" sz="2400">
                  <a:solidFill>
                    <a:srgbClr val="000000"/>
                  </a:solidFill>
                  <a:ea typeface="黑体" panose="02010609060101010101" pitchFamily="49" charset="-122"/>
                </a:rPr>
                <a:t>年初价值</a:t>
              </a:r>
              <a:endParaRPr lang="zh-CN" altLang="en-US" sz="2400">
                <a:solidFill>
                  <a:srgbClr val="000000"/>
                </a:solidFill>
                <a:ea typeface="黑体" panose="02010609060101010101" pitchFamily="49" charset="-122"/>
              </a:endParaRPr>
            </a:p>
          </p:txBody>
        </p:sp>
        <p:cxnSp>
          <p:nvCxnSpPr>
            <p:cNvPr id="40" name="直接箭头连接符 39"/>
            <p:cNvCxnSpPr/>
            <p:nvPr/>
          </p:nvCxnSpPr>
          <p:spPr>
            <a:xfrm flipH="1">
              <a:off x="3362586" y="5819964"/>
              <a:ext cx="173060" cy="459909"/>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bwMode="auto">
          <a:xfrm>
            <a:off x="6092825" y="1512888"/>
            <a:ext cx="1635125" cy="971550"/>
            <a:chOff x="4338307" y="5769667"/>
            <a:chExt cx="1636007" cy="971403"/>
          </a:xfrm>
        </p:grpSpPr>
        <p:sp>
          <p:nvSpPr>
            <p:cNvPr id="51218" name="文本框 216"/>
            <p:cNvSpPr txBox="1">
              <a:spLocks noChangeArrowheads="1"/>
            </p:cNvSpPr>
            <p:nvPr/>
          </p:nvSpPr>
          <p:spPr bwMode="auto">
            <a:xfrm>
              <a:off x="4338307" y="6279405"/>
              <a:ext cx="16360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2400">
                  <a:solidFill>
                    <a:srgbClr val="000000"/>
                  </a:solidFill>
                  <a:ea typeface="黑体" panose="02010609060101010101" pitchFamily="49" charset="-122"/>
                </a:rPr>
                <a:t>+</a:t>
              </a:r>
              <a:r>
                <a:rPr lang="zh-CN" altLang="en-US" sz="2400">
                  <a:solidFill>
                    <a:srgbClr val="000000"/>
                  </a:solidFill>
                  <a:ea typeface="黑体" panose="02010609060101010101" pitchFamily="49" charset="-122"/>
                </a:rPr>
                <a:t>投资收益</a:t>
              </a:r>
              <a:endParaRPr lang="zh-CN" altLang="en-US" sz="2400">
                <a:solidFill>
                  <a:srgbClr val="000000"/>
                </a:solidFill>
                <a:ea typeface="黑体" panose="02010609060101010101" pitchFamily="49" charset="-122"/>
              </a:endParaRPr>
            </a:p>
          </p:txBody>
        </p:sp>
        <p:cxnSp>
          <p:nvCxnSpPr>
            <p:cNvPr id="43" name="直接箭头连接符 42"/>
            <p:cNvCxnSpPr/>
            <p:nvPr/>
          </p:nvCxnSpPr>
          <p:spPr>
            <a:xfrm>
              <a:off x="5067363" y="5769667"/>
              <a:ext cx="42885" cy="493637"/>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组合 43"/>
          <p:cNvGrpSpPr/>
          <p:nvPr/>
        </p:nvGrpSpPr>
        <p:grpSpPr bwMode="auto">
          <a:xfrm>
            <a:off x="7967663" y="1598613"/>
            <a:ext cx="2208212" cy="887412"/>
            <a:chOff x="6252542" y="5855281"/>
            <a:chExt cx="2207859" cy="886087"/>
          </a:xfrm>
        </p:grpSpPr>
        <p:sp>
          <p:nvSpPr>
            <p:cNvPr id="51216" name="文本框 217"/>
            <p:cNvSpPr txBox="1">
              <a:spLocks noChangeArrowheads="1"/>
            </p:cNvSpPr>
            <p:nvPr/>
          </p:nvSpPr>
          <p:spPr bwMode="auto">
            <a:xfrm>
              <a:off x="6333048" y="6279405"/>
              <a:ext cx="212735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2400">
                  <a:solidFill>
                    <a:srgbClr val="000000"/>
                  </a:solidFill>
                  <a:ea typeface="黑体" panose="02010609060101010101" pitchFamily="49" charset="-122"/>
                </a:rPr>
                <a:t>- </a:t>
              </a:r>
              <a:r>
                <a:rPr lang="zh-CN" altLang="en-US" sz="2400">
                  <a:solidFill>
                    <a:srgbClr val="000000"/>
                  </a:solidFill>
                  <a:ea typeface="黑体" panose="02010609060101010101" pitchFamily="49" charset="-122"/>
                </a:rPr>
                <a:t>收到的利息</a:t>
              </a:r>
              <a:endParaRPr lang="zh-CN" altLang="en-US" sz="2400">
                <a:solidFill>
                  <a:srgbClr val="000000"/>
                </a:solidFill>
                <a:ea typeface="黑体" panose="02010609060101010101" pitchFamily="49" charset="-122"/>
              </a:endParaRPr>
            </a:p>
          </p:txBody>
        </p:sp>
        <p:cxnSp>
          <p:nvCxnSpPr>
            <p:cNvPr id="46" name="直接箭头连接符 45"/>
            <p:cNvCxnSpPr/>
            <p:nvPr/>
          </p:nvCxnSpPr>
          <p:spPr>
            <a:xfrm>
              <a:off x="6252542" y="5855281"/>
              <a:ext cx="1242813" cy="415304"/>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矩形 33"/>
          <p:cNvSpPr>
            <a:spLocks noChangeArrowheads="1"/>
          </p:cNvSpPr>
          <p:nvPr/>
        </p:nvSpPr>
        <p:spPr bwMode="auto">
          <a:xfrm>
            <a:off x="2208213" y="2852738"/>
            <a:ext cx="7821612" cy="5842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zh-CN" altLang="en-US" sz="2400">
                <a:solidFill>
                  <a:srgbClr val="0000FF"/>
                </a:solidFill>
                <a:latin typeface="黑体" panose="02010609060101010101" pitchFamily="49" charset="-122"/>
                <a:ea typeface="黑体" panose="02010609060101010101" pitchFamily="49" charset="-122"/>
              </a:rPr>
              <a:t>年末摊余成本</a:t>
            </a:r>
            <a:r>
              <a:rPr lang="en-US" altLang="zh-CN" sz="2400">
                <a:solidFill>
                  <a:srgbClr val="0000FF"/>
                </a:solidFill>
                <a:latin typeface="黑体" panose="02010609060101010101" pitchFamily="49" charset="-122"/>
                <a:ea typeface="黑体" panose="02010609060101010101" pitchFamily="49" charset="-122"/>
              </a:rPr>
              <a:t>=</a:t>
            </a:r>
            <a:r>
              <a:rPr lang="zh-CN" altLang="en-US" sz="2400">
                <a:solidFill>
                  <a:srgbClr val="0000FF"/>
                </a:solidFill>
                <a:latin typeface="黑体" panose="02010609060101010101" pitchFamily="49" charset="-122"/>
                <a:ea typeface="黑体" panose="02010609060101010101" pitchFamily="49" charset="-122"/>
              </a:rPr>
              <a:t>年初摊余成本 </a:t>
            </a:r>
            <a:r>
              <a:rPr lang="en-US" altLang="zh-CN" sz="2400">
                <a:solidFill>
                  <a:srgbClr val="0000FF"/>
                </a:solidFill>
                <a:latin typeface="黑体" panose="02010609060101010101" pitchFamily="49" charset="-122"/>
                <a:ea typeface="黑体" panose="02010609060101010101" pitchFamily="49" charset="-122"/>
              </a:rPr>
              <a:t>+ </a:t>
            </a:r>
            <a:r>
              <a:rPr lang="zh-CN" altLang="en-US" sz="2400">
                <a:solidFill>
                  <a:srgbClr val="0000FF"/>
                </a:solidFill>
                <a:latin typeface="黑体" panose="02010609060101010101" pitchFamily="49" charset="-122"/>
                <a:ea typeface="黑体" panose="02010609060101010101" pitchFamily="49" charset="-122"/>
              </a:rPr>
              <a:t>投资收益 </a:t>
            </a:r>
            <a:r>
              <a:rPr lang="en-US" altLang="zh-CN">
                <a:solidFill>
                  <a:srgbClr val="FF0000"/>
                </a:solidFill>
                <a:latin typeface="黑体" panose="02010609060101010101" pitchFamily="49" charset="-122"/>
                <a:ea typeface="黑体" panose="02010609060101010101" pitchFamily="49" charset="-122"/>
              </a:rPr>
              <a:t>-</a:t>
            </a:r>
            <a:r>
              <a:rPr lang="en-US" altLang="zh-CN" sz="2400">
                <a:solidFill>
                  <a:srgbClr val="0000FF"/>
                </a:solidFill>
                <a:latin typeface="黑体" panose="02010609060101010101" pitchFamily="49" charset="-122"/>
                <a:ea typeface="黑体" panose="02010609060101010101" pitchFamily="49" charset="-122"/>
              </a:rPr>
              <a:t> </a:t>
            </a:r>
            <a:r>
              <a:rPr lang="zh-CN" altLang="en-US" sz="2400">
                <a:solidFill>
                  <a:srgbClr val="0000FF"/>
                </a:solidFill>
                <a:latin typeface="黑体" panose="02010609060101010101" pitchFamily="49" charset="-122"/>
                <a:ea typeface="黑体" panose="02010609060101010101" pitchFamily="49" charset="-122"/>
              </a:rPr>
              <a:t>收到的利息</a:t>
            </a:r>
            <a:endParaRPr lang="zh-CN" altLang="en-US" sz="2400">
              <a:solidFill>
                <a:srgbClr val="0000FF"/>
              </a:solidFill>
              <a:latin typeface="黑体" panose="02010609060101010101" pitchFamily="49" charset="-122"/>
              <a:ea typeface="黑体" panose="02010609060101010101" pitchFamily="49" charset="-122"/>
            </a:endParaRPr>
          </a:p>
        </p:txBody>
      </p:sp>
      <p:cxnSp>
        <p:nvCxnSpPr>
          <p:cNvPr id="7" name="直接箭头连接符 6"/>
          <p:cNvCxnSpPr/>
          <p:nvPr/>
        </p:nvCxnSpPr>
        <p:spPr>
          <a:xfrm flipH="1">
            <a:off x="3479800" y="2439988"/>
            <a:ext cx="207963" cy="4349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H="1">
            <a:off x="5162550" y="2428875"/>
            <a:ext cx="207963" cy="43656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flipH="1">
            <a:off x="6996113" y="2454275"/>
            <a:ext cx="209550" cy="4349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H="1">
            <a:off x="8905875" y="2443163"/>
            <a:ext cx="209550" cy="4349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1212" name="组合 5"/>
          <p:cNvGrpSpPr/>
          <p:nvPr/>
        </p:nvGrpSpPr>
        <p:grpSpPr bwMode="auto">
          <a:xfrm>
            <a:off x="60325" y="690563"/>
            <a:ext cx="3692525" cy="747712"/>
            <a:chOff x="59159" y="209371"/>
            <a:chExt cx="3692529" cy="747567"/>
          </a:xfrm>
        </p:grpSpPr>
        <p:sp>
          <p:nvSpPr>
            <p:cNvPr id="3" name="文本框 2"/>
            <p:cNvSpPr txBox="1"/>
            <p:nvPr/>
          </p:nvSpPr>
          <p:spPr>
            <a:xfrm>
              <a:off x="59159" y="618867"/>
              <a:ext cx="3692529" cy="338071"/>
            </a:xfrm>
            <a:prstGeom prst="rect">
              <a:avLst/>
            </a:prstGeom>
            <a:noFill/>
          </p:spPr>
          <p:txBody>
            <a:bodyPr>
              <a:spAutoFit/>
            </a:bodyPr>
            <a:lstStyle/>
            <a:p>
              <a:pPr>
                <a:defRPr/>
              </a:pPr>
              <a:r>
                <a:rPr lang="zh-CN" altLang="en-US" sz="1600" dirty="0">
                  <a:solidFill>
                    <a:schemeClr val="bg1">
                      <a:lumMod val="95000"/>
                    </a:schemeClr>
                  </a:solidFill>
                </a:rPr>
                <a:t>社区银行 </a:t>
              </a:r>
              <a:r>
                <a:rPr lang="en-US" altLang="zh-CN" sz="1600" dirty="0">
                  <a:solidFill>
                    <a:schemeClr val="bg1">
                      <a:lumMod val="95000"/>
                    </a:schemeClr>
                  </a:solidFill>
                </a:rPr>
                <a:t>120  12   -10</a:t>
              </a:r>
              <a:endParaRPr lang="zh-CN" altLang="en-US" sz="1600" dirty="0">
                <a:solidFill>
                  <a:schemeClr val="bg1">
                    <a:lumMod val="95000"/>
                  </a:schemeClr>
                </a:solidFill>
              </a:endParaRPr>
            </a:p>
          </p:txBody>
        </p:sp>
        <p:sp>
          <p:nvSpPr>
            <p:cNvPr id="51215" name="文本框 46"/>
            <p:cNvSpPr txBox="1">
              <a:spLocks noChangeArrowheads="1"/>
            </p:cNvSpPr>
            <p:nvPr/>
          </p:nvSpPr>
          <p:spPr bwMode="auto">
            <a:xfrm>
              <a:off x="101841" y="209371"/>
              <a:ext cx="3171574" cy="369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zh-CN" altLang="en-US" sz="1800">
                  <a:solidFill>
                    <a:srgbClr val="F2F2F2"/>
                  </a:solidFill>
                  <a:ea typeface="黑体" panose="02010609060101010101" pitchFamily="49" charset="-122"/>
                </a:rPr>
                <a:t>公司</a:t>
              </a:r>
              <a:r>
                <a:rPr lang="en-US" altLang="zh-CN" sz="1800">
                  <a:solidFill>
                    <a:srgbClr val="F2F2F2"/>
                  </a:solidFill>
                  <a:ea typeface="黑体" panose="02010609060101010101" pitchFamily="49" charset="-122"/>
                </a:rPr>
                <a:t>FA</a:t>
              </a:r>
              <a:r>
                <a:rPr lang="zh-CN" altLang="en-US" sz="1800">
                  <a:solidFill>
                    <a:srgbClr val="F2F2F2"/>
                  </a:solidFill>
                  <a:ea typeface="黑体" panose="02010609060101010101" pitchFamily="49" charset="-122"/>
                </a:rPr>
                <a:t>   </a:t>
              </a:r>
              <a:r>
                <a:rPr lang="en-US" altLang="zh-CN" sz="1800">
                  <a:solidFill>
                    <a:srgbClr val="F2F2F2"/>
                  </a:solidFill>
                  <a:ea typeface="黑体" panose="02010609060101010101" pitchFamily="49" charset="-122"/>
                </a:rPr>
                <a:t>120  12  -10   </a:t>
              </a:r>
              <a:endParaRPr lang="zh-CN" altLang="en-US" sz="1800">
                <a:solidFill>
                  <a:srgbClr val="F2F2F2"/>
                </a:solidFill>
                <a:ea typeface="黑体" panose="02010609060101010101" pitchFamily="49" charset="-122"/>
              </a:endParaRPr>
            </a:p>
          </p:txBody>
        </p:sp>
      </p:grpSp>
      <p:sp>
        <p:nvSpPr>
          <p:cNvPr id="51213" name="文本框 5"/>
          <p:cNvSpPr txBox="1">
            <a:spLocks noChangeArrowheads="1"/>
          </p:cNvSpPr>
          <p:nvPr/>
        </p:nvSpPr>
        <p:spPr bwMode="auto">
          <a:xfrm>
            <a:off x="131763" y="382588"/>
            <a:ext cx="18192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1600">
                <a:solidFill>
                  <a:srgbClr val="EAEAEA"/>
                </a:solidFill>
                <a:ea typeface="黑体" panose="02010609060101010101" pitchFamily="49" charset="-122"/>
              </a:rPr>
              <a:t>rabbit</a:t>
            </a:r>
            <a:endParaRPr lang="zh-CN" altLang="en-US" sz="1600">
              <a:solidFill>
                <a:srgbClr val="EAEAEA"/>
              </a:solidFill>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dissolve">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dissolve">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dissolve">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dissolv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dissolv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dissolve">
                                      <p:cBhvr>
                                        <p:cTn id="37" dur="5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dissolve">
                                      <p:cBhvr>
                                        <p:cTn id="42" dur="500"/>
                                        <p:tgtEl>
                                          <p:spTgt spid="42"/>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dissolve">
                                      <p:cBhvr>
                                        <p:cTn id="4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250" name="Rectangle 2"/>
          <p:cNvSpPr>
            <a:spLocks noGrp="1" noChangeArrowheads="1"/>
          </p:cNvSpPr>
          <p:nvPr>
            <p:ph type="subTitle" idx="4294967295"/>
          </p:nvPr>
        </p:nvSpPr>
        <p:spPr>
          <a:xfrm>
            <a:off x="1631950" y="44450"/>
            <a:ext cx="7416800" cy="762000"/>
          </a:xfrm>
          <a:noFill/>
        </p:spPr>
        <p:txBody>
          <a:bodyPr/>
          <a:lstStyle/>
          <a:p>
            <a:pPr marL="0" indent="0" eaLnBrk="1" hangingPunct="1">
              <a:lnSpc>
                <a:spcPct val="130000"/>
              </a:lnSpc>
              <a:spcBef>
                <a:spcPct val="0"/>
              </a:spcBef>
              <a:buFont typeface="Wingdings" panose="05000000000000000000" pitchFamily="2" charset="2"/>
              <a:buNone/>
            </a:pPr>
            <a:r>
              <a:rPr lang="zh-CN" altLang="en-US" b="1">
                <a:solidFill>
                  <a:srgbClr val="A50021"/>
                </a:solidFill>
                <a:latin typeface="黑体" panose="02010609060101010101" pitchFamily="49" charset="-122"/>
                <a:ea typeface="黑体" panose="02010609060101010101" pitchFamily="49" charset="-122"/>
              </a:rPr>
              <a:t>影响债券发行价格的因素</a:t>
            </a:r>
            <a:endParaRPr lang="zh-CN" altLang="en-US" b="1">
              <a:solidFill>
                <a:srgbClr val="A50021"/>
              </a:solidFill>
              <a:latin typeface="黑体" panose="02010609060101010101" pitchFamily="49" charset="-122"/>
              <a:ea typeface="黑体" panose="02010609060101010101" pitchFamily="49" charset="-122"/>
            </a:endParaRPr>
          </a:p>
        </p:txBody>
      </p:sp>
      <p:grpSp>
        <p:nvGrpSpPr>
          <p:cNvPr id="53251" name="Group 29"/>
          <p:cNvGrpSpPr/>
          <p:nvPr/>
        </p:nvGrpSpPr>
        <p:grpSpPr bwMode="auto">
          <a:xfrm>
            <a:off x="3236913" y="1196975"/>
            <a:ext cx="1752600" cy="766763"/>
            <a:chOff x="431" y="1344"/>
            <a:chExt cx="1104" cy="483"/>
          </a:xfrm>
        </p:grpSpPr>
        <p:sp>
          <p:nvSpPr>
            <p:cNvPr id="53291" name="AutoShape 30"/>
            <p:cNvSpPr>
              <a:spLocks noChangeArrowheads="1"/>
            </p:cNvSpPr>
            <p:nvPr/>
          </p:nvSpPr>
          <p:spPr bwMode="gray">
            <a:xfrm>
              <a:off x="431" y="1344"/>
              <a:ext cx="1104" cy="483"/>
            </a:xfrm>
            <a:prstGeom prst="roundRect">
              <a:avLst>
                <a:gd name="adj" fmla="val 19773"/>
              </a:avLst>
            </a:prstGeom>
            <a:solidFill>
              <a:srgbClr val="FF3399"/>
            </a:solidFill>
            <a:ln w="19050">
              <a:solidFill>
                <a:srgbClr val="6D77BF"/>
              </a:solidFill>
              <a:round/>
            </a:ln>
            <a:effectLst>
              <a:outerShdw dist="25400" dir="5400000" algn="ctr" rotWithShape="0">
                <a:srgbClr val="000000">
                  <a:alpha val="50000"/>
                </a:srgbClr>
              </a:outerShdw>
            </a:effectLst>
          </p:spPr>
          <p:txBody>
            <a:bodyPr wrap="none" anchor="ct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endParaRPr lang="zh-CN" altLang="en-US" sz="2400">
                <a:solidFill>
                  <a:srgbClr val="5B5249"/>
                </a:solidFill>
                <a:ea typeface="黑体" panose="02010609060101010101" pitchFamily="49" charset="-122"/>
              </a:endParaRPr>
            </a:p>
          </p:txBody>
        </p:sp>
        <p:sp>
          <p:nvSpPr>
            <p:cNvPr id="53292" name="Rectangle 31"/>
            <p:cNvSpPr>
              <a:spLocks noChangeArrowheads="1"/>
            </p:cNvSpPr>
            <p:nvPr/>
          </p:nvSpPr>
          <p:spPr bwMode="auto">
            <a:xfrm>
              <a:off x="521" y="1434"/>
              <a:ext cx="888" cy="288"/>
            </a:xfrm>
            <a:prstGeom prst="rect">
              <a:avLst/>
            </a:prstGeom>
            <a:solidFill>
              <a:srgbClr val="FF3399"/>
            </a:solidFill>
            <a:ln>
              <a:noFill/>
            </a:ln>
            <a:effectLst>
              <a:prstShdw prst="shdw17" dist="17961" dir="2700000">
                <a:srgbClr val="991F5C"/>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 typeface="Wingdings" panose="05000000000000000000" pitchFamily="2" charset="2"/>
                <a:buNone/>
              </a:pPr>
              <a:r>
                <a:rPr lang="zh-CN" altLang="en-US" sz="2400">
                  <a:solidFill>
                    <a:srgbClr val="002A00"/>
                  </a:solidFill>
                  <a:ea typeface="黑体" panose="02010609060101010101" pitchFamily="49" charset="-122"/>
                </a:rPr>
                <a:t>票面利率</a:t>
              </a:r>
              <a:endParaRPr lang="zh-CN" altLang="en-US" sz="2400">
                <a:solidFill>
                  <a:srgbClr val="002A00"/>
                </a:solidFill>
                <a:ea typeface="黑体" panose="02010609060101010101" pitchFamily="49" charset="-122"/>
              </a:endParaRPr>
            </a:p>
          </p:txBody>
        </p:sp>
      </p:grpSp>
      <p:grpSp>
        <p:nvGrpSpPr>
          <p:cNvPr id="53252" name="Group 32"/>
          <p:cNvGrpSpPr/>
          <p:nvPr/>
        </p:nvGrpSpPr>
        <p:grpSpPr bwMode="auto">
          <a:xfrm>
            <a:off x="5880100" y="1196975"/>
            <a:ext cx="1752600" cy="766763"/>
            <a:chOff x="1746" y="1298"/>
            <a:chExt cx="1104" cy="483"/>
          </a:xfrm>
        </p:grpSpPr>
        <p:sp>
          <p:nvSpPr>
            <p:cNvPr id="53289" name="AutoShape 33"/>
            <p:cNvSpPr>
              <a:spLocks noChangeArrowheads="1"/>
            </p:cNvSpPr>
            <p:nvPr/>
          </p:nvSpPr>
          <p:spPr bwMode="gray">
            <a:xfrm>
              <a:off x="1746" y="1298"/>
              <a:ext cx="1104" cy="483"/>
            </a:xfrm>
            <a:prstGeom prst="roundRect">
              <a:avLst>
                <a:gd name="adj" fmla="val 19773"/>
              </a:avLst>
            </a:prstGeom>
            <a:solidFill>
              <a:srgbClr val="FF3399"/>
            </a:solidFill>
            <a:ln w="19050">
              <a:solidFill>
                <a:srgbClr val="6D77BF"/>
              </a:solidFill>
              <a:round/>
            </a:ln>
            <a:effectLst>
              <a:outerShdw dist="25400" dir="5400000" algn="ctr" rotWithShape="0">
                <a:srgbClr val="000000">
                  <a:alpha val="50000"/>
                </a:srgbClr>
              </a:outerShdw>
            </a:effectLst>
          </p:spPr>
          <p:txBody>
            <a:bodyPr wrap="none" anchor="ct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endParaRPr lang="zh-CN" altLang="en-US" sz="2400">
                <a:solidFill>
                  <a:srgbClr val="5B5249"/>
                </a:solidFill>
                <a:ea typeface="黑体" panose="02010609060101010101" pitchFamily="49" charset="-122"/>
              </a:endParaRPr>
            </a:p>
          </p:txBody>
        </p:sp>
        <p:sp>
          <p:nvSpPr>
            <p:cNvPr id="53290" name="Rectangle 34"/>
            <p:cNvSpPr>
              <a:spLocks noChangeArrowheads="1"/>
            </p:cNvSpPr>
            <p:nvPr/>
          </p:nvSpPr>
          <p:spPr bwMode="auto">
            <a:xfrm>
              <a:off x="1837" y="1389"/>
              <a:ext cx="888" cy="288"/>
            </a:xfrm>
            <a:prstGeom prst="rect">
              <a:avLst/>
            </a:prstGeom>
            <a:solidFill>
              <a:srgbClr val="FF3399"/>
            </a:solidFill>
            <a:ln>
              <a:noFill/>
            </a:ln>
            <a:effectLst>
              <a:prstShdw prst="shdw17" dist="17961" dir="2700000">
                <a:srgbClr val="991F5C"/>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 typeface="Wingdings" panose="05000000000000000000" pitchFamily="2" charset="2"/>
                <a:buNone/>
              </a:pPr>
              <a:r>
                <a:rPr lang="zh-CN" altLang="en-US" sz="2400">
                  <a:solidFill>
                    <a:srgbClr val="002A00"/>
                  </a:solidFill>
                  <a:ea typeface="黑体" panose="02010609060101010101" pitchFamily="49" charset="-122"/>
                </a:rPr>
                <a:t>市场利率</a:t>
              </a:r>
              <a:endParaRPr lang="zh-CN" altLang="en-US" sz="2400">
                <a:solidFill>
                  <a:srgbClr val="002A00"/>
                </a:solidFill>
                <a:ea typeface="黑体" panose="02010609060101010101" pitchFamily="49" charset="-122"/>
              </a:endParaRPr>
            </a:p>
          </p:txBody>
        </p:sp>
      </p:grpSp>
      <p:grpSp>
        <p:nvGrpSpPr>
          <p:cNvPr id="53253" name="Group 35"/>
          <p:cNvGrpSpPr/>
          <p:nvPr/>
        </p:nvGrpSpPr>
        <p:grpSpPr bwMode="auto">
          <a:xfrm>
            <a:off x="3333750" y="2493963"/>
            <a:ext cx="1752600" cy="766762"/>
            <a:chOff x="3107" y="1344"/>
            <a:chExt cx="1104" cy="483"/>
          </a:xfrm>
        </p:grpSpPr>
        <p:sp>
          <p:nvSpPr>
            <p:cNvPr id="53287" name="AutoShape 36"/>
            <p:cNvSpPr>
              <a:spLocks noChangeArrowheads="1"/>
            </p:cNvSpPr>
            <p:nvPr/>
          </p:nvSpPr>
          <p:spPr bwMode="gray">
            <a:xfrm>
              <a:off x="3107" y="1344"/>
              <a:ext cx="1104" cy="483"/>
            </a:xfrm>
            <a:prstGeom prst="roundRect">
              <a:avLst>
                <a:gd name="adj" fmla="val 19773"/>
              </a:avLst>
            </a:prstGeom>
            <a:solidFill>
              <a:srgbClr val="FFFF66"/>
            </a:solidFill>
            <a:ln w="19050">
              <a:solidFill>
                <a:srgbClr val="6D77BF"/>
              </a:solidFill>
              <a:round/>
            </a:ln>
            <a:effectLst>
              <a:outerShdw dist="25400" dir="5400000" algn="ctr" rotWithShape="0">
                <a:srgbClr val="000000">
                  <a:alpha val="50000"/>
                </a:srgbClr>
              </a:outerShdw>
            </a:effectLst>
          </p:spPr>
          <p:txBody>
            <a:bodyPr wrap="none" anchor="ct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endParaRPr lang="zh-CN" altLang="en-US" sz="2400">
                <a:solidFill>
                  <a:srgbClr val="5B5249"/>
                </a:solidFill>
                <a:ea typeface="黑体" panose="02010609060101010101" pitchFamily="49" charset="-122"/>
              </a:endParaRPr>
            </a:p>
          </p:txBody>
        </p:sp>
        <p:sp>
          <p:nvSpPr>
            <p:cNvPr id="53288" name="Rectangle 37"/>
            <p:cNvSpPr>
              <a:spLocks noChangeArrowheads="1"/>
            </p:cNvSpPr>
            <p:nvPr/>
          </p:nvSpPr>
          <p:spPr bwMode="auto">
            <a:xfrm>
              <a:off x="3126" y="1447"/>
              <a:ext cx="790" cy="288"/>
            </a:xfrm>
            <a:prstGeom prst="rect">
              <a:avLst/>
            </a:prstGeom>
            <a:noFill/>
            <a:ln>
              <a:noFill/>
            </a:ln>
            <a:effectLst>
              <a:prstShdw prst="shdw17" dist="17961" dir="2700000">
                <a:srgbClr val="414773"/>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algn="ctr" eaLnBrk="1" hangingPunct="1">
                <a:spcBef>
                  <a:spcPct val="0"/>
                </a:spcBef>
                <a:buClrTx/>
                <a:buSzTx/>
                <a:buFont typeface="Wingdings" panose="05000000000000000000" pitchFamily="2" charset="2"/>
                <a:buNone/>
              </a:pPr>
              <a:r>
                <a:rPr lang="zh-CN" altLang="en-US" sz="2400">
                  <a:solidFill>
                    <a:srgbClr val="002A00"/>
                  </a:solidFill>
                  <a:ea typeface="黑体" panose="02010609060101010101" pitchFamily="49" charset="-122"/>
                </a:rPr>
                <a:t>   期   限</a:t>
              </a:r>
              <a:endParaRPr lang="zh-CN" altLang="en-US" sz="2400">
                <a:solidFill>
                  <a:srgbClr val="002A00"/>
                </a:solidFill>
                <a:ea typeface="黑体" panose="02010609060101010101" pitchFamily="49" charset="-122"/>
              </a:endParaRPr>
            </a:p>
          </p:txBody>
        </p:sp>
      </p:grpSp>
      <p:grpSp>
        <p:nvGrpSpPr>
          <p:cNvPr id="53254" name="Group 38"/>
          <p:cNvGrpSpPr/>
          <p:nvPr/>
        </p:nvGrpSpPr>
        <p:grpSpPr bwMode="auto">
          <a:xfrm>
            <a:off x="5783263" y="2493963"/>
            <a:ext cx="1752600" cy="766762"/>
            <a:chOff x="1746" y="1298"/>
            <a:chExt cx="1104" cy="483"/>
          </a:xfrm>
        </p:grpSpPr>
        <p:sp>
          <p:nvSpPr>
            <p:cNvPr id="53285" name="AutoShape 39"/>
            <p:cNvSpPr>
              <a:spLocks noChangeArrowheads="1"/>
            </p:cNvSpPr>
            <p:nvPr/>
          </p:nvSpPr>
          <p:spPr bwMode="gray">
            <a:xfrm>
              <a:off x="1746" y="1298"/>
              <a:ext cx="1104" cy="483"/>
            </a:xfrm>
            <a:prstGeom prst="roundRect">
              <a:avLst>
                <a:gd name="adj" fmla="val 19773"/>
              </a:avLst>
            </a:prstGeom>
            <a:solidFill>
              <a:srgbClr val="FFFF66"/>
            </a:solidFill>
            <a:ln w="19050">
              <a:solidFill>
                <a:srgbClr val="6D77BF"/>
              </a:solidFill>
              <a:round/>
            </a:ln>
            <a:effectLst>
              <a:outerShdw dist="25400" dir="5400000" algn="ctr" rotWithShape="0">
                <a:srgbClr val="000000">
                  <a:alpha val="50000"/>
                </a:srgbClr>
              </a:outerShdw>
            </a:effectLst>
          </p:spPr>
          <p:txBody>
            <a:bodyPr wrap="none" anchor="ct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endParaRPr lang="zh-CN" altLang="en-US" sz="2400">
                <a:solidFill>
                  <a:srgbClr val="5B5249"/>
                </a:solidFill>
                <a:ea typeface="黑体" panose="02010609060101010101" pitchFamily="49" charset="-122"/>
              </a:endParaRPr>
            </a:p>
          </p:txBody>
        </p:sp>
        <p:sp>
          <p:nvSpPr>
            <p:cNvPr id="53286" name="Rectangle 40"/>
            <p:cNvSpPr>
              <a:spLocks noChangeArrowheads="1"/>
            </p:cNvSpPr>
            <p:nvPr/>
          </p:nvSpPr>
          <p:spPr bwMode="auto">
            <a:xfrm>
              <a:off x="1837" y="1402"/>
              <a:ext cx="790" cy="288"/>
            </a:xfrm>
            <a:prstGeom prst="rect">
              <a:avLst/>
            </a:prstGeom>
            <a:noFill/>
            <a:ln>
              <a:noFill/>
            </a:ln>
            <a:effectLst>
              <a:prstShdw prst="shdw17" dist="17961" dir="2700000">
                <a:srgbClr val="414773"/>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 typeface="Wingdings" panose="05000000000000000000" pitchFamily="2" charset="2"/>
                <a:buNone/>
              </a:pPr>
              <a:r>
                <a:rPr lang="zh-CN" altLang="en-US" sz="2400">
                  <a:solidFill>
                    <a:srgbClr val="002A00"/>
                  </a:solidFill>
                  <a:ea typeface="黑体" panose="02010609060101010101" pitchFamily="49" charset="-122"/>
                </a:rPr>
                <a:t>   面   值</a:t>
              </a:r>
              <a:endParaRPr lang="zh-CN" altLang="en-US" sz="2400">
                <a:solidFill>
                  <a:srgbClr val="002A00"/>
                </a:solidFill>
                <a:ea typeface="黑体" panose="02010609060101010101" pitchFamily="49" charset="-122"/>
              </a:endParaRPr>
            </a:p>
          </p:txBody>
        </p:sp>
      </p:grpSp>
      <p:sp>
        <p:nvSpPr>
          <p:cNvPr id="53255" name="Line 42"/>
          <p:cNvSpPr>
            <a:spLocks noChangeShapeType="1"/>
          </p:cNvSpPr>
          <p:nvPr/>
        </p:nvSpPr>
        <p:spPr bwMode="auto">
          <a:xfrm>
            <a:off x="2566988" y="4654550"/>
            <a:ext cx="6624637" cy="0"/>
          </a:xfrm>
          <a:prstGeom prst="line">
            <a:avLst/>
          </a:prstGeom>
          <a:noFill/>
          <a:ln w="38100">
            <a:solidFill>
              <a:srgbClr val="000000"/>
            </a:solidFill>
            <a:miter lim="800000"/>
            <a:headEnd type="oval" w="med" len="med"/>
            <a:tailEnd type="oval" w="med" len="med"/>
          </a:ln>
          <a:effectLst>
            <a:prstShdw prst="shdw17" dist="17961" dir="2700000">
              <a:srgbClr val="0000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53256" name="Line 44"/>
          <p:cNvSpPr>
            <a:spLocks noChangeShapeType="1"/>
          </p:cNvSpPr>
          <p:nvPr/>
        </p:nvSpPr>
        <p:spPr bwMode="auto">
          <a:xfrm>
            <a:off x="3648075" y="4294188"/>
            <a:ext cx="0" cy="360362"/>
          </a:xfrm>
          <a:prstGeom prst="line">
            <a:avLst/>
          </a:prstGeom>
          <a:noFill/>
          <a:ln w="57150">
            <a:solidFill>
              <a:srgbClr val="000000"/>
            </a:solidFill>
            <a:miter lim="800000"/>
            <a:headEnd type="triangle" w="med" len="med"/>
          </a:ln>
          <a:effectLst>
            <a:prstShdw prst="shdw17" dist="17961" dir="2700000">
              <a:srgbClr val="0000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53257" name="Line 45"/>
          <p:cNvSpPr>
            <a:spLocks noChangeShapeType="1"/>
          </p:cNvSpPr>
          <p:nvPr/>
        </p:nvSpPr>
        <p:spPr bwMode="auto">
          <a:xfrm>
            <a:off x="5016500" y="4294188"/>
            <a:ext cx="0" cy="360362"/>
          </a:xfrm>
          <a:prstGeom prst="line">
            <a:avLst/>
          </a:prstGeom>
          <a:noFill/>
          <a:ln w="57150">
            <a:solidFill>
              <a:srgbClr val="000000"/>
            </a:solidFill>
            <a:miter lim="800000"/>
            <a:headEnd type="triangle" w="med" len="med"/>
          </a:ln>
          <a:effectLst>
            <a:prstShdw prst="shdw17" dist="17961" dir="2700000">
              <a:srgbClr val="0000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53258" name="Line 46"/>
          <p:cNvSpPr>
            <a:spLocks noChangeShapeType="1"/>
          </p:cNvSpPr>
          <p:nvPr/>
        </p:nvSpPr>
        <p:spPr bwMode="auto">
          <a:xfrm>
            <a:off x="6383338" y="4294188"/>
            <a:ext cx="0" cy="360362"/>
          </a:xfrm>
          <a:prstGeom prst="line">
            <a:avLst/>
          </a:prstGeom>
          <a:noFill/>
          <a:ln w="57150">
            <a:solidFill>
              <a:srgbClr val="000000"/>
            </a:solidFill>
            <a:miter lim="800000"/>
            <a:headEnd type="triangle" w="med" len="med"/>
          </a:ln>
          <a:effectLst>
            <a:prstShdw prst="shdw17" dist="17961" dir="2700000">
              <a:srgbClr val="0000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53259" name="Line 47"/>
          <p:cNvSpPr>
            <a:spLocks noChangeShapeType="1"/>
          </p:cNvSpPr>
          <p:nvPr/>
        </p:nvSpPr>
        <p:spPr bwMode="auto">
          <a:xfrm>
            <a:off x="7824788" y="4294188"/>
            <a:ext cx="0" cy="360362"/>
          </a:xfrm>
          <a:prstGeom prst="line">
            <a:avLst/>
          </a:prstGeom>
          <a:noFill/>
          <a:ln w="57150">
            <a:solidFill>
              <a:srgbClr val="000000"/>
            </a:solidFill>
            <a:miter lim="800000"/>
            <a:headEnd type="triangle" w="med" len="med"/>
          </a:ln>
          <a:effectLst>
            <a:prstShdw prst="shdw17" dist="17961" dir="2700000">
              <a:srgbClr val="0000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53260" name="Line 48"/>
          <p:cNvSpPr>
            <a:spLocks noChangeShapeType="1"/>
          </p:cNvSpPr>
          <p:nvPr/>
        </p:nvSpPr>
        <p:spPr bwMode="auto">
          <a:xfrm>
            <a:off x="9191625" y="4294188"/>
            <a:ext cx="0" cy="360362"/>
          </a:xfrm>
          <a:prstGeom prst="line">
            <a:avLst/>
          </a:prstGeom>
          <a:noFill/>
          <a:ln w="57150">
            <a:solidFill>
              <a:srgbClr val="000000"/>
            </a:solidFill>
            <a:miter lim="800000"/>
            <a:headEnd type="triangle" w="med" len="med"/>
          </a:ln>
          <a:effectLst>
            <a:prstShdw prst="shdw17" dist="17961" dir="2700000">
              <a:srgbClr val="0000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53261" name="Line 49"/>
          <p:cNvSpPr>
            <a:spLocks noChangeShapeType="1"/>
          </p:cNvSpPr>
          <p:nvPr/>
        </p:nvSpPr>
        <p:spPr bwMode="auto">
          <a:xfrm>
            <a:off x="9120188" y="3644900"/>
            <a:ext cx="0" cy="1009650"/>
          </a:xfrm>
          <a:prstGeom prst="line">
            <a:avLst/>
          </a:prstGeom>
          <a:noFill/>
          <a:ln w="57150">
            <a:solidFill>
              <a:srgbClr val="0000FF"/>
            </a:solidFill>
            <a:prstDash val="sysDot"/>
            <a:miter lim="800000"/>
            <a:headEnd type="triangle" w="med" len="med"/>
          </a:ln>
          <a:effectLst>
            <a:prstShdw prst="shdw17" dist="17961" dir="2700000">
              <a:srgbClr val="000099"/>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53262" name="Line 50"/>
          <p:cNvSpPr>
            <a:spLocks noChangeShapeType="1"/>
          </p:cNvSpPr>
          <p:nvPr/>
        </p:nvSpPr>
        <p:spPr bwMode="auto">
          <a:xfrm>
            <a:off x="2566988" y="4654550"/>
            <a:ext cx="0" cy="647700"/>
          </a:xfrm>
          <a:prstGeom prst="line">
            <a:avLst/>
          </a:prstGeom>
          <a:noFill/>
          <a:ln w="57150" cap="rnd">
            <a:solidFill>
              <a:srgbClr val="FF0000"/>
            </a:solidFill>
            <a:prstDash val="sysDot"/>
            <a:miter lim="800000"/>
            <a:headEnd type="oval" w="med" len="me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324659" name="Text Box 51"/>
          <p:cNvSpPr txBox="1">
            <a:spLocks noChangeArrowheads="1"/>
          </p:cNvSpPr>
          <p:nvPr/>
        </p:nvSpPr>
        <p:spPr bwMode="auto">
          <a:xfrm>
            <a:off x="8904288" y="3213100"/>
            <a:ext cx="863600" cy="457200"/>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a:solidFill>
                  <a:srgbClr val="000000"/>
                </a:solidFill>
                <a:ea typeface="黑体" panose="02010609060101010101" pitchFamily="49" charset="-122"/>
              </a:rPr>
              <a:t>面值</a:t>
            </a:r>
            <a:endParaRPr lang="zh-CN" altLang="en-US">
              <a:solidFill>
                <a:srgbClr val="000000"/>
              </a:solidFill>
              <a:ea typeface="黑体" panose="02010609060101010101" pitchFamily="49" charset="-122"/>
            </a:endParaRPr>
          </a:p>
        </p:txBody>
      </p:sp>
      <p:sp>
        <p:nvSpPr>
          <p:cNvPr id="324660" name="Text Box 52"/>
          <p:cNvSpPr txBox="1">
            <a:spLocks noChangeArrowheads="1"/>
          </p:cNvSpPr>
          <p:nvPr/>
        </p:nvSpPr>
        <p:spPr bwMode="auto">
          <a:xfrm>
            <a:off x="3287713" y="3789363"/>
            <a:ext cx="863600" cy="457200"/>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a:solidFill>
                  <a:srgbClr val="000000"/>
                </a:solidFill>
                <a:ea typeface="黑体" panose="02010609060101010101" pitchFamily="49" charset="-122"/>
              </a:rPr>
              <a:t>利息</a:t>
            </a:r>
            <a:endParaRPr lang="zh-CN" altLang="en-US">
              <a:solidFill>
                <a:srgbClr val="000000"/>
              </a:solidFill>
              <a:ea typeface="黑体" panose="02010609060101010101" pitchFamily="49" charset="-122"/>
            </a:endParaRPr>
          </a:p>
        </p:txBody>
      </p:sp>
      <p:sp>
        <p:nvSpPr>
          <p:cNvPr id="324661" name="Text Box 53"/>
          <p:cNvSpPr txBox="1">
            <a:spLocks noChangeArrowheads="1"/>
          </p:cNvSpPr>
          <p:nvPr/>
        </p:nvSpPr>
        <p:spPr bwMode="auto">
          <a:xfrm>
            <a:off x="4511675" y="3789363"/>
            <a:ext cx="863600" cy="457200"/>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a:solidFill>
                  <a:srgbClr val="000000"/>
                </a:solidFill>
                <a:ea typeface="黑体" panose="02010609060101010101" pitchFamily="49" charset="-122"/>
              </a:rPr>
              <a:t>利息</a:t>
            </a:r>
            <a:endParaRPr lang="zh-CN" altLang="en-US">
              <a:solidFill>
                <a:srgbClr val="000000"/>
              </a:solidFill>
              <a:ea typeface="黑体" panose="02010609060101010101" pitchFamily="49" charset="-122"/>
            </a:endParaRPr>
          </a:p>
        </p:txBody>
      </p:sp>
      <p:sp>
        <p:nvSpPr>
          <p:cNvPr id="324662" name="Text Box 54"/>
          <p:cNvSpPr txBox="1">
            <a:spLocks noChangeArrowheads="1"/>
          </p:cNvSpPr>
          <p:nvPr/>
        </p:nvSpPr>
        <p:spPr bwMode="auto">
          <a:xfrm>
            <a:off x="5880100" y="3789363"/>
            <a:ext cx="863600" cy="457200"/>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a:solidFill>
                  <a:srgbClr val="000000"/>
                </a:solidFill>
                <a:ea typeface="黑体" panose="02010609060101010101" pitchFamily="49" charset="-122"/>
              </a:rPr>
              <a:t>利息</a:t>
            </a:r>
            <a:endParaRPr lang="zh-CN" altLang="en-US">
              <a:solidFill>
                <a:srgbClr val="000000"/>
              </a:solidFill>
              <a:ea typeface="黑体" panose="02010609060101010101" pitchFamily="49" charset="-122"/>
            </a:endParaRPr>
          </a:p>
        </p:txBody>
      </p:sp>
      <p:sp>
        <p:nvSpPr>
          <p:cNvPr id="324663" name="Text Box 55"/>
          <p:cNvSpPr txBox="1">
            <a:spLocks noChangeArrowheads="1"/>
          </p:cNvSpPr>
          <p:nvPr/>
        </p:nvSpPr>
        <p:spPr bwMode="auto">
          <a:xfrm>
            <a:off x="7391400" y="3789363"/>
            <a:ext cx="863600" cy="457200"/>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a:solidFill>
                  <a:srgbClr val="000000"/>
                </a:solidFill>
                <a:ea typeface="黑体" panose="02010609060101010101" pitchFamily="49" charset="-122"/>
              </a:rPr>
              <a:t>利息</a:t>
            </a:r>
            <a:endParaRPr lang="zh-CN" altLang="en-US">
              <a:solidFill>
                <a:srgbClr val="000000"/>
              </a:solidFill>
              <a:ea typeface="黑体" panose="02010609060101010101" pitchFamily="49" charset="-122"/>
            </a:endParaRPr>
          </a:p>
        </p:txBody>
      </p:sp>
      <p:sp>
        <p:nvSpPr>
          <p:cNvPr id="324664" name="Text Box 56"/>
          <p:cNvSpPr txBox="1">
            <a:spLocks noChangeArrowheads="1"/>
          </p:cNvSpPr>
          <p:nvPr/>
        </p:nvSpPr>
        <p:spPr bwMode="auto">
          <a:xfrm>
            <a:off x="9191625" y="3862388"/>
            <a:ext cx="863600" cy="457200"/>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a:solidFill>
                  <a:srgbClr val="000000"/>
                </a:solidFill>
                <a:ea typeface="黑体" panose="02010609060101010101" pitchFamily="49" charset="-122"/>
              </a:rPr>
              <a:t>利息</a:t>
            </a:r>
            <a:endParaRPr lang="zh-CN" altLang="en-US">
              <a:solidFill>
                <a:srgbClr val="000000"/>
              </a:solidFill>
              <a:ea typeface="黑体" panose="02010609060101010101" pitchFamily="49" charset="-122"/>
            </a:endParaRPr>
          </a:p>
        </p:txBody>
      </p:sp>
      <p:sp>
        <p:nvSpPr>
          <p:cNvPr id="324665" name="Text Box 57"/>
          <p:cNvSpPr txBox="1">
            <a:spLocks noChangeArrowheads="1"/>
          </p:cNvSpPr>
          <p:nvPr/>
        </p:nvSpPr>
        <p:spPr bwMode="auto">
          <a:xfrm>
            <a:off x="1990725" y="5321300"/>
            <a:ext cx="1441450" cy="457200"/>
          </a:xfrm>
          <a:prstGeom prst="rect">
            <a:avLst/>
          </a:prstGeom>
          <a:solidFill>
            <a:schemeClr val="folHlink"/>
          </a:solidFill>
          <a:ln>
            <a:noFill/>
          </a:ln>
          <a:effectLst>
            <a:prstShdw prst="shdw17" dist="17961" dir="2700000">
              <a:schemeClr val="folHlink">
                <a:gamma/>
                <a:shade val="60000"/>
                <a:invGamma/>
              </a:schemeClr>
            </a:prstShdw>
          </a:effectLst>
        </p:spPr>
        <p:txBody>
          <a:bodyPr>
            <a:spAutoFit/>
          </a:bodyPr>
          <a:lstStyle/>
          <a:p>
            <a:pPr eaLnBrk="1" hangingPunct="1">
              <a:spcBef>
                <a:spcPct val="50000"/>
              </a:spcBef>
              <a:defRPr/>
            </a:pPr>
            <a:r>
              <a:rPr lang="zh-CN" altLang="en-US">
                <a:solidFill>
                  <a:srgbClr val="000000"/>
                </a:solidFill>
                <a:ea typeface="黑体" panose="02010609060101010101" pitchFamily="49" charset="-122"/>
              </a:rPr>
              <a:t>债券价格</a:t>
            </a:r>
            <a:endParaRPr lang="zh-CN" altLang="en-US">
              <a:solidFill>
                <a:srgbClr val="000000"/>
              </a:solidFill>
              <a:ea typeface="黑体" panose="02010609060101010101" pitchFamily="49" charset="-122"/>
            </a:endParaRPr>
          </a:p>
        </p:txBody>
      </p:sp>
      <p:sp>
        <p:nvSpPr>
          <p:cNvPr id="324666" name="Text Box 58"/>
          <p:cNvSpPr txBox="1">
            <a:spLocks noChangeArrowheads="1"/>
          </p:cNvSpPr>
          <p:nvPr/>
        </p:nvSpPr>
        <p:spPr bwMode="auto">
          <a:xfrm>
            <a:off x="3503613" y="5229225"/>
            <a:ext cx="1079500" cy="641350"/>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sz="3600">
                <a:solidFill>
                  <a:srgbClr val="FF0000"/>
                </a:solidFill>
                <a:ea typeface="黑体" panose="02010609060101010101" pitchFamily="49" charset="-122"/>
              </a:rPr>
              <a:t>？</a:t>
            </a:r>
            <a:endParaRPr lang="zh-CN" altLang="en-US" sz="3600">
              <a:solidFill>
                <a:srgbClr val="FF0000"/>
              </a:solidFill>
              <a:ea typeface="黑体" panose="02010609060101010101" pitchFamily="49" charset="-122"/>
            </a:endParaRPr>
          </a:p>
        </p:txBody>
      </p:sp>
      <p:sp>
        <p:nvSpPr>
          <p:cNvPr id="53271" name="Freeform 60"/>
          <p:cNvSpPr/>
          <p:nvPr/>
        </p:nvSpPr>
        <p:spPr bwMode="auto">
          <a:xfrm>
            <a:off x="2322513" y="1617663"/>
            <a:ext cx="1089025" cy="2309812"/>
          </a:xfrm>
          <a:custGeom>
            <a:avLst/>
            <a:gdLst>
              <a:gd name="T0" fmla="*/ 2147483646 w 686"/>
              <a:gd name="T1" fmla="*/ 2147483646 h 1455"/>
              <a:gd name="T2" fmla="*/ 2147483646 w 686"/>
              <a:gd name="T3" fmla="*/ 2147483646 h 1455"/>
              <a:gd name="T4" fmla="*/ 2147483646 w 686"/>
              <a:gd name="T5" fmla="*/ 2147483646 h 1455"/>
              <a:gd name="T6" fmla="*/ 2147483646 w 686"/>
              <a:gd name="T7" fmla="*/ 2147483646 h 1455"/>
              <a:gd name="T8" fmla="*/ 2147483646 w 686"/>
              <a:gd name="T9" fmla="*/ 2147483646 h 1455"/>
              <a:gd name="T10" fmla="*/ 2147483646 w 686"/>
              <a:gd name="T11" fmla="*/ 2147483646 h 1455"/>
              <a:gd name="T12" fmla="*/ 2147483646 w 686"/>
              <a:gd name="T13" fmla="*/ 2147483646 h 1455"/>
              <a:gd name="T14" fmla="*/ 0 w 686"/>
              <a:gd name="T15" fmla="*/ 2147483646 h 1455"/>
              <a:gd name="T16" fmla="*/ 2147483646 w 686"/>
              <a:gd name="T17" fmla="*/ 2147483646 h 1455"/>
              <a:gd name="T18" fmla="*/ 2147483646 w 686"/>
              <a:gd name="T19" fmla="*/ 2147483646 h 1455"/>
              <a:gd name="T20" fmla="*/ 2147483646 w 686"/>
              <a:gd name="T21" fmla="*/ 2147483646 h 1455"/>
              <a:gd name="T22" fmla="*/ 2147483646 w 686"/>
              <a:gd name="T23" fmla="*/ 2147483646 h 1455"/>
              <a:gd name="T24" fmla="*/ 2147483646 w 686"/>
              <a:gd name="T25" fmla="*/ 2147483646 h 1455"/>
              <a:gd name="T26" fmla="*/ 2147483646 w 686"/>
              <a:gd name="T27" fmla="*/ 2147483646 h 1455"/>
              <a:gd name="T28" fmla="*/ 2147483646 w 686"/>
              <a:gd name="T29" fmla="*/ 2147483646 h 1455"/>
              <a:gd name="T30" fmla="*/ 2147483646 w 686"/>
              <a:gd name="T31" fmla="*/ 2147483646 h 1455"/>
              <a:gd name="T32" fmla="*/ 2147483646 w 686"/>
              <a:gd name="T33" fmla="*/ 2147483646 h 1455"/>
              <a:gd name="T34" fmla="*/ 2147483646 w 686"/>
              <a:gd name="T35" fmla="*/ 2147483646 h 145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86"/>
              <a:gd name="T55" fmla="*/ 0 h 1455"/>
              <a:gd name="T56" fmla="*/ 686 w 686"/>
              <a:gd name="T57" fmla="*/ 1455 h 145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86" h="1455">
                <a:moveTo>
                  <a:pt x="512" y="2"/>
                </a:moveTo>
                <a:cubicBezTo>
                  <a:pt x="433" y="5"/>
                  <a:pt x="353" y="0"/>
                  <a:pt x="274" y="11"/>
                </a:cubicBezTo>
                <a:cubicBezTo>
                  <a:pt x="261" y="13"/>
                  <a:pt x="257" y="30"/>
                  <a:pt x="247" y="38"/>
                </a:cubicBezTo>
                <a:cubicBezTo>
                  <a:pt x="199" y="76"/>
                  <a:pt x="206" y="70"/>
                  <a:pt x="164" y="84"/>
                </a:cubicBezTo>
                <a:cubicBezTo>
                  <a:pt x="123" y="125"/>
                  <a:pt x="96" y="174"/>
                  <a:pt x="64" y="221"/>
                </a:cubicBezTo>
                <a:cubicBezTo>
                  <a:pt x="58" y="230"/>
                  <a:pt x="50" y="238"/>
                  <a:pt x="46" y="248"/>
                </a:cubicBezTo>
                <a:cubicBezTo>
                  <a:pt x="40" y="266"/>
                  <a:pt x="27" y="303"/>
                  <a:pt x="27" y="303"/>
                </a:cubicBezTo>
                <a:cubicBezTo>
                  <a:pt x="20" y="344"/>
                  <a:pt x="13" y="382"/>
                  <a:pt x="0" y="422"/>
                </a:cubicBezTo>
                <a:cubicBezTo>
                  <a:pt x="3" y="501"/>
                  <a:pt x="2" y="581"/>
                  <a:pt x="9" y="660"/>
                </a:cubicBezTo>
                <a:cubicBezTo>
                  <a:pt x="13" y="706"/>
                  <a:pt x="44" y="752"/>
                  <a:pt x="55" y="797"/>
                </a:cubicBezTo>
                <a:cubicBezTo>
                  <a:pt x="61" y="823"/>
                  <a:pt x="82" y="925"/>
                  <a:pt x="100" y="943"/>
                </a:cubicBezTo>
                <a:cubicBezTo>
                  <a:pt x="115" y="958"/>
                  <a:pt x="128" y="969"/>
                  <a:pt x="137" y="989"/>
                </a:cubicBezTo>
                <a:cubicBezTo>
                  <a:pt x="167" y="1058"/>
                  <a:pt x="159" y="1062"/>
                  <a:pt x="228" y="1108"/>
                </a:cubicBezTo>
                <a:cubicBezTo>
                  <a:pt x="266" y="1163"/>
                  <a:pt x="271" y="1141"/>
                  <a:pt x="320" y="1190"/>
                </a:cubicBezTo>
                <a:cubicBezTo>
                  <a:pt x="373" y="1243"/>
                  <a:pt x="345" y="1229"/>
                  <a:pt x="393" y="1245"/>
                </a:cubicBezTo>
                <a:cubicBezTo>
                  <a:pt x="409" y="1293"/>
                  <a:pt x="447" y="1321"/>
                  <a:pt x="494" y="1336"/>
                </a:cubicBezTo>
                <a:cubicBezTo>
                  <a:pt x="523" y="1367"/>
                  <a:pt x="555" y="1387"/>
                  <a:pt x="594" y="1400"/>
                </a:cubicBezTo>
                <a:cubicBezTo>
                  <a:pt x="625" y="1421"/>
                  <a:pt x="658" y="1430"/>
                  <a:pt x="686" y="1455"/>
                </a:cubicBezTo>
              </a:path>
            </a:pathLst>
          </a:custGeom>
          <a:noFill/>
          <a:ln w="38100">
            <a:solidFill>
              <a:srgbClr val="FF3399"/>
            </a:solidFill>
            <a:prstDash val="dash"/>
            <a:miter lim="800000"/>
            <a:headEnd type="oval" w="med" len="med"/>
            <a:tailEnd type="triangle" w="med" len="med"/>
          </a:ln>
          <a:effectLst>
            <a:prstShdw prst="shdw17" dist="17961" dir="2700000">
              <a:srgbClr val="991F5C"/>
            </a:prstShdw>
          </a:effectLst>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324669" name="Text Box 61"/>
          <p:cNvSpPr txBox="1">
            <a:spLocks noChangeArrowheads="1"/>
          </p:cNvSpPr>
          <p:nvPr/>
        </p:nvSpPr>
        <p:spPr bwMode="auto">
          <a:xfrm>
            <a:off x="3287713" y="4725988"/>
            <a:ext cx="1008062" cy="336550"/>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sz="1600">
                <a:solidFill>
                  <a:srgbClr val="0000FF"/>
                </a:solidFill>
                <a:ea typeface="黑体" panose="02010609060101010101" pitchFamily="49" charset="-122"/>
              </a:rPr>
              <a:t>第</a:t>
            </a:r>
            <a:r>
              <a:rPr lang="en-US" altLang="zh-CN" sz="1600">
                <a:solidFill>
                  <a:srgbClr val="0000FF"/>
                </a:solidFill>
                <a:ea typeface="黑体" panose="02010609060101010101" pitchFamily="49" charset="-122"/>
              </a:rPr>
              <a:t>1</a:t>
            </a:r>
            <a:r>
              <a:rPr lang="zh-CN" altLang="en-US" sz="1600">
                <a:solidFill>
                  <a:srgbClr val="0000FF"/>
                </a:solidFill>
                <a:ea typeface="黑体" panose="02010609060101010101" pitchFamily="49" charset="-122"/>
              </a:rPr>
              <a:t>年末</a:t>
            </a:r>
            <a:endParaRPr lang="zh-CN" altLang="en-US" sz="1600">
              <a:solidFill>
                <a:srgbClr val="0000FF"/>
              </a:solidFill>
              <a:ea typeface="黑体" panose="02010609060101010101" pitchFamily="49" charset="-122"/>
            </a:endParaRPr>
          </a:p>
        </p:txBody>
      </p:sp>
      <p:sp>
        <p:nvSpPr>
          <p:cNvPr id="324670" name="Text Box 62"/>
          <p:cNvSpPr txBox="1">
            <a:spLocks noChangeArrowheads="1"/>
          </p:cNvSpPr>
          <p:nvPr/>
        </p:nvSpPr>
        <p:spPr bwMode="auto">
          <a:xfrm>
            <a:off x="4656138" y="4725988"/>
            <a:ext cx="1008062" cy="336550"/>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sz="1600">
                <a:solidFill>
                  <a:srgbClr val="0000FF"/>
                </a:solidFill>
                <a:ea typeface="黑体" panose="02010609060101010101" pitchFamily="49" charset="-122"/>
              </a:rPr>
              <a:t>第</a:t>
            </a:r>
            <a:r>
              <a:rPr lang="en-US" altLang="zh-CN" sz="1600">
                <a:solidFill>
                  <a:srgbClr val="0000FF"/>
                </a:solidFill>
                <a:ea typeface="黑体" panose="02010609060101010101" pitchFamily="49" charset="-122"/>
              </a:rPr>
              <a:t>2</a:t>
            </a:r>
            <a:r>
              <a:rPr lang="zh-CN" altLang="en-US" sz="1600">
                <a:solidFill>
                  <a:srgbClr val="0000FF"/>
                </a:solidFill>
                <a:ea typeface="黑体" panose="02010609060101010101" pitchFamily="49" charset="-122"/>
              </a:rPr>
              <a:t>年末</a:t>
            </a:r>
            <a:endParaRPr lang="zh-CN" altLang="en-US" sz="1600">
              <a:solidFill>
                <a:srgbClr val="0000FF"/>
              </a:solidFill>
              <a:ea typeface="黑体" panose="02010609060101010101" pitchFamily="49" charset="-122"/>
            </a:endParaRPr>
          </a:p>
        </p:txBody>
      </p:sp>
      <p:sp>
        <p:nvSpPr>
          <p:cNvPr id="324671" name="Text Box 63"/>
          <p:cNvSpPr txBox="1">
            <a:spLocks noChangeArrowheads="1"/>
          </p:cNvSpPr>
          <p:nvPr/>
        </p:nvSpPr>
        <p:spPr bwMode="auto">
          <a:xfrm>
            <a:off x="5880100" y="4725988"/>
            <a:ext cx="1008063" cy="336550"/>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sz="1600">
                <a:solidFill>
                  <a:srgbClr val="0000FF"/>
                </a:solidFill>
                <a:ea typeface="黑体" panose="02010609060101010101" pitchFamily="49" charset="-122"/>
              </a:rPr>
              <a:t>第</a:t>
            </a:r>
            <a:r>
              <a:rPr lang="en-US" altLang="zh-CN" sz="1600">
                <a:solidFill>
                  <a:srgbClr val="0000FF"/>
                </a:solidFill>
                <a:ea typeface="黑体" panose="02010609060101010101" pitchFamily="49" charset="-122"/>
              </a:rPr>
              <a:t>3</a:t>
            </a:r>
            <a:r>
              <a:rPr lang="zh-CN" altLang="en-US" sz="1600">
                <a:solidFill>
                  <a:srgbClr val="0000FF"/>
                </a:solidFill>
                <a:ea typeface="黑体" panose="02010609060101010101" pitchFamily="49" charset="-122"/>
              </a:rPr>
              <a:t>年末</a:t>
            </a:r>
            <a:endParaRPr lang="zh-CN" altLang="en-US" sz="1600">
              <a:solidFill>
                <a:srgbClr val="0000FF"/>
              </a:solidFill>
              <a:ea typeface="黑体" panose="02010609060101010101" pitchFamily="49" charset="-122"/>
            </a:endParaRPr>
          </a:p>
        </p:txBody>
      </p:sp>
      <p:sp>
        <p:nvSpPr>
          <p:cNvPr id="324672" name="Text Box 64"/>
          <p:cNvSpPr txBox="1">
            <a:spLocks noChangeArrowheads="1"/>
          </p:cNvSpPr>
          <p:nvPr/>
        </p:nvSpPr>
        <p:spPr bwMode="auto">
          <a:xfrm>
            <a:off x="7391400" y="4725988"/>
            <a:ext cx="1008063" cy="336550"/>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sz="1600">
                <a:solidFill>
                  <a:srgbClr val="0000FF"/>
                </a:solidFill>
                <a:ea typeface="黑体" panose="02010609060101010101" pitchFamily="49" charset="-122"/>
              </a:rPr>
              <a:t>第</a:t>
            </a:r>
            <a:r>
              <a:rPr lang="en-US" altLang="zh-CN" sz="1600">
                <a:solidFill>
                  <a:srgbClr val="0000FF"/>
                </a:solidFill>
                <a:ea typeface="黑体" panose="02010609060101010101" pitchFamily="49" charset="-122"/>
              </a:rPr>
              <a:t>4</a:t>
            </a:r>
            <a:r>
              <a:rPr lang="zh-CN" altLang="en-US" sz="1600">
                <a:solidFill>
                  <a:srgbClr val="0000FF"/>
                </a:solidFill>
                <a:ea typeface="黑体" panose="02010609060101010101" pitchFamily="49" charset="-122"/>
              </a:rPr>
              <a:t>年末</a:t>
            </a:r>
            <a:endParaRPr lang="zh-CN" altLang="en-US" sz="1600">
              <a:solidFill>
                <a:srgbClr val="0000FF"/>
              </a:solidFill>
              <a:ea typeface="黑体" panose="02010609060101010101" pitchFamily="49" charset="-122"/>
            </a:endParaRPr>
          </a:p>
        </p:txBody>
      </p:sp>
      <p:sp>
        <p:nvSpPr>
          <p:cNvPr id="324673" name="Text Box 65"/>
          <p:cNvSpPr txBox="1">
            <a:spLocks noChangeArrowheads="1"/>
          </p:cNvSpPr>
          <p:nvPr/>
        </p:nvSpPr>
        <p:spPr bwMode="auto">
          <a:xfrm>
            <a:off x="8688388" y="4725988"/>
            <a:ext cx="1008062" cy="336550"/>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sz="1600">
                <a:solidFill>
                  <a:srgbClr val="0000FF"/>
                </a:solidFill>
                <a:ea typeface="黑体" panose="02010609060101010101" pitchFamily="49" charset="-122"/>
              </a:rPr>
              <a:t>第</a:t>
            </a:r>
            <a:r>
              <a:rPr lang="en-US" altLang="zh-CN" sz="1600">
                <a:solidFill>
                  <a:srgbClr val="0000FF"/>
                </a:solidFill>
                <a:ea typeface="黑体" panose="02010609060101010101" pitchFamily="49" charset="-122"/>
              </a:rPr>
              <a:t>5</a:t>
            </a:r>
            <a:r>
              <a:rPr lang="zh-CN" altLang="en-US" sz="1600">
                <a:solidFill>
                  <a:srgbClr val="0000FF"/>
                </a:solidFill>
                <a:ea typeface="黑体" panose="02010609060101010101" pitchFamily="49" charset="-122"/>
              </a:rPr>
              <a:t>年末</a:t>
            </a:r>
            <a:endParaRPr lang="zh-CN" altLang="en-US" sz="1600">
              <a:solidFill>
                <a:srgbClr val="0000FF"/>
              </a:solidFill>
              <a:ea typeface="黑体" panose="02010609060101010101" pitchFamily="49" charset="-122"/>
            </a:endParaRPr>
          </a:p>
        </p:txBody>
      </p:sp>
      <p:sp>
        <p:nvSpPr>
          <p:cNvPr id="324674" name="Text Box 66"/>
          <p:cNvSpPr txBox="1">
            <a:spLocks noChangeArrowheads="1"/>
          </p:cNvSpPr>
          <p:nvPr/>
        </p:nvSpPr>
        <p:spPr bwMode="auto">
          <a:xfrm>
            <a:off x="2063750" y="4221163"/>
            <a:ext cx="1008063" cy="336550"/>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sz="1600">
                <a:solidFill>
                  <a:srgbClr val="0000FF"/>
                </a:solidFill>
                <a:ea typeface="黑体" panose="02010609060101010101" pitchFamily="49" charset="-122"/>
              </a:rPr>
              <a:t>第</a:t>
            </a:r>
            <a:r>
              <a:rPr lang="en-US" altLang="zh-CN" sz="1600">
                <a:solidFill>
                  <a:srgbClr val="0000FF"/>
                </a:solidFill>
                <a:ea typeface="黑体" panose="02010609060101010101" pitchFamily="49" charset="-122"/>
              </a:rPr>
              <a:t>0</a:t>
            </a:r>
            <a:r>
              <a:rPr lang="zh-CN" altLang="en-US" sz="1600">
                <a:solidFill>
                  <a:srgbClr val="0000FF"/>
                </a:solidFill>
                <a:ea typeface="黑体" panose="02010609060101010101" pitchFamily="49" charset="-122"/>
              </a:rPr>
              <a:t>年</a:t>
            </a:r>
            <a:endParaRPr lang="zh-CN" altLang="en-US" sz="1600">
              <a:solidFill>
                <a:srgbClr val="0000FF"/>
              </a:solidFill>
              <a:ea typeface="黑体" panose="02010609060101010101" pitchFamily="49" charset="-122"/>
            </a:endParaRPr>
          </a:p>
        </p:txBody>
      </p:sp>
      <p:sp>
        <p:nvSpPr>
          <p:cNvPr id="324675" name="Text Box 67"/>
          <p:cNvSpPr txBox="1">
            <a:spLocks noChangeArrowheads="1"/>
          </p:cNvSpPr>
          <p:nvPr/>
        </p:nvSpPr>
        <p:spPr bwMode="auto">
          <a:xfrm>
            <a:off x="3792538" y="765175"/>
            <a:ext cx="792162" cy="457200"/>
          </a:xfrm>
          <a:prstGeom prst="rect">
            <a:avLst/>
          </a:prstGeom>
          <a:noFill/>
          <a:ln>
            <a:noFill/>
          </a:ln>
          <a:effectLst>
            <a:prstShdw prst="shdw17" dist="17961" dir="2700000">
              <a:schemeClr val="accent1">
                <a:gamma/>
                <a:shade val="60000"/>
                <a:invGamma/>
              </a:schemeClr>
            </a:prstShdw>
          </a:effectLst>
        </p:spPr>
        <p:txBody>
          <a:bodyPr>
            <a:spAutoFit/>
          </a:bodyPr>
          <a:lstStyle>
            <a:lvl1pPr eaLnBrk="0" hangingPunct="0">
              <a:defRPr kumimoji="1" sz="24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4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4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4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defRPr/>
            </a:pPr>
            <a:r>
              <a:rPr lang="en-US" altLang="zh-CN">
                <a:solidFill>
                  <a:srgbClr val="000000"/>
                </a:solidFill>
              </a:rPr>
              <a:t>k</a:t>
            </a:r>
            <a:endParaRPr lang="en-US" altLang="zh-CN">
              <a:solidFill>
                <a:srgbClr val="000000"/>
              </a:solidFill>
            </a:endParaRPr>
          </a:p>
        </p:txBody>
      </p:sp>
      <p:sp>
        <p:nvSpPr>
          <p:cNvPr id="324676" name="Text Box 68"/>
          <p:cNvSpPr txBox="1">
            <a:spLocks noChangeArrowheads="1"/>
          </p:cNvSpPr>
          <p:nvPr/>
        </p:nvSpPr>
        <p:spPr bwMode="auto">
          <a:xfrm>
            <a:off x="6527800" y="765175"/>
            <a:ext cx="792163" cy="457200"/>
          </a:xfrm>
          <a:prstGeom prst="rect">
            <a:avLst/>
          </a:prstGeom>
          <a:noFill/>
          <a:ln>
            <a:noFill/>
          </a:ln>
          <a:effectLst>
            <a:prstShdw prst="shdw17" dist="17961" dir="2700000">
              <a:schemeClr val="accent1">
                <a:gamma/>
                <a:shade val="60000"/>
                <a:invGamma/>
              </a:schemeClr>
            </a:prstShdw>
          </a:effectLst>
        </p:spPr>
        <p:txBody>
          <a:bodyPr>
            <a:spAutoFit/>
          </a:bodyPr>
          <a:lstStyle>
            <a:lvl1pPr eaLnBrk="0" hangingPunct="0">
              <a:defRPr kumimoji="1" sz="24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4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4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4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defRPr/>
            </a:pPr>
            <a:r>
              <a:rPr lang="en-US" altLang="zh-CN">
                <a:solidFill>
                  <a:srgbClr val="000000"/>
                </a:solidFill>
              </a:rPr>
              <a:t>i</a:t>
            </a:r>
            <a:endParaRPr lang="en-US" altLang="zh-CN">
              <a:solidFill>
                <a:srgbClr val="000000"/>
              </a:solidFill>
            </a:endParaRPr>
          </a:p>
        </p:txBody>
      </p:sp>
      <p:sp>
        <p:nvSpPr>
          <p:cNvPr id="53280" name="Freeform 69"/>
          <p:cNvSpPr/>
          <p:nvPr/>
        </p:nvSpPr>
        <p:spPr bwMode="auto">
          <a:xfrm>
            <a:off x="7561263" y="2878138"/>
            <a:ext cx="1771650" cy="420687"/>
          </a:xfrm>
          <a:custGeom>
            <a:avLst/>
            <a:gdLst>
              <a:gd name="T0" fmla="*/ 0 w 1116"/>
              <a:gd name="T1" fmla="*/ 0 h 265"/>
              <a:gd name="T2" fmla="*/ 2147483646 w 1116"/>
              <a:gd name="T3" fmla="*/ 2147483646 h 265"/>
              <a:gd name="T4" fmla="*/ 2147483646 w 1116"/>
              <a:gd name="T5" fmla="*/ 2147483646 h 265"/>
              <a:gd name="T6" fmla="*/ 2147483646 w 1116"/>
              <a:gd name="T7" fmla="*/ 2147483646 h 265"/>
              <a:gd name="T8" fmla="*/ 2147483646 w 1116"/>
              <a:gd name="T9" fmla="*/ 2147483646 h 265"/>
              <a:gd name="T10" fmla="*/ 2147483646 w 1116"/>
              <a:gd name="T11" fmla="*/ 2147483646 h 265"/>
              <a:gd name="T12" fmla="*/ 2147483646 w 1116"/>
              <a:gd name="T13" fmla="*/ 2147483646 h 265"/>
              <a:gd name="T14" fmla="*/ 2147483646 w 1116"/>
              <a:gd name="T15" fmla="*/ 2147483646 h 265"/>
              <a:gd name="T16" fmla="*/ 2147483646 w 1116"/>
              <a:gd name="T17" fmla="*/ 2147483646 h 26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16"/>
              <a:gd name="T28" fmla="*/ 0 h 265"/>
              <a:gd name="T29" fmla="*/ 1116 w 1116"/>
              <a:gd name="T30" fmla="*/ 265 h 26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16" h="265">
                <a:moveTo>
                  <a:pt x="0" y="0"/>
                </a:moveTo>
                <a:cubicBezTo>
                  <a:pt x="76" y="3"/>
                  <a:pt x="153" y="4"/>
                  <a:pt x="229" y="9"/>
                </a:cubicBezTo>
                <a:cubicBezTo>
                  <a:pt x="293" y="13"/>
                  <a:pt x="421" y="28"/>
                  <a:pt x="421" y="28"/>
                </a:cubicBezTo>
                <a:cubicBezTo>
                  <a:pt x="485" y="43"/>
                  <a:pt x="550" y="49"/>
                  <a:pt x="613" y="64"/>
                </a:cubicBezTo>
                <a:cubicBezTo>
                  <a:pt x="653" y="92"/>
                  <a:pt x="694" y="101"/>
                  <a:pt x="741" y="110"/>
                </a:cubicBezTo>
                <a:cubicBezTo>
                  <a:pt x="777" y="146"/>
                  <a:pt x="820" y="153"/>
                  <a:pt x="869" y="165"/>
                </a:cubicBezTo>
                <a:cubicBezTo>
                  <a:pt x="907" y="191"/>
                  <a:pt x="932" y="193"/>
                  <a:pt x="979" y="201"/>
                </a:cubicBezTo>
                <a:cubicBezTo>
                  <a:pt x="1015" y="214"/>
                  <a:pt x="1088" y="238"/>
                  <a:pt x="1088" y="238"/>
                </a:cubicBezTo>
                <a:cubicBezTo>
                  <a:pt x="1097" y="247"/>
                  <a:pt x="1116" y="265"/>
                  <a:pt x="1116" y="265"/>
                </a:cubicBezTo>
              </a:path>
            </a:pathLst>
          </a:custGeom>
          <a:noFill/>
          <a:ln w="38100">
            <a:solidFill>
              <a:srgbClr val="FF3399"/>
            </a:solidFill>
            <a:prstDash val="dash"/>
            <a:miter lim="800000"/>
            <a:headEnd type="oval" w="med" len="med"/>
            <a:tailEnd type="triangle" w="med" len="med"/>
          </a:ln>
          <a:effectLst>
            <a:prstShdw prst="shdw17" dist="17961" dir="2700000">
              <a:srgbClr val="991F5C"/>
            </a:prstShdw>
          </a:effectLst>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3281" name="Freeform 70"/>
          <p:cNvSpPr/>
          <p:nvPr/>
        </p:nvSpPr>
        <p:spPr bwMode="auto">
          <a:xfrm>
            <a:off x="4295775" y="3284538"/>
            <a:ext cx="4752975" cy="1728787"/>
          </a:xfrm>
          <a:custGeom>
            <a:avLst/>
            <a:gdLst>
              <a:gd name="T0" fmla="*/ 0 w 265"/>
              <a:gd name="T1" fmla="*/ 0 h 869"/>
              <a:gd name="T2" fmla="*/ 2147483646 w 265"/>
              <a:gd name="T3" fmla="*/ 2147483646 h 869"/>
              <a:gd name="T4" fmla="*/ 2147483646 w 265"/>
              <a:gd name="T5" fmla="*/ 2147483646 h 869"/>
              <a:gd name="T6" fmla="*/ 2147483646 w 265"/>
              <a:gd name="T7" fmla="*/ 2147483646 h 869"/>
              <a:gd name="T8" fmla="*/ 2147483646 w 265"/>
              <a:gd name="T9" fmla="*/ 2147483646 h 869"/>
              <a:gd name="T10" fmla="*/ 2147483646 w 265"/>
              <a:gd name="T11" fmla="*/ 2147483646 h 869"/>
              <a:gd name="T12" fmla="*/ 2147483646 w 265"/>
              <a:gd name="T13" fmla="*/ 2147483646 h 869"/>
              <a:gd name="T14" fmla="*/ 0 60000 65536"/>
              <a:gd name="T15" fmla="*/ 0 60000 65536"/>
              <a:gd name="T16" fmla="*/ 0 60000 65536"/>
              <a:gd name="T17" fmla="*/ 0 60000 65536"/>
              <a:gd name="T18" fmla="*/ 0 60000 65536"/>
              <a:gd name="T19" fmla="*/ 0 60000 65536"/>
              <a:gd name="T20" fmla="*/ 0 60000 65536"/>
              <a:gd name="T21" fmla="*/ 0 w 265"/>
              <a:gd name="T22" fmla="*/ 0 h 869"/>
              <a:gd name="T23" fmla="*/ 265 w 265"/>
              <a:gd name="T24" fmla="*/ 869 h 8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5" h="869">
                <a:moveTo>
                  <a:pt x="0" y="0"/>
                </a:moveTo>
                <a:cubicBezTo>
                  <a:pt x="11" y="150"/>
                  <a:pt x="23" y="299"/>
                  <a:pt x="37" y="448"/>
                </a:cubicBezTo>
                <a:cubicBezTo>
                  <a:pt x="47" y="553"/>
                  <a:pt x="39" y="627"/>
                  <a:pt x="128" y="686"/>
                </a:cubicBezTo>
                <a:cubicBezTo>
                  <a:pt x="138" y="707"/>
                  <a:pt x="143" y="730"/>
                  <a:pt x="155" y="750"/>
                </a:cubicBezTo>
                <a:cubicBezTo>
                  <a:pt x="160" y="757"/>
                  <a:pt x="169" y="761"/>
                  <a:pt x="174" y="768"/>
                </a:cubicBezTo>
                <a:cubicBezTo>
                  <a:pt x="224" y="834"/>
                  <a:pt x="185" y="815"/>
                  <a:pt x="238" y="832"/>
                </a:cubicBezTo>
                <a:cubicBezTo>
                  <a:pt x="258" y="864"/>
                  <a:pt x="248" y="852"/>
                  <a:pt x="265" y="869"/>
                </a:cubicBezTo>
              </a:path>
            </a:pathLst>
          </a:custGeom>
          <a:noFill/>
          <a:ln w="38100">
            <a:solidFill>
              <a:srgbClr val="FF3399"/>
            </a:solidFill>
            <a:prstDash val="dash"/>
            <a:miter lim="800000"/>
            <a:headEnd type="oval" w="med" len="med"/>
            <a:tailEnd type="triangle" w="med" len="med"/>
          </a:ln>
          <a:effectLst>
            <a:prstShdw prst="shdw17" dist="17961" dir="2700000">
              <a:srgbClr val="991F5C"/>
            </a:prstShdw>
          </a:effectLst>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3282" name="AutoShape 72"/>
          <p:cNvSpPr>
            <a:spLocks noChangeArrowheads="1"/>
          </p:cNvSpPr>
          <p:nvPr/>
        </p:nvSpPr>
        <p:spPr bwMode="gray">
          <a:xfrm>
            <a:off x="8616950" y="2349500"/>
            <a:ext cx="2051050" cy="358775"/>
          </a:xfrm>
          <a:prstGeom prst="roundRect">
            <a:avLst>
              <a:gd name="adj" fmla="val 19773"/>
            </a:avLst>
          </a:prstGeom>
          <a:solidFill>
            <a:srgbClr val="FFFF66"/>
          </a:solidFill>
          <a:ln w="19050">
            <a:solidFill>
              <a:srgbClr val="6D77BF"/>
            </a:solidFill>
            <a:round/>
          </a:ln>
          <a:effectLst>
            <a:outerShdw dist="25400" dir="5400000" algn="ctr" rotWithShape="0">
              <a:srgbClr val="000000">
                <a:alpha val="50000"/>
              </a:srgbClr>
            </a:outerShdw>
          </a:effectLst>
        </p:spPr>
        <p:txBody>
          <a:bodyPr wrap="none" anchor="ct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Tx/>
              <a:buNone/>
            </a:pPr>
            <a:endParaRPr lang="zh-CN" altLang="en-US" sz="2400">
              <a:solidFill>
                <a:srgbClr val="5B5249"/>
              </a:solidFill>
              <a:ea typeface="黑体" panose="02010609060101010101" pitchFamily="49" charset="-122"/>
            </a:endParaRPr>
          </a:p>
        </p:txBody>
      </p:sp>
      <p:sp>
        <p:nvSpPr>
          <p:cNvPr id="53283" name="Rectangle 73"/>
          <p:cNvSpPr>
            <a:spLocks noChangeArrowheads="1"/>
          </p:cNvSpPr>
          <p:nvPr/>
        </p:nvSpPr>
        <p:spPr bwMode="auto">
          <a:xfrm>
            <a:off x="8401050" y="2324100"/>
            <a:ext cx="2251075" cy="457200"/>
          </a:xfrm>
          <a:prstGeom prst="rect">
            <a:avLst/>
          </a:prstGeom>
          <a:noFill/>
          <a:ln>
            <a:noFill/>
          </a:ln>
          <a:effectLst>
            <a:prstShdw prst="shdw17" dist="17961" dir="2700000">
              <a:srgbClr val="414773"/>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0"/>
              </a:spcBef>
              <a:buClrTx/>
              <a:buSzTx/>
              <a:buFont typeface="Wingdings" panose="05000000000000000000" pitchFamily="2" charset="2"/>
              <a:buNone/>
            </a:pPr>
            <a:r>
              <a:rPr lang="zh-CN" altLang="en-US" sz="2400">
                <a:solidFill>
                  <a:srgbClr val="002A00"/>
                </a:solidFill>
                <a:ea typeface="黑体" panose="02010609060101010101" pitchFamily="49" charset="-122"/>
              </a:rPr>
              <a:t>   还本付息方式</a:t>
            </a:r>
            <a:endParaRPr lang="en-US" altLang="zh-CN" sz="2400">
              <a:solidFill>
                <a:srgbClr val="002A00"/>
              </a:solidFill>
              <a:ea typeface="黑体" panose="02010609060101010101" pitchFamily="49" charset="-122"/>
            </a:endParaRPr>
          </a:p>
        </p:txBody>
      </p:sp>
      <p:sp>
        <p:nvSpPr>
          <p:cNvPr id="324682" name="Text Box 74"/>
          <p:cNvSpPr txBox="1">
            <a:spLocks noChangeArrowheads="1"/>
          </p:cNvSpPr>
          <p:nvPr/>
        </p:nvSpPr>
        <p:spPr bwMode="auto">
          <a:xfrm>
            <a:off x="7391400" y="692150"/>
            <a:ext cx="1079500" cy="641350"/>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sz="3600">
                <a:solidFill>
                  <a:srgbClr val="FF0000"/>
                </a:solidFill>
                <a:ea typeface="黑体" panose="02010609060101010101" pitchFamily="49" charset="-122"/>
              </a:rPr>
              <a:t>？</a:t>
            </a:r>
            <a:endParaRPr lang="zh-CN" altLang="en-US" sz="3600">
              <a:solidFill>
                <a:srgbClr val="FF0000"/>
              </a:solidFill>
              <a:ea typeface="黑体" panose="02010609060101010101" pitchFamily="49"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zh-CN" altLang="en-US" sz="3200">
                <a:ea typeface="黑体" panose="02010609060101010101" pitchFamily="49" charset="-122"/>
              </a:rPr>
              <a:t>市场利率对债券价格的影响</a:t>
            </a:r>
            <a:endParaRPr lang="zh-CN" altLang="en-US" sz="3200">
              <a:ea typeface="黑体" panose="02010609060101010101" pitchFamily="49" charset="-122"/>
            </a:endParaRPr>
          </a:p>
        </p:txBody>
      </p:sp>
      <p:sp>
        <p:nvSpPr>
          <p:cNvPr id="68611" name="Rectangle 3"/>
          <p:cNvSpPr>
            <a:spLocks noGrp="1" noChangeArrowheads="1"/>
          </p:cNvSpPr>
          <p:nvPr>
            <p:ph type="body" idx="1"/>
          </p:nvPr>
        </p:nvSpPr>
        <p:spPr>
          <a:xfrm>
            <a:off x="609600" y="1484313"/>
            <a:ext cx="11174413" cy="2736850"/>
          </a:xfrm>
          <a:solidFill>
            <a:srgbClr val="CCFFCC"/>
          </a:solidFill>
        </p:spPr>
        <p:txBody>
          <a:bodyPr/>
          <a:lstStyle/>
          <a:p>
            <a:pPr eaLnBrk="1" hangingPunct="1">
              <a:lnSpc>
                <a:spcPct val="150000"/>
              </a:lnSpc>
              <a:spcBef>
                <a:spcPct val="0"/>
              </a:spcBef>
              <a:buFont typeface="Wingdings" panose="05000000000000000000" pitchFamily="2" charset="2"/>
              <a:buNone/>
            </a:pPr>
            <a:r>
              <a:rPr lang="zh-CN" altLang="en-US">
                <a:latin typeface="华文新魏" panose="02010800040101010101" pitchFamily="2" charset="-122"/>
                <a:ea typeface="华文新魏" panose="02010800040101010101" pitchFamily="2" charset="-122"/>
              </a:rPr>
              <a:t>①当</a:t>
            </a:r>
            <a:r>
              <a:rPr lang="zh-CN" altLang="en-US">
                <a:solidFill>
                  <a:srgbClr val="0000FF"/>
                </a:solidFill>
                <a:latin typeface="华文新魏" panose="02010800040101010101" pitchFamily="2" charset="-122"/>
                <a:ea typeface="华文新魏" panose="02010800040101010101" pitchFamily="2" charset="-122"/>
              </a:rPr>
              <a:t>票面利率</a:t>
            </a:r>
            <a:r>
              <a:rPr lang="en-US" altLang="zh-CN">
                <a:solidFill>
                  <a:srgbClr val="0000FF"/>
                </a:solidFill>
                <a:latin typeface="华文新魏" panose="02010800040101010101" pitchFamily="2" charset="-122"/>
                <a:ea typeface="华文新魏" panose="02010800040101010101" pitchFamily="2" charset="-122"/>
              </a:rPr>
              <a:t>=</a:t>
            </a:r>
            <a:r>
              <a:rPr lang="zh-CN" altLang="en-US">
                <a:solidFill>
                  <a:srgbClr val="0000FF"/>
                </a:solidFill>
                <a:latin typeface="华文新魏" panose="02010800040101010101" pitchFamily="2" charset="-122"/>
                <a:ea typeface="华文新魏" panose="02010800040101010101" pitchFamily="2" charset="-122"/>
              </a:rPr>
              <a:t>市场利率</a:t>
            </a:r>
            <a:r>
              <a:rPr lang="zh-CN" altLang="en-US">
                <a:latin typeface="华文新魏" panose="02010800040101010101" pitchFamily="2" charset="-122"/>
                <a:ea typeface="华文新魏" panose="02010800040101010101" pitchFamily="2" charset="-122"/>
              </a:rPr>
              <a:t>时，则按面值发行</a:t>
            </a:r>
            <a:r>
              <a:rPr lang="en-US" altLang="zh-CN">
                <a:latin typeface="华文新魏" panose="02010800040101010101" pitchFamily="2" charset="-122"/>
                <a:ea typeface="华文新魏" panose="02010800040101010101" pitchFamily="2" charset="-122"/>
              </a:rPr>
              <a:t>(</a:t>
            </a:r>
            <a:r>
              <a:rPr lang="zh-CN" altLang="en-US">
                <a:solidFill>
                  <a:srgbClr val="FF0000"/>
                </a:solidFill>
                <a:latin typeface="华文新魏" panose="02010800040101010101" pitchFamily="2" charset="-122"/>
                <a:ea typeface="华文新魏" panose="02010800040101010101" pitchFamily="2" charset="-122"/>
              </a:rPr>
              <a:t>平价发行</a:t>
            </a:r>
            <a:r>
              <a:rPr lang="en-US" altLang="zh-CN">
                <a:latin typeface="华文新魏" panose="02010800040101010101" pitchFamily="2" charset="-122"/>
                <a:ea typeface="华文新魏" panose="02010800040101010101" pitchFamily="2" charset="-122"/>
              </a:rPr>
              <a:t>)</a:t>
            </a:r>
            <a:r>
              <a:rPr lang="zh-CN" altLang="en-US">
                <a:latin typeface="华文新魏" panose="02010800040101010101" pitchFamily="2" charset="-122"/>
                <a:ea typeface="华文新魏" panose="02010800040101010101" pitchFamily="2" charset="-122"/>
              </a:rPr>
              <a:t>。</a:t>
            </a:r>
            <a:endParaRPr lang="zh-CN" altLang="en-US">
              <a:latin typeface="华文新魏" panose="02010800040101010101" pitchFamily="2" charset="-122"/>
              <a:ea typeface="华文新魏" panose="02010800040101010101" pitchFamily="2" charset="-122"/>
            </a:endParaRPr>
          </a:p>
          <a:p>
            <a:pPr eaLnBrk="1" hangingPunct="1">
              <a:lnSpc>
                <a:spcPct val="150000"/>
              </a:lnSpc>
              <a:buFont typeface="Wingdings" panose="05000000000000000000" pitchFamily="2" charset="2"/>
              <a:buNone/>
            </a:pPr>
            <a:r>
              <a:rPr lang="en-US" altLang="zh-CN">
                <a:solidFill>
                  <a:srgbClr val="002A00"/>
                </a:solidFill>
                <a:latin typeface="华文新魏" panose="02010800040101010101" pitchFamily="2" charset="-122"/>
                <a:ea typeface="华文新魏" panose="02010800040101010101" pitchFamily="2" charset="-122"/>
              </a:rPr>
              <a:t>② </a:t>
            </a:r>
            <a:r>
              <a:rPr lang="zh-CN" altLang="en-US">
                <a:latin typeface="华文新魏" panose="02010800040101010101" pitchFamily="2" charset="-122"/>
                <a:ea typeface="华文新魏" panose="02010800040101010101" pitchFamily="2" charset="-122"/>
              </a:rPr>
              <a:t>当</a:t>
            </a:r>
            <a:r>
              <a:rPr lang="zh-CN" altLang="en-US">
                <a:solidFill>
                  <a:srgbClr val="0000FF"/>
                </a:solidFill>
                <a:latin typeface="华文新魏" panose="02010800040101010101" pitchFamily="2" charset="-122"/>
                <a:ea typeface="华文新魏" panose="02010800040101010101" pitchFamily="2" charset="-122"/>
              </a:rPr>
              <a:t>票面利率</a:t>
            </a:r>
            <a:r>
              <a:rPr lang="en-US" altLang="zh-CN">
                <a:solidFill>
                  <a:srgbClr val="0000FF"/>
                </a:solidFill>
                <a:latin typeface="华文新魏" panose="02010800040101010101" pitchFamily="2" charset="-122"/>
                <a:ea typeface="华文新魏" panose="02010800040101010101" pitchFamily="2" charset="-122"/>
              </a:rPr>
              <a:t>&gt;</a:t>
            </a:r>
            <a:r>
              <a:rPr lang="zh-CN" altLang="en-US">
                <a:solidFill>
                  <a:srgbClr val="0000FF"/>
                </a:solidFill>
                <a:latin typeface="华文新魏" panose="02010800040101010101" pitchFamily="2" charset="-122"/>
                <a:ea typeface="华文新魏" panose="02010800040101010101" pitchFamily="2" charset="-122"/>
              </a:rPr>
              <a:t>市场利率</a:t>
            </a:r>
            <a:r>
              <a:rPr lang="zh-CN" altLang="en-US">
                <a:latin typeface="华文新魏" panose="02010800040101010101" pitchFamily="2" charset="-122"/>
                <a:ea typeface="华文新魏" panose="02010800040101010101" pitchFamily="2" charset="-122"/>
              </a:rPr>
              <a:t>时，则按高于面值的价格发行，即</a:t>
            </a:r>
            <a:r>
              <a:rPr lang="zh-CN" altLang="en-US">
                <a:solidFill>
                  <a:srgbClr val="FF0000"/>
                </a:solidFill>
                <a:latin typeface="华文新魏" panose="02010800040101010101" pitchFamily="2" charset="-122"/>
                <a:ea typeface="华文新魏" panose="02010800040101010101" pitchFamily="2" charset="-122"/>
              </a:rPr>
              <a:t>溢价发行</a:t>
            </a:r>
            <a:r>
              <a:rPr lang="zh-CN" altLang="en-US">
                <a:latin typeface="华文新魏" panose="02010800040101010101" pitchFamily="2" charset="-122"/>
                <a:ea typeface="华文新魏" panose="02010800040101010101" pitchFamily="2" charset="-122"/>
              </a:rPr>
              <a:t>。</a:t>
            </a:r>
            <a:endParaRPr lang="en-US" altLang="zh-CN">
              <a:latin typeface="华文新魏" panose="02010800040101010101" pitchFamily="2" charset="-122"/>
              <a:ea typeface="华文新魏" panose="02010800040101010101" pitchFamily="2" charset="-122"/>
            </a:endParaRPr>
          </a:p>
          <a:p>
            <a:pPr eaLnBrk="1" hangingPunct="1">
              <a:lnSpc>
                <a:spcPct val="150000"/>
              </a:lnSpc>
              <a:buClr>
                <a:srgbClr val="A76E23"/>
              </a:buClr>
              <a:buFont typeface="Wingdings" panose="05000000000000000000" pitchFamily="2" charset="2"/>
              <a:buNone/>
            </a:pPr>
            <a:r>
              <a:rPr lang="zh-CN" altLang="en-US">
                <a:solidFill>
                  <a:srgbClr val="002A00"/>
                </a:solidFill>
                <a:latin typeface="华文新魏" panose="02010800040101010101" pitchFamily="2" charset="-122"/>
                <a:ea typeface="华文新魏" panose="02010800040101010101" pitchFamily="2" charset="-122"/>
              </a:rPr>
              <a:t>③当</a:t>
            </a:r>
            <a:r>
              <a:rPr lang="zh-CN" altLang="en-US">
                <a:solidFill>
                  <a:srgbClr val="0000FF"/>
                </a:solidFill>
                <a:latin typeface="华文新魏" panose="02010800040101010101" pitchFamily="2" charset="-122"/>
                <a:ea typeface="华文新魏" panose="02010800040101010101" pitchFamily="2" charset="-122"/>
              </a:rPr>
              <a:t>票面利率</a:t>
            </a:r>
            <a:r>
              <a:rPr lang="en-US" altLang="zh-CN">
                <a:solidFill>
                  <a:srgbClr val="0000FF"/>
                </a:solidFill>
                <a:latin typeface="华文新魏" panose="02010800040101010101" pitchFamily="2" charset="-122"/>
                <a:ea typeface="华文新魏" panose="02010800040101010101" pitchFamily="2" charset="-122"/>
              </a:rPr>
              <a:t>&lt;</a:t>
            </a:r>
            <a:r>
              <a:rPr lang="zh-CN" altLang="en-US">
                <a:solidFill>
                  <a:srgbClr val="0000FF"/>
                </a:solidFill>
                <a:latin typeface="华文新魏" panose="02010800040101010101" pitchFamily="2" charset="-122"/>
                <a:ea typeface="华文新魏" panose="02010800040101010101" pitchFamily="2" charset="-122"/>
              </a:rPr>
              <a:t>市场利率</a:t>
            </a:r>
            <a:r>
              <a:rPr lang="zh-CN" altLang="en-US">
                <a:solidFill>
                  <a:srgbClr val="002A00"/>
                </a:solidFill>
                <a:latin typeface="华文新魏" panose="02010800040101010101" pitchFamily="2" charset="-122"/>
                <a:ea typeface="华文新魏" panose="02010800040101010101" pitchFamily="2" charset="-122"/>
              </a:rPr>
              <a:t>时，则按低于面值的价格发行，即</a:t>
            </a:r>
            <a:r>
              <a:rPr lang="zh-CN" altLang="en-US">
                <a:solidFill>
                  <a:srgbClr val="FF0000"/>
                </a:solidFill>
                <a:latin typeface="华文新魏" panose="02010800040101010101" pitchFamily="2" charset="-122"/>
                <a:ea typeface="华文新魏" panose="02010800040101010101" pitchFamily="2" charset="-122"/>
              </a:rPr>
              <a:t>折价发行</a:t>
            </a:r>
            <a:r>
              <a:rPr lang="zh-CN" altLang="en-US">
                <a:solidFill>
                  <a:srgbClr val="002A00"/>
                </a:solidFill>
                <a:latin typeface="华文新魏" panose="02010800040101010101" pitchFamily="2" charset="-122"/>
                <a:ea typeface="华文新魏" panose="02010800040101010101" pitchFamily="2" charset="-122"/>
              </a:rPr>
              <a:t>。</a:t>
            </a:r>
            <a:endParaRPr lang="zh-CN" altLang="en-US">
              <a:solidFill>
                <a:srgbClr val="002A00"/>
              </a:solidFill>
              <a:latin typeface="华文新魏" panose="02010800040101010101" pitchFamily="2" charset="-122"/>
              <a:ea typeface="华文新魏" panose="02010800040101010101" pitchFamily="2" charset="-122"/>
            </a:endParaRPr>
          </a:p>
          <a:p>
            <a:pPr eaLnBrk="1" hangingPunct="1">
              <a:lnSpc>
                <a:spcPct val="150000"/>
              </a:lnSpc>
              <a:buFont typeface="Wingdings" panose="05000000000000000000" pitchFamily="2" charset="2"/>
              <a:buNone/>
            </a:pPr>
            <a:endParaRPr lang="zh-CN" altLang="en-US">
              <a:latin typeface="华文新魏" panose="02010800040101010101" pitchFamily="2" charset="-122"/>
              <a:ea typeface="华文新魏" panose="02010800040101010101" pitchFamily="2" charset="-122"/>
            </a:endParaRPr>
          </a:p>
        </p:txBody>
      </p:sp>
      <p:grpSp>
        <p:nvGrpSpPr>
          <p:cNvPr id="54276" name="Group 48"/>
          <p:cNvGrpSpPr/>
          <p:nvPr/>
        </p:nvGrpSpPr>
        <p:grpSpPr bwMode="auto">
          <a:xfrm>
            <a:off x="4008438" y="4868863"/>
            <a:ext cx="3240087" cy="1062037"/>
            <a:chOff x="4014" y="573"/>
            <a:chExt cx="1258" cy="558"/>
          </a:xfrm>
        </p:grpSpPr>
        <p:graphicFrame>
          <p:nvGraphicFramePr>
            <p:cNvPr id="54278" name="Object 49"/>
            <p:cNvGraphicFramePr/>
            <p:nvPr/>
          </p:nvGraphicFramePr>
          <p:xfrm>
            <a:off x="4014" y="663"/>
            <a:ext cx="545" cy="454"/>
          </p:xfrm>
          <a:graphic>
            <a:graphicData uri="http://schemas.openxmlformats.org/presentationml/2006/ole">
              <mc:AlternateContent xmlns:mc="http://schemas.openxmlformats.org/markup-compatibility/2006">
                <mc:Choice xmlns:v="urn:schemas-microsoft-com:vml" Requires="v">
                  <p:oleObj spid="_x0000_s54425" name="Clip" r:id="rId1" imgW="1158875" imgH="573405" progId="MS_ClipArt_Gallery.2">
                    <p:embed/>
                  </p:oleObj>
                </mc:Choice>
                <mc:Fallback>
                  <p:oleObj name="Clip" r:id="rId1" imgW="1158875" imgH="573405" progId="MS_ClipArt_Gallery.2">
                    <p:embed/>
                    <p:pic>
                      <p:nvPicPr>
                        <p:cNvPr id="0" name="Object 4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4" y="663"/>
                          <a:ext cx="545" cy="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4279" name="Group 50"/>
            <p:cNvGrpSpPr/>
            <p:nvPr/>
          </p:nvGrpSpPr>
          <p:grpSpPr bwMode="auto">
            <a:xfrm>
              <a:off x="4921" y="958"/>
              <a:ext cx="342" cy="173"/>
              <a:chOff x="4487" y="3358"/>
              <a:chExt cx="727" cy="325"/>
            </a:xfrm>
          </p:grpSpPr>
          <p:sp>
            <p:nvSpPr>
              <p:cNvPr id="54377" name="Oval 51"/>
              <p:cNvSpPr>
                <a:spLocks noChangeArrowheads="1"/>
              </p:cNvSpPr>
              <p:nvPr/>
            </p:nvSpPr>
            <p:spPr bwMode="auto">
              <a:xfrm>
                <a:off x="4489" y="3407"/>
                <a:ext cx="725" cy="276"/>
              </a:xfrm>
              <a:prstGeom prst="ellipse">
                <a:avLst/>
              </a:prstGeom>
              <a:solidFill>
                <a:srgbClr val="BF7F00"/>
              </a:solidFill>
              <a:ln w="6350">
                <a:solidFill>
                  <a:srgbClr val="000000"/>
                </a:solidFill>
                <a:round/>
              </a:ln>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solidFill>
                    <a:srgbClr val="002A00"/>
                  </a:solidFill>
                  <a:latin typeface="Times New Roman" panose="02020603050405020304" pitchFamily="18" charset="0"/>
                  <a:ea typeface="黑体" panose="02010609060101010101" pitchFamily="49" charset="-122"/>
                </a:endParaRPr>
              </a:p>
            </p:txBody>
          </p:sp>
          <p:sp>
            <p:nvSpPr>
              <p:cNvPr id="54378" name="Oval 52"/>
              <p:cNvSpPr>
                <a:spLocks noChangeArrowheads="1"/>
              </p:cNvSpPr>
              <p:nvPr/>
            </p:nvSpPr>
            <p:spPr bwMode="auto">
              <a:xfrm>
                <a:off x="4487" y="3358"/>
                <a:ext cx="725" cy="275"/>
              </a:xfrm>
              <a:prstGeom prst="ellipse">
                <a:avLst/>
              </a:prstGeom>
              <a:solidFill>
                <a:srgbClr val="FF9F00"/>
              </a:solidFill>
              <a:ln w="6350">
                <a:solidFill>
                  <a:srgbClr val="000000"/>
                </a:solidFill>
                <a:round/>
              </a:ln>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solidFill>
                    <a:srgbClr val="002A00"/>
                  </a:solidFill>
                  <a:latin typeface="Times New Roman" panose="02020603050405020304" pitchFamily="18" charset="0"/>
                  <a:ea typeface="黑体" panose="02010609060101010101" pitchFamily="49" charset="-122"/>
                </a:endParaRPr>
              </a:p>
            </p:txBody>
          </p:sp>
          <p:sp>
            <p:nvSpPr>
              <p:cNvPr id="54379" name="Line 53"/>
              <p:cNvSpPr>
                <a:spLocks noChangeShapeType="1"/>
              </p:cNvSpPr>
              <p:nvPr/>
            </p:nvSpPr>
            <p:spPr bwMode="auto">
              <a:xfrm>
                <a:off x="4489" y="3507"/>
                <a:ext cx="0" cy="33"/>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380" name="Line 54"/>
              <p:cNvSpPr>
                <a:spLocks noChangeShapeType="1"/>
              </p:cNvSpPr>
              <p:nvPr/>
            </p:nvSpPr>
            <p:spPr bwMode="auto">
              <a:xfrm>
                <a:off x="4710" y="3626"/>
                <a:ext cx="0" cy="39"/>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381" name="Line 55"/>
              <p:cNvSpPr>
                <a:spLocks noChangeShapeType="1"/>
              </p:cNvSpPr>
              <p:nvPr/>
            </p:nvSpPr>
            <p:spPr bwMode="auto">
              <a:xfrm>
                <a:off x="4853" y="3635"/>
                <a:ext cx="0" cy="41"/>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382" name="Line 56"/>
              <p:cNvSpPr>
                <a:spLocks noChangeShapeType="1"/>
              </p:cNvSpPr>
              <p:nvPr/>
            </p:nvSpPr>
            <p:spPr bwMode="auto">
              <a:xfrm>
                <a:off x="4989" y="3628"/>
                <a:ext cx="0" cy="37"/>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383" name="Line 57"/>
              <p:cNvSpPr>
                <a:spLocks noChangeShapeType="1"/>
              </p:cNvSpPr>
              <p:nvPr/>
            </p:nvSpPr>
            <p:spPr bwMode="auto">
              <a:xfrm>
                <a:off x="5131" y="3584"/>
                <a:ext cx="0" cy="39"/>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384" name="Line 58"/>
              <p:cNvSpPr>
                <a:spLocks noChangeShapeType="1"/>
              </p:cNvSpPr>
              <p:nvPr/>
            </p:nvSpPr>
            <p:spPr bwMode="auto">
              <a:xfrm>
                <a:off x="5212" y="3499"/>
                <a:ext cx="0" cy="45"/>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385" name="Line 59"/>
              <p:cNvSpPr>
                <a:spLocks noChangeShapeType="1"/>
              </p:cNvSpPr>
              <p:nvPr/>
            </p:nvSpPr>
            <p:spPr bwMode="auto">
              <a:xfrm>
                <a:off x="4584" y="3594"/>
                <a:ext cx="0" cy="39"/>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386" name="Freeform 60"/>
              <p:cNvSpPr/>
              <p:nvPr/>
            </p:nvSpPr>
            <p:spPr bwMode="auto">
              <a:xfrm>
                <a:off x="4659" y="3403"/>
                <a:ext cx="382" cy="177"/>
              </a:xfrm>
              <a:custGeom>
                <a:avLst/>
                <a:gdLst>
                  <a:gd name="T0" fmla="*/ 1 w 764"/>
                  <a:gd name="T1" fmla="*/ 1 h 354"/>
                  <a:gd name="T2" fmla="*/ 1 w 764"/>
                  <a:gd name="T3" fmla="*/ 1 h 354"/>
                  <a:gd name="T4" fmla="*/ 1 w 764"/>
                  <a:gd name="T5" fmla="*/ 1 h 354"/>
                  <a:gd name="T6" fmla="*/ 1 w 764"/>
                  <a:gd name="T7" fmla="*/ 1 h 354"/>
                  <a:gd name="T8" fmla="*/ 0 w 764"/>
                  <a:gd name="T9" fmla="*/ 1 h 354"/>
                  <a:gd name="T10" fmla="*/ 1 w 764"/>
                  <a:gd name="T11" fmla="*/ 1 h 354"/>
                  <a:gd name="T12" fmla="*/ 1 w 764"/>
                  <a:gd name="T13" fmla="*/ 1 h 354"/>
                  <a:gd name="T14" fmla="*/ 1 w 764"/>
                  <a:gd name="T15" fmla="*/ 1 h 354"/>
                  <a:gd name="T16" fmla="*/ 1 w 764"/>
                  <a:gd name="T17" fmla="*/ 1 h 354"/>
                  <a:gd name="T18" fmla="*/ 1 w 764"/>
                  <a:gd name="T19" fmla="*/ 1 h 354"/>
                  <a:gd name="T20" fmla="*/ 1 w 764"/>
                  <a:gd name="T21" fmla="*/ 1 h 354"/>
                  <a:gd name="T22" fmla="*/ 1 w 764"/>
                  <a:gd name="T23" fmla="*/ 1 h 354"/>
                  <a:gd name="T24" fmla="*/ 1 w 764"/>
                  <a:gd name="T25" fmla="*/ 1 h 354"/>
                  <a:gd name="T26" fmla="*/ 1 w 764"/>
                  <a:gd name="T27" fmla="*/ 1 h 354"/>
                  <a:gd name="T28" fmla="*/ 1 w 764"/>
                  <a:gd name="T29" fmla="*/ 1 h 354"/>
                  <a:gd name="T30" fmla="*/ 1 w 764"/>
                  <a:gd name="T31" fmla="*/ 1 h 354"/>
                  <a:gd name="T32" fmla="*/ 1 w 764"/>
                  <a:gd name="T33" fmla="*/ 1 h 354"/>
                  <a:gd name="T34" fmla="*/ 1 w 764"/>
                  <a:gd name="T35" fmla="*/ 1 h 354"/>
                  <a:gd name="T36" fmla="*/ 1 w 764"/>
                  <a:gd name="T37" fmla="*/ 1 h 354"/>
                  <a:gd name="T38" fmla="*/ 1 w 764"/>
                  <a:gd name="T39" fmla="*/ 1 h 354"/>
                  <a:gd name="T40" fmla="*/ 1 w 764"/>
                  <a:gd name="T41" fmla="*/ 1 h 354"/>
                  <a:gd name="T42" fmla="*/ 1 w 764"/>
                  <a:gd name="T43" fmla="*/ 1 h 354"/>
                  <a:gd name="T44" fmla="*/ 1 w 764"/>
                  <a:gd name="T45" fmla="*/ 1 h 354"/>
                  <a:gd name="T46" fmla="*/ 1 w 764"/>
                  <a:gd name="T47" fmla="*/ 1 h 354"/>
                  <a:gd name="T48" fmla="*/ 1 w 764"/>
                  <a:gd name="T49" fmla="*/ 1 h 354"/>
                  <a:gd name="T50" fmla="*/ 1 w 764"/>
                  <a:gd name="T51" fmla="*/ 0 h 354"/>
                  <a:gd name="T52" fmla="*/ 1 w 764"/>
                  <a:gd name="T53" fmla="*/ 1 h 354"/>
                  <a:gd name="T54" fmla="*/ 1 w 764"/>
                  <a:gd name="T55" fmla="*/ 1 h 35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764"/>
                  <a:gd name="T85" fmla="*/ 0 h 354"/>
                  <a:gd name="T86" fmla="*/ 764 w 764"/>
                  <a:gd name="T87" fmla="*/ 354 h 35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764" h="354">
                    <a:moveTo>
                      <a:pt x="425" y="39"/>
                    </a:moveTo>
                    <a:lnTo>
                      <a:pt x="238" y="23"/>
                    </a:lnTo>
                    <a:lnTo>
                      <a:pt x="89" y="51"/>
                    </a:lnTo>
                    <a:lnTo>
                      <a:pt x="12" y="109"/>
                    </a:lnTo>
                    <a:lnTo>
                      <a:pt x="0" y="183"/>
                    </a:lnTo>
                    <a:lnTo>
                      <a:pt x="36" y="245"/>
                    </a:lnTo>
                    <a:lnTo>
                      <a:pt x="86" y="287"/>
                    </a:lnTo>
                    <a:lnTo>
                      <a:pt x="116" y="283"/>
                    </a:lnTo>
                    <a:lnTo>
                      <a:pt x="223" y="344"/>
                    </a:lnTo>
                    <a:lnTo>
                      <a:pt x="241" y="298"/>
                    </a:lnTo>
                    <a:lnTo>
                      <a:pt x="305" y="326"/>
                    </a:lnTo>
                    <a:lnTo>
                      <a:pt x="395" y="307"/>
                    </a:lnTo>
                    <a:lnTo>
                      <a:pt x="407" y="236"/>
                    </a:lnTo>
                    <a:lnTo>
                      <a:pt x="479" y="259"/>
                    </a:lnTo>
                    <a:lnTo>
                      <a:pt x="498" y="307"/>
                    </a:lnTo>
                    <a:lnTo>
                      <a:pt x="556" y="354"/>
                    </a:lnTo>
                    <a:lnTo>
                      <a:pt x="679" y="312"/>
                    </a:lnTo>
                    <a:lnTo>
                      <a:pt x="757" y="251"/>
                    </a:lnTo>
                    <a:lnTo>
                      <a:pt x="764" y="163"/>
                    </a:lnTo>
                    <a:lnTo>
                      <a:pt x="692" y="105"/>
                    </a:lnTo>
                    <a:lnTo>
                      <a:pt x="485" y="108"/>
                    </a:lnTo>
                    <a:lnTo>
                      <a:pt x="456" y="51"/>
                    </a:lnTo>
                    <a:lnTo>
                      <a:pt x="528" y="108"/>
                    </a:lnTo>
                    <a:lnTo>
                      <a:pt x="619" y="54"/>
                    </a:lnTo>
                    <a:lnTo>
                      <a:pt x="655" y="39"/>
                    </a:lnTo>
                    <a:lnTo>
                      <a:pt x="600" y="0"/>
                    </a:lnTo>
                    <a:lnTo>
                      <a:pt x="498" y="15"/>
                    </a:lnTo>
                    <a:lnTo>
                      <a:pt x="425" y="39"/>
                    </a:lnTo>
                  </a:path>
                </a:pathLst>
              </a:cu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387" name="Oval 61"/>
              <p:cNvSpPr>
                <a:spLocks noChangeArrowheads="1"/>
              </p:cNvSpPr>
              <p:nvPr/>
            </p:nvSpPr>
            <p:spPr bwMode="auto">
              <a:xfrm>
                <a:off x="4553" y="3378"/>
                <a:ext cx="609" cy="231"/>
              </a:xfrm>
              <a:prstGeom prst="ellipse">
                <a:avLst/>
              </a:pr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solidFill>
                    <a:srgbClr val="002A00"/>
                  </a:solidFill>
                  <a:latin typeface="Times New Roman" panose="02020603050405020304" pitchFamily="18" charset="0"/>
                  <a:ea typeface="黑体" panose="02010609060101010101" pitchFamily="49" charset="-122"/>
                </a:endParaRPr>
              </a:p>
            </p:txBody>
          </p:sp>
        </p:grpSp>
        <p:grpSp>
          <p:nvGrpSpPr>
            <p:cNvPr id="54280" name="Group 62"/>
            <p:cNvGrpSpPr/>
            <p:nvPr/>
          </p:nvGrpSpPr>
          <p:grpSpPr bwMode="auto">
            <a:xfrm>
              <a:off x="4876" y="907"/>
              <a:ext cx="341" cy="172"/>
              <a:chOff x="4392" y="3262"/>
              <a:chExt cx="725" cy="324"/>
            </a:xfrm>
          </p:grpSpPr>
          <p:sp>
            <p:nvSpPr>
              <p:cNvPr id="54366" name="Oval 63"/>
              <p:cNvSpPr>
                <a:spLocks noChangeArrowheads="1"/>
              </p:cNvSpPr>
              <p:nvPr/>
            </p:nvSpPr>
            <p:spPr bwMode="auto">
              <a:xfrm>
                <a:off x="4393" y="3310"/>
                <a:ext cx="724" cy="276"/>
              </a:xfrm>
              <a:prstGeom prst="ellipse">
                <a:avLst/>
              </a:prstGeom>
              <a:solidFill>
                <a:srgbClr val="BF7F00"/>
              </a:solidFill>
              <a:ln w="6350">
                <a:solidFill>
                  <a:srgbClr val="000000"/>
                </a:solidFill>
                <a:round/>
              </a:ln>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solidFill>
                    <a:srgbClr val="002A00"/>
                  </a:solidFill>
                  <a:latin typeface="Times New Roman" panose="02020603050405020304" pitchFamily="18" charset="0"/>
                  <a:ea typeface="黑体" panose="02010609060101010101" pitchFamily="49" charset="-122"/>
                </a:endParaRPr>
              </a:p>
            </p:txBody>
          </p:sp>
          <p:sp>
            <p:nvSpPr>
              <p:cNvPr id="54367" name="Oval 64"/>
              <p:cNvSpPr>
                <a:spLocks noChangeArrowheads="1"/>
              </p:cNvSpPr>
              <p:nvPr/>
            </p:nvSpPr>
            <p:spPr bwMode="auto">
              <a:xfrm>
                <a:off x="4392" y="3262"/>
                <a:ext cx="724" cy="274"/>
              </a:xfrm>
              <a:prstGeom prst="ellipse">
                <a:avLst/>
              </a:prstGeom>
              <a:solidFill>
                <a:srgbClr val="FF9F00"/>
              </a:solidFill>
              <a:ln w="6350">
                <a:solidFill>
                  <a:srgbClr val="000000"/>
                </a:solidFill>
                <a:round/>
              </a:ln>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solidFill>
                    <a:srgbClr val="002A00"/>
                  </a:solidFill>
                  <a:latin typeface="Times New Roman" panose="02020603050405020304" pitchFamily="18" charset="0"/>
                  <a:ea typeface="黑体" panose="02010609060101010101" pitchFamily="49" charset="-122"/>
                </a:endParaRPr>
              </a:p>
            </p:txBody>
          </p:sp>
          <p:sp>
            <p:nvSpPr>
              <p:cNvPr id="54368" name="Line 65"/>
              <p:cNvSpPr>
                <a:spLocks noChangeShapeType="1"/>
              </p:cNvSpPr>
              <p:nvPr/>
            </p:nvSpPr>
            <p:spPr bwMode="auto">
              <a:xfrm>
                <a:off x="4393" y="3411"/>
                <a:ext cx="0" cy="34"/>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369" name="Line 66"/>
              <p:cNvSpPr>
                <a:spLocks noChangeShapeType="1"/>
              </p:cNvSpPr>
              <p:nvPr/>
            </p:nvSpPr>
            <p:spPr bwMode="auto">
              <a:xfrm>
                <a:off x="4617" y="3530"/>
                <a:ext cx="0" cy="39"/>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370" name="Line 67"/>
              <p:cNvSpPr>
                <a:spLocks noChangeShapeType="1"/>
              </p:cNvSpPr>
              <p:nvPr/>
            </p:nvSpPr>
            <p:spPr bwMode="auto">
              <a:xfrm>
                <a:off x="4759" y="3539"/>
                <a:ext cx="0" cy="40"/>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371" name="Line 68"/>
              <p:cNvSpPr>
                <a:spLocks noChangeShapeType="1"/>
              </p:cNvSpPr>
              <p:nvPr/>
            </p:nvSpPr>
            <p:spPr bwMode="auto">
              <a:xfrm>
                <a:off x="4892" y="3531"/>
                <a:ext cx="0" cy="38"/>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372" name="Line 69"/>
              <p:cNvSpPr>
                <a:spLocks noChangeShapeType="1"/>
              </p:cNvSpPr>
              <p:nvPr/>
            </p:nvSpPr>
            <p:spPr bwMode="auto">
              <a:xfrm>
                <a:off x="5035" y="3488"/>
                <a:ext cx="0" cy="39"/>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373" name="Line 70"/>
              <p:cNvSpPr>
                <a:spLocks noChangeShapeType="1"/>
              </p:cNvSpPr>
              <p:nvPr/>
            </p:nvSpPr>
            <p:spPr bwMode="auto">
              <a:xfrm>
                <a:off x="5116" y="3403"/>
                <a:ext cx="0" cy="45"/>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374" name="Line 71"/>
              <p:cNvSpPr>
                <a:spLocks noChangeShapeType="1"/>
              </p:cNvSpPr>
              <p:nvPr/>
            </p:nvSpPr>
            <p:spPr bwMode="auto">
              <a:xfrm>
                <a:off x="4489" y="3499"/>
                <a:ext cx="0" cy="37"/>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375" name="Freeform 72"/>
              <p:cNvSpPr/>
              <p:nvPr/>
            </p:nvSpPr>
            <p:spPr bwMode="auto">
              <a:xfrm>
                <a:off x="4563" y="3309"/>
                <a:ext cx="383" cy="174"/>
              </a:xfrm>
              <a:custGeom>
                <a:avLst/>
                <a:gdLst>
                  <a:gd name="T0" fmla="*/ 1 w 766"/>
                  <a:gd name="T1" fmla="*/ 1 h 348"/>
                  <a:gd name="T2" fmla="*/ 1 w 766"/>
                  <a:gd name="T3" fmla="*/ 1 h 348"/>
                  <a:gd name="T4" fmla="*/ 1 w 766"/>
                  <a:gd name="T5" fmla="*/ 1 h 348"/>
                  <a:gd name="T6" fmla="*/ 1 w 766"/>
                  <a:gd name="T7" fmla="*/ 1 h 348"/>
                  <a:gd name="T8" fmla="*/ 0 w 766"/>
                  <a:gd name="T9" fmla="*/ 1 h 348"/>
                  <a:gd name="T10" fmla="*/ 1 w 766"/>
                  <a:gd name="T11" fmla="*/ 1 h 348"/>
                  <a:gd name="T12" fmla="*/ 1 w 766"/>
                  <a:gd name="T13" fmla="*/ 1 h 348"/>
                  <a:gd name="T14" fmla="*/ 1 w 766"/>
                  <a:gd name="T15" fmla="*/ 1 h 348"/>
                  <a:gd name="T16" fmla="*/ 1 w 766"/>
                  <a:gd name="T17" fmla="*/ 1 h 348"/>
                  <a:gd name="T18" fmla="*/ 1 w 766"/>
                  <a:gd name="T19" fmla="*/ 1 h 348"/>
                  <a:gd name="T20" fmla="*/ 1 w 766"/>
                  <a:gd name="T21" fmla="*/ 1 h 348"/>
                  <a:gd name="T22" fmla="*/ 1 w 766"/>
                  <a:gd name="T23" fmla="*/ 1 h 348"/>
                  <a:gd name="T24" fmla="*/ 1 w 766"/>
                  <a:gd name="T25" fmla="*/ 1 h 348"/>
                  <a:gd name="T26" fmla="*/ 1 w 766"/>
                  <a:gd name="T27" fmla="*/ 1 h 348"/>
                  <a:gd name="T28" fmla="*/ 1 w 766"/>
                  <a:gd name="T29" fmla="*/ 1 h 348"/>
                  <a:gd name="T30" fmla="*/ 1 w 766"/>
                  <a:gd name="T31" fmla="*/ 1 h 348"/>
                  <a:gd name="T32" fmla="*/ 1 w 766"/>
                  <a:gd name="T33" fmla="*/ 1 h 348"/>
                  <a:gd name="T34" fmla="*/ 1 w 766"/>
                  <a:gd name="T35" fmla="*/ 1 h 348"/>
                  <a:gd name="T36" fmla="*/ 1 w 766"/>
                  <a:gd name="T37" fmla="*/ 1 h 348"/>
                  <a:gd name="T38" fmla="*/ 1 w 766"/>
                  <a:gd name="T39" fmla="*/ 1 h 348"/>
                  <a:gd name="T40" fmla="*/ 1 w 766"/>
                  <a:gd name="T41" fmla="*/ 1 h 348"/>
                  <a:gd name="T42" fmla="*/ 1 w 766"/>
                  <a:gd name="T43" fmla="*/ 1 h 348"/>
                  <a:gd name="T44" fmla="*/ 1 w 766"/>
                  <a:gd name="T45" fmla="*/ 1 h 348"/>
                  <a:gd name="T46" fmla="*/ 1 w 766"/>
                  <a:gd name="T47" fmla="*/ 1 h 348"/>
                  <a:gd name="T48" fmla="*/ 1 w 766"/>
                  <a:gd name="T49" fmla="*/ 1 h 348"/>
                  <a:gd name="T50" fmla="*/ 1 w 766"/>
                  <a:gd name="T51" fmla="*/ 0 h 348"/>
                  <a:gd name="T52" fmla="*/ 1 w 766"/>
                  <a:gd name="T53" fmla="*/ 1 h 348"/>
                  <a:gd name="T54" fmla="*/ 1 w 766"/>
                  <a:gd name="T55" fmla="*/ 1 h 34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766"/>
                  <a:gd name="T85" fmla="*/ 0 h 348"/>
                  <a:gd name="T86" fmla="*/ 766 w 766"/>
                  <a:gd name="T87" fmla="*/ 348 h 34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766" h="348">
                    <a:moveTo>
                      <a:pt x="423" y="36"/>
                    </a:moveTo>
                    <a:lnTo>
                      <a:pt x="239" y="19"/>
                    </a:lnTo>
                    <a:lnTo>
                      <a:pt x="91" y="48"/>
                    </a:lnTo>
                    <a:lnTo>
                      <a:pt x="12" y="106"/>
                    </a:lnTo>
                    <a:lnTo>
                      <a:pt x="0" y="179"/>
                    </a:lnTo>
                    <a:lnTo>
                      <a:pt x="39" y="242"/>
                    </a:lnTo>
                    <a:lnTo>
                      <a:pt x="88" y="287"/>
                    </a:lnTo>
                    <a:lnTo>
                      <a:pt x="116" y="278"/>
                    </a:lnTo>
                    <a:lnTo>
                      <a:pt x="222" y="342"/>
                    </a:lnTo>
                    <a:lnTo>
                      <a:pt x="243" y="293"/>
                    </a:lnTo>
                    <a:lnTo>
                      <a:pt x="308" y="323"/>
                    </a:lnTo>
                    <a:lnTo>
                      <a:pt x="393" y="303"/>
                    </a:lnTo>
                    <a:lnTo>
                      <a:pt x="409" y="233"/>
                    </a:lnTo>
                    <a:lnTo>
                      <a:pt x="478" y="255"/>
                    </a:lnTo>
                    <a:lnTo>
                      <a:pt x="497" y="303"/>
                    </a:lnTo>
                    <a:lnTo>
                      <a:pt x="559" y="348"/>
                    </a:lnTo>
                    <a:lnTo>
                      <a:pt x="680" y="309"/>
                    </a:lnTo>
                    <a:lnTo>
                      <a:pt x="756" y="247"/>
                    </a:lnTo>
                    <a:lnTo>
                      <a:pt x="766" y="160"/>
                    </a:lnTo>
                    <a:lnTo>
                      <a:pt x="693" y="102"/>
                    </a:lnTo>
                    <a:lnTo>
                      <a:pt x="482" y="103"/>
                    </a:lnTo>
                    <a:lnTo>
                      <a:pt x="458" y="48"/>
                    </a:lnTo>
                    <a:lnTo>
                      <a:pt x="527" y="103"/>
                    </a:lnTo>
                    <a:lnTo>
                      <a:pt x="621" y="51"/>
                    </a:lnTo>
                    <a:lnTo>
                      <a:pt x="656" y="36"/>
                    </a:lnTo>
                    <a:lnTo>
                      <a:pt x="599" y="0"/>
                    </a:lnTo>
                    <a:lnTo>
                      <a:pt x="497" y="10"/>
                    </a:lnTo>
                    <a:lnTo>
                      <a:pt x="423" y="36"/>
                    </a:lnTo>
                  </a:path>
                </a:pathLst>
              </a:cu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376" name="Oval 73"/>
              <p:cNvSpPr>
                <a:spLocks noChangeArrowheads="1"/>
              </p:cNvSpPr>
              <p:nvPr/>
            </p:nvSpPr>
            <p:spPr bwMode="auto">
              <a:xfrm>
                <a:off x="4457" y="3283"/>
                <a:ext cx="609" cy="230"/>
              </a:xfrm>
              <a:prstGeom prst="ellipse">
                <a:avLst/>
              </a:pr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solidFill>
                    <a:srgbClr val="002A00"/>
                  </a:solidFill>
                  <a:latin typeface="Times New Roman" panose="02020603050405020304" pitchFamily="18" charset="0"/>
                  <a:ea typeface="黑体" panose="02010609060101010101" pitchFamily="49" charset="-122"/>
                </a:endParaRPr>
              </a:p>
            </p:txBody>
          </p:sp>
        </p:grpSp>
        <p:grpSp>
          <p:nvGrpSpPr>
            <p:cNvPr id="54281" name="Group 74"/>
            <p:cNvGrpSpPr/>
            <p:nvPr/>
          </p:nvGrpSpPr>
          <p:grpSpPr bwMode="auto">
            <a:xfrm>
              <a:off x="4930" y="878"/>
              <a:ext cx="342" cy="171"/>
              <a:chOff x="4506" y="3206"/>
              <a:chExt cx="728" cy="323"/>
            </a:xfrm>
          </p:grpSpPr>
          <p:sp>
            <p:nvSpPr>
              <p:cNvPr id="54355" name="Oval 75"/>
              <p:cNvSpPr>
                <a:spLocks noChangeArrowheads="1"/>
              </p:cNvSpPr>
              <p:nvPr/>
            </p:nvSpPr>
            <p:spPr bwMode="auto">
              <a:xfrm>
                <a:off x="4507" y="3256"/>
                <a:ext cx="727" cy="273"/>
              </a:xfrm>
              <a:prstGeom prst="ellipse">
                <a:avLst/>
              </a:prstGeom>
              <a:solidFill>
                <a:srgbClr val="BF7F00"/>
              </a:solidFill>
              <a:ln w="6350">
                <a:solidFill>
                  <a:srgbClr val="000000"/>
                </a:solidFill>
                <a:round/>
              </a:ln>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solidFill>
                    <a:srgbClr val="002A00"/>
                  </a:solidFill>
                  <a:latin typeface="Times New Roman" panose="02020603050405020304" pitchFamily="18" charset="0"/>
                  <a:ea typeface="黑体" panose="02010609060101010101" pitchFamily="49" charset="-122"/>
                </a:endParaRPr>
              </a:p>
            </p:txBody>
          </p:sp>
          <p:sp>
            <p:nvSpPr>
              <p:cNvPr id="54356" name="Oval 76"/>
              <p:cNvSpPr>
                <a:spLocks noChangeArrowheads="1"/>
              </p:cNvSpPr>
              <p:nvPr/>
            </p:nvSpPr>
            <p:spPr bwMode="auto">
              <a:xfrm>
                <a:off x="4506" y="3206"/>
                <a:ext cx="723" cy="274"/>
              </a:xfrm>
              <a:prstGeom prst="ellipse">
                <a:avLst/>
              </a:prstGeom>
              <a:solidFill>
                <a:srgbClr val="FF9F00"/>
              </a:solidFill>
              <a:ln w="6350">
                <a:solidFill>
                  <a:srgbClr val="000000"/>
                </a:solidFill>
                <a:round/>
              </a:ln>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solidFill>
                    <a:srgbClr val="002A00"/>
                  </a:solidFill>
                  <a:latin typeface="Times New Roman" panose="02020603050405020304" pitchFamily="18" charset="0"/>
                  <a:ea typeface="黑体" panose="02010609060101010101" pitchFamily="49" charset="-122"/>
                </a:endParaRPr>
              </a:p>
            </p:txBody>
          </p:sp>
          <p:sp>
            <p:nvSpPr>
              <p:cNvPr id="54357" name="Line 77"/>
              <p:cNvSpPr>
                <a:spLocks noChangeShapeType="1"/>
              </p:cNvSpPr>
              <p:nvPr/>
            </p:nvSpPr>
            <p:spPr bwMode="auto">
              <a:xfrm>
                <a:off x="4508" y="3356"/>
                <a:ext cx="0" cy="34"/>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358" name="Line 78"/>
              <p:cNvSpPr>
                <a:spLocks noChangeShapeType="1"/>
              </p:cNvSpPr>
              <p:nvPr/>
            </p:nvSpPr>
            <p:spPr bwMode="auto">
              <a:xfrm>
                <a:off x="4729" y="3474"/>
                <a:ext cx="0" cy="39"/>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359" name="Line 79"/>
              <p:cNvSpPr>
                <a:spLocks noChangeShapeType="1"/>
              </p:cNvSpPr>
              <p:nvPr/>
            </p:nvSpPr>
            <p:spPr bwMode="auto">
              <a:xfrm>
                <a:off x="4873" y="3483"/>
                <a:ext cx="0" cy="40"/>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360" name="Line 80"/>
              <p:cNvSpPr>
                <a:spLocks noChangeShapeType="1"/>
              </p:cNvSpPr>
              <p:nvPr/>
            </p:nvSpPr>
            <p:spPr bwMode="auto">
              <a:xfrm>
                <a:off x="5005" y="3475"/>
                <a:ext cx="0" cy="38"/>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361" name="Line 81"/>
              <p:cNvSpPr>
                <a:spLocks noChangeShapeType="1"/>
              </p:cNvSpPr>
              <p:nvPr/>
            </p:nvSpPr>
            <p:spPr bwMode="auto">
              <a:xfrm>
                <a:off x="5149" y="3433"/>
                <a:ext cx="0" cy="40"/>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362" name="Line 82"/>
              <p:cNvSpPr>
                <a:spLocks noChangeShapeType="1"/>
              </p:cNvSpPr>
              <p:nvPr/>
            </p:nvSpPr>
            <p:spPr bwMode="auto">
              <a:xfrm>
                <a:off x="5232" y="3348"/>
                <a:ext cx="0" cy="46"/>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363" name="Line 83"/>
              <p:cNvSpPr>
                <a:spLocks noChangeShapeType="1"/>
              </p:cNvSpPr>
              <p:nvPr/>
            </p:nvSpPr>
            <p:spPr bwMode="auto">
              <a:xfrm>
                <a:off x="4602" y="3442"/>
                <a:ext cx="0" cy="38"/>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364" name="Freeform 84"/>
              <p:cNvSpPr/>
              <p:nvPr/>
            </p:nvSpPr>
            <p:spPr bwMode="auto">
              <a:xfrm>
                <a:off x="4676" y="3253"/>
                <a:ext cx="383" cy="174"/>
              </a:xfrm>
              <a:custGeom>
                <a:avLst/>
                <a:gdLst>
                  <a:gd name="T0" fmla="*/ 0 w 767"/>
                  <a:gd name="T1" fmla="*/ 1 h 348"/>
                  <a:gd name="T2" fmla="*/ 0 w 767"/>
                  <a:gd name="T3" fmla="*/ 1 h 348"/>
                  <a:gd name="T4" fmla="*/ 0 w 767"/>
                  <a:gd name="T5" fmla="*/ 1 h 348"/>
                  <a:gd name="T6" fmla="*/ 0 w 767"/>
                  <a:gd name="T7" fmla="*/ 1 h 348"/>
                  <a:gd name="T8" fmla="*/ 0 w 767"/>
                  <a:gd name="T9" fmla="*/ 1 h 348"/>
                  <a:gd name="T10" fmla="*/ 0 w 767"/>
                  <a:gd name="T11" fmla="*/ 1 h 348"/>
                  <a:gd name="T12" fmla="*/ 0 w 767"/>
                  <a:gd name="T13" fmla="*/ 1 h 348"/>
                  <a:gd name="T14" fmla="*/ 0 w 767"/>
                  <a:gd name="T15" fmla="*/ 1 h 348"/>
                  <a:gd name="T16" fmla="*/ 0 w 767"/>
                  <a:gd name="T17" fmla="*/ 1 h 348"/>
                  <a:gd name="T18" fmla="*/ 0 w 767"/>
                  <a:gd name="T19" fmla="*/ 1 h 348"/>
                  <a:gd name="T20" fmla="*/ 0 w 767"/>
                  <a:gd name="T21" fmla="*/ 1 h 348"/>
                  <a:gd name="T22" fmla="*/ 0 w 767"/>
                  <a:gd name="T23" fmla="*/ 1 h 348"/>
                  <a:gd name="T24" fmla="*/ 0 w 767"/>
                  <a:gd name="T25" fmla="*/ 1 h 348"/>
                  <a:gd name="T26" fmla="*/ 0 w 767"/>
                  <a:gd name="T27" fmla="*/ 1 h 348"/>
                  <a:gd name="T28" fmla="*/ 0 w 767"/>
                  <a:gd name="T29" fmla="*/ 1 h 348"/>
                  <a:gd name="T30" fmla="*/ 0 w 767"/>
                  <a:gd name="T31" fmla="*/ 1 h 348"/>
                  <a:gd name="T32" fmla="*/ 0 w 767"/>
                  <a:gd name="T33" fmla="*/ 1 h 348"/>
                  <a:gd name="T34" fmla="*/ 0 w 767"/>
                  <a:gd name="T35" fmla="*/ 1 h 348"/>
                  <a:gd name="T36" fmla="*/ 0 w 767"/>
                  <a:gd name="T37" fmla="*/ 1 h 348"/>
                  <a:gd name="T38" fmla="*/ 0 w 767"/>
                  <a:gd name="T39" fmla="*/ 1 h 348"/>
                  <a:gd name="T40" fmla="*/ 0 w 767"/>
                  <a:gd name="T41" fmla="*/ 1 h 348"/>
                  <a:gd name="T42" fmla="*/ 0 w 767"/>
                  <a:gd name="T43" fmla="*/ 1 h 348"/>
                  <a:gd name="T44" fmla="*/ 0 w 767"/>
                  <a:gd name="T45" fmla="*/ 1 h 348"/>
                  <a:gd name="T46" fmla="*/ 0 w 767"/>
                  <a:gd name="T47" fmla="*/ 1 h 348"/>
                  <a:gd name="T48" fmla="*/ 0 w 767"/>
                  <a:gd name="T49" fmla="*/ 1 h 348"/>
                  <a:gd name="T50" fmla="*/ 0 w 767"/>
                  <a:gd name="T51" fmla="*/ 0 h 348"/>
                  <a:gd name="T52" fmla="*/ 0 w 767"/>
                  <a:gd name="T53" fmla="*/ 1 h 348"/>
                  <a:gd name="T54" fmla="*/ 0 w 767"/>
                  <a:gd name="T55" fmla="*/ 1 h 34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767"/>
                  <a:gd name="T85" fmla="*/ 0 h 348"/>
                  <a:gd name="T86" fmla="*/ 767 w 767"/>
                  <a:gd name="T87" fmla="*/ 348 h 34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767" h="348">
                    <a:moveTo>
                      <a:pt x="423" y="36"/>
                    </a:moveTo>
                    <a:lnTo>
                      <a:pt x="242" y="19"/>
                    </a:lnTo>
                    <a:lnTo>
                      <a:pt x="90" y="48"/>
                    </a:lnTo>
                    <a:lnTo>
                      <a:pt x="11" y="109"/>
                    </a:lnTo>
                    <a:lnTo>
                      <a:pt x="0" y="179"/>
                    </a:lnTo>
                    <a:lnTo>
                      <a:pt x="38" y="242"/>
                    </a:lnTo>
                    <a:lnTo>
                      <a:pt x="87" y="285"/>
                    </a:lnTo>
                    <a:lnTo>
                      <a:pt x="115" y="281"/>
                    </a:lnTo>
                    <a:lnTo>
                      <a:pt x="223" y="342"/>
                    </a:lnTo>
                    <a:lnTo>
                      <a:pt x="244" y="294"/>
                    </a:lnTo>
                    <a:lnTo>
                      <a:pt x="308" y="323"/>
                    </a:lnTo>
                    <a:lnTo>
                      <a:pt x="396" y="303"/>
                    </a:lnTo>
                    <a:lnTo>
                      <a:pt x="411" y="233"/>
                    </a:lnTo>
                    <a:lnTo>
                      <a:pt x="480" y="257"/>
                    </a:lnTo>
                    <a:lnTo>
                      <a:pt x="501" y="303"/>
                    </a:lnTo>
                    <a:lnTo>
                      <a:pt x="558" y="348"/>
                    </a:lnTo>
                    <a:lnTo>
                      <a:pt x="679" y="311"/>
                    </a:lnTo>
                    <a:lnTo>
                      <a:pt x="758" y="246"/>
                    </a:lnTo>
                    <a:lnTo>
                      <a:pt x="767" y="160"/>
                    </a:lnTo>
                    <a:lnTo>
                      <a:pt x="694" y="102"/>
                    </a:lnTo>
                    <a:lnTo>
                      <a:pt x="484" y="103"/>
                    </a:lnTo>
                    <a:lnTo>
                      <a:pt x="461" y="48"/>
                    </a:lnTo>
                    <a:lnTo>
                      <a:pt x="529" y="103"/>
                    </a:lnTo>
                    <a:lnTo>
                      <a:pt x="622" y="52"/>
                    </a:lnTo>
                    <a:lnTo>
                      <a:pt x="656" y="36"/>
                    </a:lnTo>
                    <a:lnTo>
                      <a:pt x="603" y="0"/>
                    </a:lnTo>
                    <a:lnTo>
                      <a:pt x="501" y="10"/>
                    </a:lnTo>
                    <a:lnTo>
                      <a:pt x="423" y="36"/>
                    </a:lnTo>
                  </a:path>
                </a:pathLst>
              </a:cu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365" name="Oval 85"/>
              <p:cNvSpPr>
                <a:spLocks noChangeArrowheads="1"/>
              </p:cNvSpPr>
              <p:nvPr/>
            </p:nvSpPr>
            <p:spPr bwMode="auto">
              <a:xfrm>
                <a:off x="4569" y="3227"/>
                <a:ext cx="609" cy="231"/>
              </a:xfrm>
              <a:prstGeom prst="ellipse">
                <a:avLst/>
              </a:pr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solidFill>
                    <a:srgbClr val="002A00"/>
                  </a:solidFill>
                  <a:latin typeface="Times New Roman" panose="02020603050405020304" pitchFamily="18" charset="0"/>
                  <a:ea typeface="黑体" panose="02010609060101010101" pitchFamily="49" charset="-122"/>
                </a:endParaRPr>
              </a:p>
            </p:txBody>
          </p:sp>
        </p:grpSp>
        <p:grpSp>
          <p:nvGrpSpPr>
            <p:cNvPr id="54282" name="Group 86"/>
            <p:cNvGrpSpPr/>
            <p:nvPr/>
          </p:nvGrpSpPr>
          <p:grpSpPr bwMode="auto">
            <a:xfrm>
              <a:off x="4917" y="840"/>
              <a:ext cx="342" cy="171"/>
              <a:chOff x="4479" y="3135"/>
              <a:chExt cx="727" cy="323"/>
            </a:xfrm>
          </p:grpSpPr>
          <p:sp>
            <p:nvSpPr>
              <p:cNvPr id="54344" name="Oval 87"/>
              <p:cNvSpPr>
                <a:spLocks noChangeArrowheads="1"/>
              </p:cNvSpPr>
              <p:nvPr/>
            </p:nvSpPr>
            <p:spPr bwMode="auto">
              <a:xfrm>
                <a:off x="4480" y="3185"/>
                <a:ext cx="726" cy="273"/>
              </a:xfrm>
              <a:prstGeom prst="ellipse">
                <a:avLst/>
              </a:prstGeom>
              <a:solidFill>
                <a:srgbClr val="BF7F00"/>
              </a:solidFill>
              <a:ln w="6350">
                <a:solidFill>
                  <a:srgbClr val="000000"/>
                </a:solidFill>
                <a:round/>
              </a:ln>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solidFill>
                    <a:srgbClr val="002A00"/>
                  </a:solidFill>
                  <a:latin typeface="Times New Roman" panose="02020603050405020304" pitchFamily="18" charset="0"/>
                  <a:ea typeface="黑体" panose="02010609060101010101" pitchFamily="49" charset="-122"/>
                </a:endParaRPr>
              </a:p>
            </p:txBody>
          </p:sp>
          <p:sp>
            <p:nvSpPr>
              <p:cNvPr id="54345" name="Oval 88"/>
              <p:cNvSpPr>
                <a:spLocks noChangeArrowheads="1"/>
              </p:cNvSpPr>
              <p:nvPr/>
            </p:nvSpPr>
            <p:spPr bwMode="auto">
              <a:xfrm>
                <a:off x="4479" y="3135"/>
                <a:ext cx="725" cy="274"/>
              </a:xfrm>
              <a:prstGeom prst="ellipse">
                <a:avLst/>
              </a:prstGeom>
              <a:solidFill>
                <a:srgbClr val="FF9F00"/>
              </a:solidFill>
              <a:ln w="6350">
                <a:solidFill>
                  <a:srgbClr val="000000"/>
                </a:solidFill>
                <a:round/>
              </a:ln>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solidFill>
                    <a:srgbClr val="002A00"/>
                  </a:solidFill>
                  <a:latin typeface="Times New Roman" panose="02020603050405020304" pitchFamily="18" charset="0"/>
                  <a:ea typeface="黑体" panose="02010609060101010101" pitchFamily="49" charset="-122"/>
                </a:endParaRPr>
              </a:p>
            </p:txBody>
          </p:sp>
          <p:sp>
            <p:nvSpPr>
              <p:cNvPr id="54346" name="Line 89"/>
              <p:cNvSpPr>
                <a:spLocks noChangeShapeType="1"/>
              </p:cNvSpPr>
              <p:nvPr/>
            </p:nvSpPr>
            <p:spPr bwMode="auto">
              <a:xfrm>
                <a:off x="4480" y="3284"/>
                <a:ext cx="0" cy="33"/>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347" name="Line 90"/>
              <p:cNvSpPr>
                <a:spLocks noChangeShapeType="1"/>
              </p:cNvSpPr>
              <p:nvPr/>
            </p:nvSpPr>
            <p:spPr bwMode="auto">
              <a:xfrm>
                <a:off x="4702" y="3402"/>
                <a:ext cx="0" cy="39"/>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348" name="Line 91"/>
              <p:cNvSpPr>
                <a:spLocks noChangeShapeType="1"/>
              </p:cNvSpPr>
              <p:nvPr/>
            </p:nvSpPr>
            <p:spPr bwMode="auto">
              <a:xfrm>
                <a:off x="4846" y="3411"/>
                <a:ext cx="0" cy="41"/>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349" name="Line 92"/>
              <p:cNvSpPr>
                <a:spLocks noChangeShapeType="1"/>
              </p:cNvSpPr>
              <p:nvPr/>
            </p:nvSpPr>
            <p:spPr bwMode="auto">
              <a:xfrm>
                <a:off x="4980" y="3403"/>
                <a:ext cx="0" cy="38"/>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350" name="Line 93"/>
              <p:cNvSpPr>
                <a:spLocks noChangeShapeType="1"/>
              </p:cNvSpPr>
              <p:nvPr/>
            </p:nvSpPr>
            <p:spPr bwMode="auto">
              <a:xfrm>
                <a:off x="5122" y="3361"/>
                <a:ext cx="0" cy="39"/>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351" name="Line 94"/>
              <p:cNvSpPr>
                <a:spLocks noChangeShapeType="1"/>
              </p:cNvSpPr>
              <p:nvPr/>
            </p:nvSpPr>
            <p:spPr bwMode="auto">
              <a:xfrm>
                <a:off x="5204" y="3277"/>
                <a:ext cx="0" cy="43"/>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352" name="Line 95"/>
              <p:cNvSpPr>
                <a:spLocks noChangeShapeType="1"/>
              </p:cNvSpPr>
              <p:nvPr/>
            </p:nvSpPr>
            <p:spPr bwMode="auto">
              <a:xfrm>
                <a:off x="4576" y="3370"/>
                <a:ext cx="0" cy="38"/>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353" name="Freeform 96"/>
              <p:cNvSpPr/>
              <p:nvPr/>
            </p:nvSpPr>
            <p:spPr bwMode="auto">
              <a:xfrm>
                <a:off x="4650" y="3181"/>
                <a:ext cx="383" cy="174"/>
              </a:xfrm>
              <a:custGeom>
                <a:avLst/>
                <a:gdLst>
                  <a:gd name="T0" fmla="*/ 0 w 767"/>
                  <a:gd name="T1" fmla="*/ 1 h 348"/>
                  <a:gd name="T2" fmla="*/ 0 w 767"/>
                  <a:gd name="T3" fmla="*/ 1 h 348"/>
                  <a:gd name="T4" fmla="*/ 0 w 767"/>
                  <a:gd name="T5" fmla="*/ 1 h 348"/>
                  <a:gd name="T6" fmla="*/ 0 w 767"/>
                  <a:gd name="T7" fmla="*/ 1 h 348"/>
                  <a:gd name="T8" fmla="*/ 0 w 767"/>
                  <a:gd name="T9" fmla="*/ 1 h 348"/>
                  <a:gd name="T10" fmla="*/ 0 w 767"/>
                  <a:gd name="T11" fmla="*/ 1 h 348"/>
                  <a:gd name="T12" fmla="*/ 0 w 767"/>
                  <a:gd name="T13" fmla="*/ 1 h 348"/>
                  <a:gd name="T14" fmla="*/ 0 w 767"/>
                  <a:gd name="T15" fmla="*/ 1 h 348"/>
                  <a:gd name="T16" fmla="*/ 0 w 767"/>
                  <a:gd name="T17" fmla="*/ 1 h 348"/>
                  <a:gd name="T18" fmla="*/ 0 w 767"/>
                  <a:gd name="T19" fmla="*/ 1 h 348"/>
                  <a:gd name="T20" fmla="*/ 0 w 767"/>
                  <a:gd name="T21" fmla="*/ 1 h 348"/>
                  <a:gd name="T22" fmla="*/ 0 w 767"/>
                  <a:gd name="T23" fmla="*/ 1 h 348"/>
                  <a:gd name="T24" fmla="*/ 0 w 767"/>
                  <a:gd name="T25" fmla="*/ 1 h 348"/>
                  <a:gd name="T26" fmla="*/ 0 w 767"/>
                  <a:gd name="T27" fmla="*/ 1 h 348"/>
                  <a:gd name="T28" fmla="*/ 0 w 767"/>
                  <a:gd name="T29" fmla="*/ 1 h 348"/>
                  <a:gd name="T30" fmla="*/ 0 w 767"/>
                  <a:gd name="T31" fmla="*/ 1 h 348"/>
                  <a:gd name="T32" fmla="*/ 0 w 767"/>
                  <a:gd name="T33" fmla="*/ 1 h 348"/>
                  <a:gd name="T34" fmla="*/ 0 w 767"/>
                  <a:gd name="T35" fmla="*/ 1 h 348"/>
                  <a:gd name="T36" fmla="*/ 0 w 767"/>
                  <a:gd name="T37" fmla="*/ 1 h 348"/>
                  <a:gd name="T38" fmla="*/ 0 w 767"/>
                  <a:gd name="T39" fmla="*/ 1 h 348"/>
                  <a:gd name="T40" fmla="*/ 0 w 767"/>
                  <a:gd name="T41" fmla="*/ 1 h 348"/>
                  <a:gd name="T42" fmla="*/ 0 w 767"/>
                  <a:gd name="T43" fmla="*/ 1 h 348"/>
                  <a:gd name="T44" fmla="*/ 0 w 767"/>
                  <a:gd name="T45" fmla="*/ 1 h 348"/>
                  <a:gd name="T46" fmla="*/ 0 w 767"/>
                  <a:gd name="T47" fmla="*/ 1 h 348"/>
                  <a:gd name="T48" fmla="*/ 0 w 767"/>
                  <a:gd name="T49" fmla="*/ 1 h 348"/>
                  <a:gd name="T50" fmla="*/ 0 w 767"/>
                  <a:gd name="T51" fmla="*/ 0 h 348"/>
                  <a:gd name="T52" fmla="*/ 0 w 767"/>
                  <a:gd name="T53" fmla="*/ 1 h 348"/>
                  <a:gd name="T54" fmla="*/ 0 w 767"/>
                  <a:gd name="T55" fmla="*/ 1 h 34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767"/>
                  <a:gd name="T85" fmla="*/ 0 h 348"/>
                  <a:gd name="T86" fmla="*/ 767 w 767"/>
                  <a:gd name="T87" fmla="*/ 348 h 34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767" h="348">
                    <a:moveTo>
                      <a:pt x="424" y="35"/>
                    </a:moveTo>
                    <a:lnTo>
                      <a:pt x="242" y="19"/>
                    </a:lnTo>
                    <a:lnTo>
                      <a:pt x="90" y="47"/>
                    </a:lnTo>
                    <a:lnTo>
                      <a:pt x="12" y="109"/>
                    </a:lnTo>
                    <a:lnTo>
                      <a:pt x="0" y="179"/>
                    </a:lnTo>
                    <a:lnTo>
                      <a:pt x="39" y="242"/>
                    </a:lnTo>
                    <a:lnTo>
                      <a:pt x="88" y="286"/>
                    </a:lnTo>
                    <a:lnTo>
                      <a:pt x="115" y="280"/>
                    </a:lnTo>
                    <a:lnTo>
                      <a:pt x="223" y="342"/>
                    </a:lnTo>
                    <a:lnTo>
                      <a:pt x="245" y="292"/>
                    </a:lnTo>
                    <a:lnTo>
                      <a:pt x="306" y="322"/>
                    </a:lnTo>
                    <a:lnTo>
                      <a:pt x="396" y="303"/>
                    </a:lnTo>
                    <a:lnTo>
                      <a:pt x="411" y="233"/>
                    </a:lnTo>
                    <a:lnTo>
                      <a:pt x="478" y="255"/>
                    </a:lnTo>
                    <a:lnTo>
                      <a:pt x="501" y="303"/>
                    </a:lnTo>
                    <a:lnTo>
                      <a:pt x="559" y="348"/>
                    </a:lnTo>
                    <a:lnTo>
                      <a:pt x="678" y="310"/>
                    </a:lnTo>
                    <a:lnTo>
                      <a:pt x="758" y="246"/>
                    </a:lnTo>
                    <a:lnTo>
                      <a:pt x="767" y="159"/>
                    </a:lnTo>
                    <a:lnTo>
                      <a:pt x="693" y="101"/>
                    </a:lnTo>
                    <a:lnTo>
                      <a:pt x="484" y="103"/>
                    </a:lnTo>
                    <a:lnTo>
                      <a:pt x="460" y="47"/>
                    </a:lnTo>
                    <a:lnTo>
                      <a:pt x="529" y="103"/>
                    </a:lnTo>
                    <a:lnTo>
                      <a:pt x="620" y="52"/>
                    </a:lnTo>
                    <a:lnTo>
                      <a:pt x="658" y="35"/>
                    </a:lnTo>
                    <a:lnTo>
                      <a:pt x="602" y="0"/>
                    </a:lnTo>
                    <a:lnTo>
                      <a:pt x="501" y="10"/>
                    </a:lnTo>
                    <a:lnTo>
                      <a:pt x="424" y="35"/>
                    </a:lnTo>
                  </a:path>
                </a:pathLst>
              </a:cu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354" name="Oval 97"/>
              <p:cNvSpPr>
                <a:spLocks noChangeArrowheads="1"/>
              </p:cNvSpPr>
              <p:nvPr/>
            </p:nvSpPr>
            <p:spPr bwMode="auto">
              <a:xfrm>
                <a:off x="4544" y="3154"/>
                <a:ext cx="608" cy="231"/>
              </a:xfrm>
              <a:prstGeom prst="ellipse">
                <a:avLst/>
              </a:pr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solidFill>
                    <a:srgbClr val="002A00"/>
                  </a:solidFill>
                  <a:latin typeface="Times New Roman" panose="02020603050405020304" pitchFamily="18" charset="0"/>
                  <a:ea typeface="黑体" panose="02010609060101010101" pitchFamily="49" charset="-122"/>
                </a:endParaRPr>
              </a:p>
            </p:txBody>
          </p:sp>
        </p:grpSp>
        <p:grpSp>
          <p:nvGrpSpPr>
            <p:cNvPr id="54283" name="Group 98"/>
            <p:cNvGrpSpPr/>
            <p:nvPr/>
          </p:nvGrpSpPr>
          <p:grpSpPr bwMode="auto">
            <a:xfrm>
              <a:off x="4904" y="785"/>
              <a:ext cx="342" cy="171"/>
              <a:chOff x="4452" y="3032"/>
              <a:chExt cx="727" cy="322"/>
            </a:xfrm>
          </p:grpSpPr>
          <p:sp>
            <p:nvSpPr>
              <p:cNvPr id="54333" name="Oval 99"/>
              <p:cNvSpPr>
                <a:spLocks noChangeArrowheads="1"/>
              </p:cNvSpPr>
              <p:nvPr/>
            </p:nvSpPr>
            <p:spPr bwMode="auto">
              <a:xfrm>
                <a:off x="4454" y="3081"/>
                <a:ext cx="725" cy="273"/>
              </a:xfrm>
              <a:prstGeom prst="ellipse">
                <a:avLst/>
              </a:prstGeom>
              <a:solidFill>
                <a:srgbClr val="BF7F00"/>
              </a:solidFill>
              <a:ln w="6350">
                <a:solidFill>
                  <a:srgbClr val="000000"/>
                </a:solidFill>
                <a:round/>
              </a:ln>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solidFill>
                    <a:srgbClr val="002A00"/>
                  </a:solidFill>
                  <a:latin typeface="Times New Roman" panose="02020603050405020304" pitchFamily="18" charset="0"/>
                  <a:ea typeface="黑体" panose="02010609060101010101" pitchFamily="49" charset="-122"/>
                </a:endParaRPr>
              </a:p>
            </p:txBody>
          </p:sp>
          <p:sp>
            <p:nvSpPr>
              <p:cNvPr id="54334" name="Oval 100"/>
              <p:cNvSpPr>
                <a:spLocks noChangeArrowheads="1"/>
              </p:cNvSpPr>
              <p:nvPr/>
            </p:nvSpPr>
            <p:spPr bwMode="auto">
              <a:xfrm>
                <a:off x="4452" y="3032"/>
                <a:ext cx="726" cy="273"/>
              </a:xfrm>
              <a:prstGeom prst="ellipse">
                <a:avLst/>
              </a:prstGeom>
              <a:solidFill>
                <a:srgbClr val="FF9F00"/>
              </a:solidFill>
              <a:ln w="6350">
                <a:solidFill>
                  <a:srgbClr val="000000"/>
                </a:solidFill>
                <a:round/>
              </a:ln>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solidFill>
                    <a:srgbClr val="002A00"/>
                  </a:solidFill>
                  <a:latin typeface="Times New Roman" panose="02020603050405020304" pitchFamily="18" charset="0"/>
                  <a:ea typeface="黑体" panose="02010609060101010101" pitchFamily="49" charset="-122"/>
                </a:endParaRPr>
              </a:p>
            </p:txBody>
          </p:sp>
          <p:sp>
            <p:nvSpPr>
              <p:cNvPr id="54335" name="Line 101"/>
              <p:cNvSpPr>
                <a:spLocks noChangeShapeType="1"/>
              </p:cNvSpPr>
              <p:nvPr/>
            </p:nvSpPr>
            <p:spPr bwMode="auto">
              <a:xfrm>
                <a:off x="4454" y="3181"/>
                <a:ext cx="0" cy="32"/>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336" name="Line 102"/>
              <p:cNvSpPr>
                <a:spLocks noChangeShapeType="1"/>
              </p:cNvSpPr>
              <p:nvPr/>
            </p:nvSpPr>
            <p:spPr bwMode="auto">
              <a:xfrm>
                <a:off x="4675" y="3299"/>
                <a:ext cx="0" cy="38"/>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337" name="Line 103"/>
              <p:cNvSpPr>
                <a:spLocks noChangeShapeType="1"/>
              </p:cNvSpPr>
              <p:nvPr/>
            </p:nvSpPr>
            <p:spPr bwMode="auto">
              <a:xfrm>
                <a:off x="4819" y="3308"/>
                <a:ext cx="0" cy="40"/>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338" name="Line 104"/>
              <p:cNvSpPr>
                <a:spLocks noChangeShapeType="1"/>
              </p:cNvSpPr>
              <p:nvPr/>
            </p:nvSpPr>
            <p:spPr bwMode="auto">
              <a:xfrm>
                <a:off x="4953" y="3299"/>
                <a:ext cx="0" cy="38"/>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339" name="Line 105"/>
              <p:cNvSpPr>
                <a:spLocks noChangeShapeType="1"/>
              </p:cNvSpPr>
              <p:nvPr/>
            </p:nvSpPr>
            <p:spPr bwMode="auto">
              <a:xfrm>
                <a:off x="5097" y="3258"/>
                <a:ext cx="0" cy="39"/>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340" name="Line 106"/>
              <p:cNvSpPr>
                <a:spLocks noChangeShapeType="1"/>
              </p:cNvSpPr>
              <p:nvPr/>
            </p:nvSpPr>
            <p:spPr bwMode="auto">
              <a:xfrm>
                <a:off x="5178" y="3172"/>
                <a:ext cx="0" cy="46"/>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341" name="Line 107"/>
              <p:cNvSpPr>
                <a:spLocks noChangeShapeType="1"/>
              </p:cNvSpPr>
              <p:nvPr/>
            </p:nvSpPr>
            <p:spPr bwMode="auto">
              <a:xfrm>
                <a:off x="4550" y="3266"/>
                <a:ext cx="0" cy="39"/>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342" name="Freeform 108"/>
              <p:cNvSpPr/>
              <p:nvPr/>
            </p:nvSpPr>
            <p:spPr bwMode="auto">
              <a:xfrm>
                <a:off x="4623" y="3076"/>
                <a:ext cx="384" cy="177"/>
              </a:xfrm>
              <a:custGeom>
                <a:avLst/>
                <a:gdLst>
                  <a:gd name="T0" fmla="*/ 1 w 766"/>
                  <a:gd name="T1" fmla="*/ 1 h 354"/>
                  <a:gd name="T2" fmla="*/ 1 w 766"/>
                  <a:gd name="T3" fmla="*/ 1 h 354"/>
                  <a:gd name="T4" fmla="*/ 1 w 766"/>
                  <a:gd name="T5" fmla="*/ 1 h 354"/>
                  <a:gd name="T6" fmla="*/ 1 w 766"/>
                  <a:gd name="T7" fmla="*/ 1 h 354"/>
                  <a:gd name="T8" fmla="*/ 0 w 766"/>
                  <a:gd name="T9" fmla="*/ 1 h 354"/>
                  <a:gd name="T10" fmla="*/ 1 w 766"/>
                  <a:gd name="T11" fmla="*/ 1 h 354"/>
                  <a:gd name="T12" fmla="*/ 1 w 766"/>
                  <a:gd name="T13" fmla="*/ 1 h 354"/>
                  <a:gd name="T14" fmla="*/ 1 w 766"/>
                  <a:gd name="T15" fmla="*/ 1 h 354"/>
                  <a:gd name="T16" fmla="*/ 1 w 766"/>
                  <a:gd name="T17" fmla="*/ 1 h 354"/>
                  <a:gd name="T18" fmla="*/ 1 w 766"/>
                  <a:gd name="T19" fmla="*/ 1 h 354"/>
                  <a:gd name="T20" fmla="*/ 1 w 766"/>
                  <a:gd name="T21" fmla="*/ 1 h 354"/>
                  <a:gd name="T22" fmla="*/ 1 w 766"/>
                  <a:gd name="T23" fmla="*/ 1 h 354"/>
                  <a:gd name="T24" fmla="*/ 1 w 766"/>
                  <a:gd name="T25" fmla="*/ 1 h 354"/>
                  <a:gd name="T26" fmla="*/ 1 w 766"/>
                  <a:gd name="T27" fmla="*/ 1 h 354"/>
                  <a:gd name="T28" fmla="*/ 1 w 766"/>
                  <a:gd name="T29" fmla="*/ 1 h 354"/>
                  <a:gd name="T30" fmla="*/ 1 w 766"/>
                  <a:gd name="T31" fmla="*/ 1 h 354"/>
                  <a:gd name="T32" fmla="*/ 1 w 766"/>
                  <a:gd name="T33" fmla="*/ 1 h 354"/>
                  <a:gd name="T34" fmla="*/ 1 w 766"/>
                  <a:gd name="T35" fmla="*/ 1 h 354"/>
                  <a:gd name="T36" fmla="*/ 1 w 766"/>
                  <a:gd name="T37" fmla="*/ 1 h 354"/>
                  <a:gd name="T38" fmla="*/ 1 w 766"/>
                  <a:gd name="T39" fmla="*/ 1 h 354"/>
                  <a:gd name="T40" fmla="*/ 1 w 766"/>
                  <a:gd name="T41" fmla="*/ 1 h 354"/>
                  <a:gd name="T42" fmla="*/ 1 w 766"/>
                  <a:gd name="T43" fmla="*/ 1 h 354"/>
                  <a:gd name="T44" fmla="*/ 1 w 766"/>
                  <a:gd name="T45" fmla="*/ 1 h 354"/>
                  <a:gd name="T46" fmla="*/ 1 w 766"/>
                  <a:gd name="T47" fmla="*/ 1 h 354"/>
                  <a:gd name="T48" fmla="*/ 1 w 766"/>
                  <a:gd name="T49" fmla="*/ 1 h 354"/>
                  <a:gd name="T50" fmla="*/ 1 w 766"/>
                  <a:gd name="T51" fmla="*/ 0 h 354"/>
                  <a:gd name="T52" fmla="*/ 1 w 766"/>
                  <a:gd name="T53" fmla="*/ 1 h 354"/>
                  <a:gd name="T54" fmla="*/ 1 w 766"/>
                  <a:gd name="T55" fmla="*/ 1 h 35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766"/>
                  <a:gd name="T85" fmla="*/ 0 h 354"/>
                  <a:gd name="T86" fmla="*/ 766 w 766"/>
                  <a:gd name="T87" fmla="*/ 354 h 35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766" h="354">
                    <a:moveTo>
                      <a:pt x="424" y="39"/>
                    </a:moveTo>
                    <a:lnTo>
                      <a:pt x="240" y="22"/>
                    </a:lnTo>
                    <a:lnTo>
                      <a:pt x="91" y="52"/>
                    </a:lnTo>
                    <a:lnTo>
                      <a:pt x="12" y="109"/>
                    </a:lnTo>
                    <a:lnTo>
                      <a:pt x="0" y="182"/>
                    </a:lnTo>
                    <a:lnTo>
                      <a:pt x="39" y="246"/>
                    </a:lnTo>
                    <a:lnTo>
                      <a:pt x="88" y="287"/>
                    </a:lnTo>
                    <a:lnTo>
                      <a:pt x="115" y="282"/>
                    </a:lnTo>
                    <a:lnTo>
                      <a:pt x="222" y="343"/>
                    </a:lnTo>
                    <a:lnTo>
                      <a:pt x="243" y="297"/>
                    </a:lnTo>
                    <a:lnTo>
                      <a:pt x="308" y="326"/>
                    </a:lnTo>
                    <a:lnTo>
                      <a:pt x="396" y="306"/>
                    </a:lnTo>
                    <a:lnTo>
                      <a:pt x="408" y="236"/>
                    </a:lnTo>
                    <a:lnTo>
                      <a:pt x="478" y="258"/>
                    </a:lnTo>
                    <a:lnTo>
                      <a:pt x="500" y="306"/>
                    </a:lnTo>
                    <a:lnTo>
                      <a:pt x="559" y="354"/>
                    </a:lnTo>
                    <a:lnTo>
                      <a:pt x="680" y="312"/>
                    </a:lnTo>
                    <a:lnTo>
                      <a:pt x="759" y="251"/>
                    </a:lnTo>
                    <a:lnTo>
                      <a:pt x="766" y="163"/>
                    </a:lnTo>
                    <a:lnTo>
                      <a:pt x="692" y="106"/>
                    </a:lnTo>
                    <a:lnTo>
                      <a:pt x="485" y="107"/>
                    </a:lnTo>
                    <a:lnTo>
                      <a:pt x="458" y="52"/>
                    </a:lnTo>
                    <a:lnTo>
                      <a:pt x="527" y="107"/>
                    </a:lnTo>
                    <a:lnTo>
                      <a:pt x="621" y="54"/>
                    </a:lnTo>
                    <a:lnTo>
                      <a:pt x="657" y="39"/>
                    </a:lnTo>
                    <a:lnTo>
                      <a:pt x="602" y="0"/>
                    </a:lnTo>
                    <a:lnTo>
                      <a:pt x="500" y="16"/>
                    </a:lnTo>
                    <a:lnTo>
                      <a:pt x="424" y="39"/>
                    </a:lnTo>
                  </a:path>
                </a:pathLst>
              </a:cu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343" name="Oval 109"/>
              <p:cNvSpPr>
                <a:spLocks noChangeArrowheads="1"/>
              </p:cNvSpPr>
              <p:nvPr/>
            </p:nvSpPr>
            <p:spPr bwMode="auto">
              <a:xfrm>
                <a:off x="4519" y="3050"/>
                <a:ext cx="607" cy="232"/>
              </a:xfrm>
              <a:prstGeom prst="ellipse">
                <a:avLst/>
              </a:pr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solidFill>
                    <a:srgbClr val="002A00"/>
                  </a:solidFill>
                  <a:latin typeface="Times New Roman" panose="02020603050405020304" pitchFamily="18" charset="0"/>
                  <a:ea typeface="黑体" panose="02010609060101010101" pitchFamily="49" charset="-122"/>
                </a:endParaRPr>
              </a:p>
            </p:txBody>
          </p:sp>
        </p:grpSp>
        <p:grpSp>
          <p:nvGrpSpPr>
            <p:cNvPr id="54284" name="Group 110"/>
            <p:cNvGrpSpPr/>
            <p:nvPr/>
          </p:nvGrpSpPr>
          <p:grpSpPr bwMode="auto">
            <a:xfrm>
              <a:off x="4900" y="741"/>
              <a:ext cx="342" cy="172"/>
              <a:chOff x="4444" y="2950"/>
              <a:chExt cx="727" cy="323"/>
            </a:xfrm>
          </p:grpSpPr>
          <p:sp>
            <p:nvSpPr>
              <p:cNvPr id="54322" name="Oval 111"/>
              <p:cNvSpPr>
                <a:spLocks noChangeArrowheads="1"/>
              </p:cNvSpPr>
              <p:nvPr/>
            </p:nvSpPr>
            <p:spPr bwMode="auto">
              <a:xfrm>
                <a:off x="4445" y="3000"/>
                <a:ext cx="726" cy="273"/>
              </a:xfrm>
              <a:prstGeom prst="ellipse">
                <a:avLst/>
              </a:prstGeom>
              <a:solidFill>
                <a:srgbClr val="BF7F00"/>
              </a:solidFill>
              <a:ln w="6350">
                <a:solidFill>
                  <a:srgbClr val="000000"/>
                </a:solidFill>
                <a:round/>
              </a:ln>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solidFill>
                    <a:srgbClr val="002A00"/>
                  </a:solidFill>
                  <a:latin typeface="Times New Roman" panose="02020603050405020304" pitchFamily="18" charset="0"/>
                  <a:ea typeface="黑体" panose="02010609060101010101" pitchFamily="49" charset="-122"/>
                </a:endParaRPr>
              </a:p>
            </p:txBody>
          </p:sp>
          <p:sp>
            <p:nvSpPr>
              <p:cNvPr id="54323" name="Oval 112"/>
              <p:cNvSpPr>
                <a:spLocks noChangeArrowheads="1"/>
              </p:cNvSpPr>
              <p:nvPr/>
            </p:nvSpPr>
            <p:spPr bwMode="auto">
              <a:xfrm>
                <a:off x="4444" y="2950"/>
                <a:ext cx="726" cy="276"/>
              </a:xfrm>
              <a:prstGeom prst="ellipse">
                <a:avLst/>
              </a:prstGeom>
              <a:solidFill>
                <a:srgbClr val="FF9F00"/>
              </a:solidFill>
              <a:ln w="6350">
                <a:solidFill>
                  <a:srgbClr val="000000"/>
                </a:solidFill>
                <a:round/>
              </a:ln>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solidFill>
                    <a:srgbClr val="002A00"/>
                  </a:solidFill>
                  <a:latin typeface="Times New Roman" panose="02020603050405020304" pitchFamily="18" charset="0"/>
                  <a:ea typeface="黑体" panose="02010609060101010101" pitchFamily="49" charset="-122"/>
                </a:endParaRPr>
              </a:p>
            </p:txBody>
          </p:sp>
          <p:sp>
            <p:nvSpPr>
              <p:cNvPr id="54324" name="Line 113"/>
              <p:cNvSpPr>
                <a:spLocks noChangeShapeType="1"/>
              </p:cNvSpPr>
              <p:nvPr/>
            </p:nvSpPr>
            <p:spPr bwMode="auto">
              <a:xfrm>
                <a:off x="4446" y="3101"/>
                <a:ext cx="0" cy="32"/>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325" name="Line 114"/>
              <p:cNvSpPr>
                <a:spLocks noChangeShapeType="1"/>
              </p:cNvSpPr>
              <p:nvPr/>
            </p:nvSpPr>
            <p:spPr bwMode="auto">
              <a:xfrm>
                <a:off x="4667" y="3219"/>
                <a:ext cx="0" cy="39"/>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326" name="Line 115"/>
              <p:cNvSpPr>
                <a:spLocks noChangeShapeType="1"/>
              </p:cNvSpPr>
              <p:nvPr/>
            </p:nvSpPr>
            <p:spPr bwMode="auto">
              <a:xfrm>
                <a:off x="4811" y="3228"/>
                <a:ext cx="0" cy="40"/>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327" name="Line 116"/>
              <p:cNvSpPr>
                <a:spLocks noChangeShapeType="1"/>
              </p:cNvSpPr>
              <p:nvPr/>
            </p:nvSpPr>
            <p:spPr bwMode="auto">
              <a:xfrm>
                <a:off x="4945" y="3220"/>
                <a:ext cx="0" cy="38"/>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328" name="Line 117"/>
              <p:cNvSpPr>
                <a:spLocks noChangeShapeType="1"/>
              </p:cNvSpPr>
              <p:nvPr/>
            </p:nvSpPr>
            <p:spPr bwMode="auto">
              <a:xfrm>
                <a:off x="5089" y="3177"/>
                <a:ext cx="0" cy="38"/>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329" name="Line 118"/>
              <p:cNvSpPr>
                <a:spLocks noChangeShapeType="1"/>
              </p:cNvSpPr>
              <p:nvPr/>
            </p:nvSpPr>
            <p:spPr bwMode="auto">
              <a:xfrm>
                <a:off x="5170" y="3092"/>
                <a:ext cx="0" cy="45"/>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330" name="Line 119"/>
              <p:cNvSpPr>
                <a:spLocks noChangeShapeType="1"/>
              </p:cNvSpPr>
              <p:nvPr/>
            </p:nvSpPr>
            <p:spPr bwMode="auto">
              <a:xfrm>
                <a:off x="4542" y="3186"/>
                <a:ext cx="0" cy="40"/>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331" name="Freeform 120"/>
              <p:cNvSpPr/>
              <p:nvPr/>
            </p:nvSpPr>
            <p:spPr bwMode="auto">
              <a:xfrm>
                <a:off x="4615" y="2997"/>
                <a:ext cx="383" cy="175"/>
              </a:xfrm>
              <a:custGeom>
                <a:avLst/>
                <a:gdLst>
                  <a:gd name="T0" fmla="*/ 0 w 767"/>
                  <a:gd name="T1" fmla="*/ 0 h 351"/>
                  <a:gd name="T2" fmla="*/ 0 w 767"/>
                  <a:gd name="T3" fmla="*/ 0 h 351"/>
                  <a:gd name="T4" fmla="*/ 0 w 767"/>
                  <a:gd name="T5" fmla="*/ 0 h 351"/>
                  <a:gd name="T6" fmla="*/ 0 w 767"/>
                  <a:gd name="T7" fmla="*/ 0 h 351"/>
                  <a:gd name="T8" fmla="*/ 0 w 767"/>
                  <a:gd name="T9" fmla="*/ 0 h 351"/>
                  <a:gd name="T10" fmla="*/ 0 w 767"/>
                  <a:gd name="T11" fmla="*/ 0 h 351"/>
                  <a:gd name="T12" fmla="*/ 0 w 767"/>
                  <a:gd name="T13" fmla="*/ 0 h 351"/>
                  <a:gd name="T14" fmla="*/ 0 w 767"/>
                  <a:gd name="T15" fmla="*/ 0 h 351"/>
                  <a:gd name="T16" fmla="*/ 0 w 767"/>
                  <a:gd name="T17" fmla="*/ 0 h 351"/>
                  <a:gd name="T18" fmla="*/ 0 w 767"/>
                  <a:gd name="T19" fmla="*/ 0 h 351"/>
                  <a:gd name="T20" fmla="*/ 0 w 767"/>
                  <a:gd name="T21" fmla="*/ 0 h 351"/>
                  <a:gd name="T22" fmla="*/ 0 w 767"/>
                  <a:gd name="T23" fmla="*/ 0 h 351"/>
                  <a:gd name="T24" fmla="*/ 0 w 767"/>
                  <a:gd name="T25" fmla="*/ 0 h 351"/>
                  <a:gd name="T26" fmla="*/ 0 w 767"/>
                  <a:gd name="T27" fmla="*/ 0 h 351"/>
                  <a:gd name="T28" fmla="*/ 0 w 767"/>
                  <a:gd name="T29" fmla="*/ 0 h 351"/>
                  <a:gd name="T30" fmla="*/ 0 w 767"/>
                  <a:gd name="T31" fmla="*/ 0 h 351"/>
                  <a:gd name="T32" fmla="*/ 0 w 767"/>
                  <a:gd name="T33" fmla="*/ 0 h 351"/>
                  <a:gd name="T34" fmla="*/ 0 w 767"/>
                  <a:gd name="T35" fmla="*/ 0 h 351"/>
                  <a:gd name="T36" fmla="*/ 0 w 767"/>
                  <a:gd name="T37" fmla="*/ 0 h 351"/>
                  <a:gd name="T38" fmla="*/ 0 w 767"/>
                  <a:gd name="T39" fmla="*/ 0 h 351"/>
                  <a:gd name="T40" fmla="*/ 0 w 767"/>
                  <a:gd name="T41" fmla="*/ 0 h 351"/>
                  <a:gd name="T42" fmla="*/ 0 w 767"/>
                  <a:gd name="T43" fmla="*/ 0 h 351"/>
                  <a:gd name="T44" fmla="*/ 0 w 767"/>
                  <a:gd name="T45" fmla="*/ 0 h 351"/>
                  <a:gd name="T46" fmla="*/ 0 w 767"/>
                  <a:gd name="T47" fmla="*/ 0 h 351"/>
                  <a:gd name="T48" fmla="*/ 0 w 767"/>
                  <a:gd name="T49" fmla="*/ 0 h 351"/>
                  <a:gd name="T50" fmla="*/ 0 w 767"/>
                  <a:gd name="T51" fmla="*/ 0 h 351"/>
                  <a:gd name="T52" fmla="*/ 0 w 767"/>
                  <a:gd name="T53" fmla="*/ 0 h 351"/>
                  <a:gd name="T54" fmla="*/ 0 w 767"/>
                  <a:gd name="T55" fmla="*/ 0 h 35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767"/>
                  <a:gd name="T85" fmla="*/ 0 h 351"/>
                  <a:gd name="T86" fmla="*/ 767 w 767"/>
                  <a:gd name="T87" fmla="*/ 351 h 35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767" h="351">
                    <a:moveTo>
                      <a:pt x="423" y="37"/>
                    </a:moveTo>
                    <a:lnTo>
                      <a:pt x="239" y="22"/>
                    </a:lnTo>
                    <a:lnTo>
                      <a:pt x="91" y="52"/>
                    </a:lnTo>
                    <a:lnTo>
                      <a:pt x="12" y="110"/>
                    </a:lnTo>
                    <a:lnTo>
                      <a:pt x="0" y="180"/>
                    </a:lnTo>
                    <a:lnTo>
                      <a:pt x="39" y="245"/>
                    </a:lnTo>
                    <a:lnTo>
                      <a:pt x="88" y="286"/>
                    </a:lnTo>
                    <a:lnTo>
                      <a:pt x="115" y="282"/>
                    </a:lnTo>
                    <a:lnTo>
                      <a:pt x="223" y="343"/>
                    </a:lnTo>
                    <a:lnTo>
                      <a:pt x="245" y="295"/>
                    </a:lnTo>
                    <a:lnTo>
                      <a:pt x="307" y="324"/>
                    </a:lnTo>
                    <a:lnTo>
                      <a:pt x="393" y="307"/>
                    </a:lnTo>
                    <a:lnTo>
                      <a:pt x="410" y="234"/>
                    </a:lnTo>
                    <a:lnTo>
                      <a:pt x="480" y="258"/>
                    </a:lnTo>
                    <a:lnTo>
                      <a:pt x="498" y="307"/>
                    </a:lnTo>
                    <a:lnTo>
                      <a:pt x="559" y="351"/>
                    </a:lnTo>
                    <a:lnTo>
                      <a:pt x="679" y="312"/>
                    </a:lnTo>
                    <a:lnTo>
                      <a:pt x="756" y="251"/>
                    </a:lnTo>
                    <a:lnTo>
                      <a:pt x="767" y="164"/>
                    </a:lnTo>
                    <a:lnTo>
                      <a:pt x="694" y="104"/>
                    </a:lnTo>
                    <a:lnTo>
                      <a:pt x="484" y="107"/>
                    </a:lnTo>
                    <a:lnTo>
                      <a:pt x="461" y="52"/>
                    </a:lnTo>
                    <a:lnTo>
                      <a:pt x="529" y="107"/>
                    </a:lnTo>
                    <a:lnTo>
                      <a:pt x="622" y="53"/>
                    </a:lnTo>
                    <a:lnTo>
                      <a:pt x="655" y="37"/>
                    </a:lnTo>
                    <a:lnTo>
                      <a:pt x="601" y="0"/>
                    </a:lnTo>
                    <a:lnTo>
                      <a:pt x="498" y="11"/>
                    </a:lnTo>
                    <a:lnTo>
                      <a:pt x="423" y="37"/>
                    </a:lnTo>
                  </a:path>
                </a:pathLst>
              </a:cu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332" name="Oval 121"/>
              <p:cNvSpPr>
                <a:spLocks noChangeArrowheads="1"/>
              </p:cNvSpPr>
              <p:nvPr/>
            </p:nvSpPr>
            <p:spPr bwMode="auto">
              <a:xfrm>
                <a:off x="4510" y="2971"/>
                <a:ext cx="606" cy="231"/>
              </a:xfrm>
              <a:prstGeom prst="ellipse">
                <a:avLst/>
              </a:pr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solidFill>
                    <a:srgbClr val="002A00"/>
                  </a:solidFill>
                  <a:latin typeface="Times New Roman" panose="02020603050405020304" pitchFamily="18" charset="0"/>
                  <a:ea typeface="黑体" panose="02010609060101010101" pitchFamily="49" charset="-122"/>
                </a:endParaRPr>
              </a:p>
            </p:txBody>
          </p:sp>
        </p:grpSp>
        <p:grpSp>
          <p:nvGrpSpPr>
            <p:cNvPr id="54285" name="Group 122"/>
            <p:cNvGrpSpPr/>
            <p:nvPr/>
          </p:nvGrpSpPr>
          <p:grpSpPr bwMode="auto">
            <a:xfrm>
              <a:off x="4876" y="682"/>
              <a:ext cx="341" cy="172"/>
              <a:chOff x="4392" y="2838"/>
              <a:chExt cx="725" cy="324"/>
            </a:xfrm>
          </p:grpSpPr>
          <p:sp>
            <p:nvSpPr>
              <p:cNvPr id="54311" name="Oval 123"/>
              <p:cNvSpPr>
                <a:spLocks noChangeArrowheads="1"/>
              </p:cNvSpPr>
              <p:nvPr/>
            </p:nvSpPr>
            <p:spPr bwMode="auto">
              <a:xfrm>
                <a:off x="4393" y="2888"/>
                <a:ext cx="724" cy="274"/>
              </a:xfrm>
              <a:prstGeom prst="ellipse">
                <a:avLst/>
              </a:prstGeom>
              <a:solidFill>
                <a:srgbClr val="BF7F00"/>
              </a:solidFill>
              <a:ln w="6350">
                <a:solidFill>
                  <a:srgbClr val="000000"/>
                </a:solidFill>
                <a:round/>
              </a:ln>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solidFill>
                    <a:srgbClr val="002A00"/>
                  </a:solidFill>
                  <a:latin typeface="Times New Roman" panose="02020603050405020304" pitchFamily="18" charset="0"/>
                  <a:ea typeface="黑体" panose="02010609060101010101" pitchFamily="49" charset="-122"/>
                </a:endParaRPr>
              </a:p>
            </p:txBody>
          </p:sp>
          <p:sp>
            <p:nvSpPr>
              <p:cNvPr id="54312" name="Oval 124"/>
              <p:cNvSpPr>
                <a:spLocks noChangeArrowheads="1"/>
              </p:cNvSpPr>
              <p:nvPr/>
            </p:nvSpPr>
            <p:spPr bwMode="auto">
              <a:xfrm>
                <a:off x="4392" y="2838"/>
                <a:ext cx="724" cy="275"/>
              </a:xfrm>
              <a:prstGeom prst="ellipse">
                <a:avLst/>
              </a:prstGeom>
              <a:solidFill>
                <a:srgbClr val="FF9F00"/>
              </a:solidFill>
              <a:ln w="6350">
                <a:solidFill>
                  <a:srgbClr val="000000"/>
                </a:solidFill>
                <a:round/>
              </a:ln>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solidFill>
                    <a:srgbClr val="002A00"/>
                  </a:solidFill>
                  <a:latin typeface="Times New Roman" panose="02020603050405020304" pitchFamily="18" charset="0"/>
                  <a:ea typeface="黑体" panose="02010609060101010101" pitchFamily="49" charset="-122"/>
                </a:endParaRPr>
              </a:p>
            </p:txBody>
          </p:sp>
          <p:sp>
            <p:nvSpPr>
              <p:cNvPr id="54313" name="Line 125"/>
              <p:cNvSpPr>
                <a:spLocks noChangeShapeType="1"/>
              </p:cNvSpPr>
              <p:nvPr/>
            </p:nvSpPr>
            <p:spPr bwMode="auto">
              <a:xfrm>
                <a:off x="4393" y="2989"/>
                <a:ext cx="0" cy="33"/>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314" name="Line 126"/>
              <p:cNvSpPr>
                <a:spLocks noChangeShapeType="1"/>
              </p:cNvSpPr>
              <p:nvPr/>
            </p:nvSpPr>
            <p:spPr bwMode="auto">
              <a:xfrm>
                <a:off x="4617" y="3107"/>
                <a:ext cx="0" cy="38"/>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315" name="Line 127"/>
              <p:cNvSpPr>
                <a:spLocks noChangeShapeType="1"/>
              </p:cNvSpPr>
              <p:nvPr/>
            </p:nvSpPr>
            <p:spPr bwMode="auto">
              <a:xfrm>
                <a:off x="4759" y="3116"/>
                <a:ext cx="0" cy="40"/>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316" name="Line 128"/>
              <p:cNvSpPr>
                <a:spLocks noChangeShapeType="1"/>
              </p:cNvSpPr>
              <p:nvPr/>
            </p:nvSpPr>
            <p:spPr bwMode="auto">
              <a:xfrm>
                <a:off x="4892" y="3108"/>
                <a:ext cx="0" cy="37"/>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317" name="Line 129"/>
              <p:cNvSpPr>
                <a:spLocks noChangeShapeType="1"/>
              </p:cNvSpPr>
              <p:nvPr/>
            </p:nvSpPr>
            <p:spPr bwMode="auto">
              <a:xfrm>
                <a:off x="5035" y="3066"/>
                <a:ext cx="0" cy="38"/>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318" name="Line 130"/>
              <p:cNvSpPr>
                <a:spLocks noChangeShapeType="1"/>
              </p:cNvSpPr>
              <p:nvPr/>
            </p:nvSpPr>
            <p:spPr bwMode="auto">
              <a:xfrm>
                <a:off x="5116" y="2980"/>
                <a:ext cx="0" cy="47"/>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319" name="Line 131"/>
              <p:cNvSpPr>
                <a:spLocks noChangeShapeType="1"/>
              </p:cNvSpPr>
              <p:nvPr/>
            </p:nvSpPr>
            <p:spPr bwMode="auto">
              <a:xfrm>
                <a:off x="4489" y="3075"/>
                <a:ext cx="0" cy="38"/>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320" name="Freeform 132"/>
              <p:cNvSpPr/>
              <p:nvPr/>
            </p:nvSpPr>
            <p:spPr bwMode="auto">
              <a:xfrm>
                <a:off x="4563" y="2885"/>
                <a:ext cx="383" cy="175"/>
              </a:xfrm>
              <a:custGeom>
                <a:avLst/>
                <a:gdLst>
                  <a:gd name="T0" fmla="*/ 1 w 766"/>
                  <a:gd name="T1" fmla="*/ 0 h 352"/>
                  <a:gd name="T2" fmla="*/ 1 w 766"/>
                  <a:gd name="T3" fmla="*/ 0 h 352"/>
                  <a:gd name="T4" fmla="*/ 1 w 766"/>
                  <a:gd name="T5" fmla="*/ 0 h 352"/>
                  <a:gd name="T6" fmla="*/ 1 w 766"/>
                  <a:gd name="T7" fmla="*/ 0 h 352"/>
                  <a:gd name="T8" fmla="*/ 0 w 766"/>
                  <a:gd name="T9" fmla="*/ 0 h 352"/>
                  <a:gd name="T10" fmla="*/ 1 w 766"/>
                  <a:gd name="T11" fmla="*/ 0 h 352"/>
                  <a:gd name="T12" fmla="*/ 1 w 766"/>
                  <a:gd name="T13" fmla="*/ 0 h 352"/>
                  <a:gd name="T14" fmla="*/ 1 w 766"/>
                  <a:gd name="T15" fmla="*/ 0 h 352"/>
                  <a:gd name="T16" fmla="*/ 1 w 766"/>
                  <a:gd name="T17" fmla="*/ 0 h 352"/>
                  <a:gd name="T18" fmla="*/ 1 w 766"/>
                  <a:gd name="T19" fmla="*/ 0 h 352"/>
                  <a:gd name="T20" fmla="*/ 1 w 766"/>
                  <a:gd name="T21" fmla="*/ 0 h 352"/>
                  <a:gd name="T22" fmla="*/ 1 w 766"/>
                  <a:gd name="T23" fmla="*/ 0 h 352"/>
                  <a:gd name="T24" fmla="*/ 1 w 766"/>
                  <a:gd name="T25" fmla="*/ 0 h 352"/>
                  <a:gd name="T26" fmla="*/ 1 w 766"/>
                  <a:gd name="T27" fmla="*/ 0 h 352"/>
                  <a:gd name="T28" fmla="*/ 1 w 766"/>
                  <a:gd name="T29" fmla="*/ 0 h 352"/>
                  <a:gd name="T30" fmla="*/ 1 w 766"/>
                  <a:gd name="T31" fmla="*/ 0 h 352"/>
                  <a:gd name="T32" fmla="*/ 1 w 766"/>
                  <a:gd name="T33" fmla="*/ 0 h 352"/>
                  <a:gd name="T34" fmla="*/ 1 w 766"/>
                  <a:gd name="T35" fmla="*/ 0 h 352"/>
                  <a:gd name="T36" fmla="*/ 1 w 766"/>
                  <a:gd name="T37" fmla="*/ 0 h 352"/>
                  <a:gd name="T38" fmla="*/ 1 w 766"/>
                  <a:gd name="T39" fmla="*/ 0 h 352"/>
                  <a:gd name="T40" fmla="*/ 1 w 766"/>
                  <a:gd name="T41" fmla="*/ 0 h 352"/>
                  <a:gd name="T42" fmla="*/ 1 w 766"/>
                  <a:gd name="T43" fmla="*/ 0 h 352"/>
                  <a:gd name="T44" fmla="*/ 1 w 766"/>
                  <a:gd name="T45" fmla="*/ 0 h 352"/>
                  <a:gd name="T46" fmla="*/ 1 w 766"/>
                  <a:gd name="T47" fmla="*/ 0 h 352"/>
                  <a:gd name="T48" fmla="*/ 1 w 766"/>
                  <a:gd name="T49" fmla="*/ 0 h 352"/>
                  <a:gd name="T50" fmla="*/ 1 w 766"/>
                  <a:gd name="T51" fmla="*/ 0 h 352"/>
                  <a:gd name="T52" fmla="*/ 1 w 766"/>
                  <a:gd name="T53" fmla="*/ 0 h 352"/>
                  <a:gd name="T54" fmla="*/ 1 w 766"/>
                  <a:gd name="T55" fmla="*/ 0 h 3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766"/>
                  <a:gd name="T85" fmla="*/ 0 h 352"/>
                  <a:gd name="T86" fmla="*/ 766 w 766"/>
                  <a:gd name="T87" fmla="*/ 352 h 3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766" h="352">
                    <a:moveTo>
                      <a:pt x="423" y="38"/>
                    </a:moveTo>
                    <a:lnTo>
                      <a:pt x="239" y="21"/>
                    </a:lnTo>
                    <a:lnTo>
                      <a:pt x="91" y="51"/>
                    </a:lnTo>
                    <a:lnTo>
                      <a:pt x="12" y="109"/>
                    </a:lnTo>
                    <a:lnTo>
                      <a:pt x="0" y="183"/>
                    </a:lnTo>
                    <a:lnTo>
                      <a:pt x="39" y="247"/>
                    </a:lnTo>
                    <a:lnTo>
                      <a:pt x="88" y="289"/>
                    </a:lnTo>
                    <a:lnTo>
                      <a:pt x="116" y="284"/>
                    </a:lnTo>
                    <a:lnTo>
                      <a:pt x="222" y="346"/>
                    </a:lnTo>
                    <a:lnTo>
                      <a:pt x="243" y="296"/>
                    </a:lnTo>
                    <a:lnTo>
                      <a:pt x="308" y="326"/>
                    </a:lnTo>
                    <a:lnTo>
                      <a:pt x="393" y="308"/>
                    </a:lnTo>
                    <a:lnTo>
                      <a:pt x="409" y="235"/>
                    </a:lnTo>
                    <a:lnTo>
                      <a:pt x="478" y="259"/>
                    </a:lnTo>
                    <a:lnTo>
                      <a:pt x="497" y="308"/>
                    </a:lnTo>
                    <a:lnTo>
                      <a:pt x="559" y="352"/>
                    </a:lnTo>
                    <a:lnTo>
                      <a:pt x="680" y="313"/>
                    </a:lnTo>
                    <a:lnTo>
                      <a:pt x="756" y="253"/>
                    </a:lnTo>
                    <a:lnTo>
                      <a:pt x="766" y="163"/>
                    </a:lnTo>
                    <a:lnTo>
                      <a:pt x="693" y="105"/>
                    </a:lnTo>
                    <a:lnTo>
                      <a:pt x="482" y="108"/>
                    </a:lnTo>
                    <a:lnTo>
                      <a:pt x="458" y="51"/>
                    </a:lnTo>
                    <a:lnTo>
                      <a:pt x="527" y="108"/>
                    </a:lnTo>
                    <a:lnTo>
                      <a:pt x="621" y="54"/>
                    </a:lnTo>
                    <a:lnTo>
                      <a:pt x="656" y="38"/>
                    </a:lnTo>
                    <a:lnTo>
                      <a:pt x="599" y="0"/>
                    </a:lnTo>
                    <a:lnTo>
                      <a:pt x="497" y="15"/>
                    </a:lnTo>
                    <a:lnTo>
                      <a:pt x="423" y="38"/>
                    </a:lnTo>
                  </a:path>
                </a:pathLst>
              </a:cu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321" name="Oval 133"/>
              <p:cNvSpPr>
                <a:spLocks noChangeArrowheads="1"/>
              </p:cNvSpPr>
              <p:nvPr/>
            </p:nvSpPr>
            <p:spPr bwMode="auto">
              <a:xfrm>
                <a:off x="4457" y="2859"/>
                <a:ext cx="609" cy="231"/>
              </a:xfrm>
              <a:prstGeom prst="ellipse">
                <a:avLst/>
              </a:pr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solidFill>
                    <a:srgbClr val="002A00"/>
                  </a:solidFill>
                  <a:latin typeface="Times New Roman" panose="02020603050405020304" pitchFamily="18" charset="0"/>
                  <a:ea typeface="黑体" panose="02010609060101010101" pitchFamily="49" charset="-122"/>
                </a:endParaRPr>
              </a:p>
            </p:txBody>
          </p:sp>
        </p:grpSp>
        <p:grpSp>
          <p:nvGrpSpPr>
            <p:cNvPr id="54286" name="Group 134"/>
            <p:cNvGrpSpPr/>
            <p:nvPr/>
          </p:nvGrpSpPr>
          <p:grpSpPr bwMode="auto">
            <a:xfrm>
              <a:off x="4917" y="622"/>
              <a:ext cx="342" cy="173"/>
              <a:chOff x="4479" y="2725"/>
              <a:chExt cx="727" cy="326"/>
            </a:xfrm>
          </p:grpSpPr>
          <p:sp>
            <p:nvSpPr>
              <p:cNvPr id="54300" name="Oval 135"/>
              <p:cNvSpPr>
                <a:spLocks noChangeArrowheads="1"/>
              </p:cNvSpPr>
              <p:nvPr/>
            </p:nvSpPr>
            <p:spPr bwMode="auto">
              <a:xfrm>
                <a:off x="4480" y="2776"/>
                <a:ext cx="726" cy="275"/>
              </a:xfrm>
              <a:prstGeom prst="ellipse">
                <a:avLst/>
              </a:prstGeom>
              <a:solidFill>
                <a:srgbClr val="BF7F00"/>
              </a:solidFill>
              <a:ln w="6350">
                <a:solidFill>
                  <a:srgbClr val="000000"/>
                </a:solidFill>
                <a:round/>
              </a:ln>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solidFill>
                    <a:srgbClr val="002A00"/>
                  </a:solidFill>
                  <a:latin typeface="Times New Roman" panose="02020603050405020304" pitchFamily="18" charset="0"/>
                  <a:ea typeface="黑体" panose="02010609060101010101" pitchFamily="49" charset="-122"/>
                </a:endParaRPr>
              </a:p>
            </p:txBody>
          </p:sp>
          <p:sp>
            <p:nvSpPr>
              <p:cNvPr id="54301" name="Oval 136"/>
              <p:cNvSpPr>
                <a:spLocks noChangeArrowheads="1"/>
              </p:cNvSpPr>
              <p:nvPr/>
            </p:nvSpPr>
            <p:spPr bwMode="auto">
              <a:xfrm>
                <a:off x="4479" y="2725"/>
                <a:ext cx="725" cy="276"/>
              </a:xfrm>
              <a:prstGeom prst="ellipse">
                <a:avLst/>
              </a:prstGeom>
              <a:solidFill>
                <a:srgbClr val="FF9F00"/>
              </a:solidFill>
              <a:ln w="6350">
                <a:solidFill>
                  <a:srgbClr val="000000"/>
                </a:solidFill>
                <a:round/>
              </a:ln>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solidFill>
                    <a:srgbClr val="002A00"/>
                  </a:solidFill>
                  <a:latin typeface="Times New Roman" panose="02020603050405020304" pitchFamily="18" charset="0"/>
                  <a:ea typeface="黑体" panose="02010609060101010101" pitchFamily="49" charset="-122"/>
                </a:endParaRPr>
              </a:p>
            </p:txBody>
          </p:sp>
          <p:sp>
            <p:nvSpPr>
              <p:cNvPr id="54302" name="Line 137"/>
              <p:cNvSpPr>
                <a:spLocks noChangeShapeType="1"/>
              </p:cNvSpPr>
              <p:nvPr/>
            </p:nvSpPr>
            <p:spPr bwMode="auto">
              <a:xfrm>
                <a:off x="4480" y="2876"/>
                <a:ext cx="0" cy="34"/>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303" name="Line 138"/>
              <p:cNvSpPr>
                <a:spLocks noChangeShapeType="1"/>
              </p:cNvSpPr>
              <p:nvPr/>
            </p:nvSpPr>
            <p:spPr bwMode="auto">
              <a:xfrm>
                <a:off x="4702" y="2995"/>
                <a:ext cx="0" cy="38"/>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304" name="Line 139"/>
              <p:cNvSpPr>
                <a:spLocks noChangeShapeType="1"/>
              </p:cNvSpPr>
              <p:nvPr/>
            </p:nvSpPr>
            <p:spPr bwMode="auto">
              <a:xfrm>
                <a:off x="4846" y="3004"/>
                <a:ext cx="0" cy="41"/>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305" name="Line 140"/>
              <p:cNvSpPr>
                <a:spLocks noChangeShapeType="1"/>
              </p:cNvSpPr>
              <p:nvPr/>
            </p:nvSpPr>
            <p:spPr bwMode="auto">
              <a:xfrm>
                <a:off x="4980" y="2996"/>
                <a:ext cx="0" cy="37"/>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306" name="Line 141"/>
              <p:cNvSpPr>
                <a:spLocks noChangeShapeType="1"/>
              </p:cNvSpPr>
              <p:nvPr/>
            </p:nvSpPr>
            <p:spPr bwMode="auto">
              <a:xfrm>
                <a:off x="5122" y="2953"/>
                <a:ext cx="0" cy="39"/>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307" name="Line 142"/>
              <p:cNvSpPr>
                <a:spLocks noChangeShapeType="1"/>
              </p:cNvSpPr>
              <p:nvPr/>
            </p:nvSpPr>
            <p:spPr bwMode="auto">
              <a:xfrm>
                <a:off x="5204" y="2868"/>
                <a:ext cx="0" cy="47"/>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308" name="Line 143"/>
              <p:cNvSpPr>
                <a:spLocks noChangeShapeType="1"/>
              </p:cNvSpPr>
              <p:nvPr/>
            </p:nvSpPr>
            <p:spPr bwMode="auto">
              <a:xfrm>
                <a:off x="4576" y="2963"/>
                <a:ext cx="0" cy="38"/>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309" name="Freeform 144"/>
              <p:cNvSpPr/>
              <p:nvPr/>
            </p:nvSpPr>
            <p:spPr bwMode="auto">
              <a:xfrm>
                <a:off x="4650" y="2773"/>
                <a:ext cx="383" cy="176"/>
              </a:xfrm>
              <a:custGeom>
                <a:avLst/>
                <a:gdLst>
                  <a:gd name="T0" fmla="*/ 0 w 767"/>
                  <a:gd name="T1" fmla="*/ 0 h 353"/>
                  <a:gd name="T2" fmla="*/ 0 w 767"/>
                  <a:gd name="T3" fmla="*/ 0 h 353"/>
                  <a:gd name="T4" fmla="*/ 0 w 767"/>
                  <a:gd name="T5" fmla="*/ 0 h 353"/>
                  <a:gd name="T6" fmla="*/ 0 w 767"/>
                  <a:gd name="T7" fmla="*/ 0 h 353"/>
                  <a:gd name="T8" fmla="*/ 0 w 767"/>
                  <a:gd name="T9" fmla="*/ 0 h 353"/>
                  <a:gd name="T10" fmla="*/ 0 w 767"/>
                  <a:gd name="T11" fmla="*/ 0 h 353"/>
                  <a:gd name="T12" fmla="*/ 0 w 767"/>
                  <a:gd name="T13" fmla="*/ 0 h 353"/>
                  <a:gd name="T14" fmla="*/ 0 w 767"/>
                  <a:gd name="T15" fmla="*/ 0 h 353"/>
                  <a:gd name="T16" fmla="*/ 0 w 767"/>
                  <a:gd name="T17" fmla="*/ 0 h 353"/>
                  <a:gd name="T18" fmla="*/ 0 w 767"/>
                  <a:gd name="T19" fmla="*/ 0 h 353"/>
                  <a:gd name="T20" fmla="*/ 0 w 767"/>
                  <a:gd name="T21" fmla="*/ 0 h 353"/>
                  <a:gd name="T22" fmla="*/ 0 w 767"/>
                  <a:gd name="T23" fmla="*/ 0 h 353"/>
                  <a:gd name="T24" fmla="*/ 0 w 767"/>
                  <a:gd name="T25" fmla="*/ 0 h 353"/>
                  <a:gd name="T26" fmla="*/ 0 w 767"/>
                  <a:gd name="T27" fmla="*/ 0 h 353"/>
                  <a:gd name="T28" fmla="*/ 0 w 767"/>
                  <a:gd name="T29" fmla="*/ 0 h 353"/>
                  <a:gd name="T30" fmla="*/ 0 w 767"/>
                  <a:gd name="T31" fmla="*/ 0 h 353"/>
                  <a:gd name="T32" fmla="*/ 0 w 767"/>
                  <a:gd name="T33" fmla="*/ 0 h 353"/>
                  <a:gd name="T34" fmla="*/ 0 w 767"/>
                  <a:gd name="T35" fmla="*/ 0 h 353"/>
                  <a:gd name="T36" fmla="*/ 0 w 767"/>
                  <a:gd name="T37" fmla="*/ 0 h 353"/>
                  <a:gd name="T38" fmla="*/ 0 w 767"/>
                  <a:gd name="T39" fmla="*/ 0 h 353"/>
                  <a:gd name="T40" fmla="*/ 0 w 767"/>
                  <a:gd name="T41" fmla="*/ 0 h 353"/>
                  <a:gd name="T42" fmla="*/ 0 w 767"/>
                  <a:gd name="T43" fmla="*/ 0 h 353"/>
                  <a:gd name="T44" fmla="*/ 0 w 767"/>
                  <a:gd name="T45" fmla="*/ 0 h 353"/>
                  <a:gd name="T46" fmla="*/ 0 w 767"/>
                  <a:gd name="T47" fmla="*/ 0 h 353"/>
                  <a:gd name="T48" fmla="*/ 0 w 767"/>
                  <a:gd name="T49" fmla="*/ 0 h 353"/>
                  <a:gd name="T50" fmla="*/ 0 w 767"/>
                  <a:gd name="T51" fmla="*/ 0 h 353"/>
                  <a:gd name="T52" fmla="*/ 0 w 767"/>
                  <a:gd name="T53" fmla="*/ 0 h 353"/>
                  <a:gd name="T54" fmla="*/ 0 w 767"/>
                  <a:gd name="T55" fmla="*/ 0 h 35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767"/>
                  <a:gd name="T85" fmla="*/ 0 h 353"/>
                  <a:gd name="T86" fmla="*/ 767 w 767"/>
                  <a:gd name="T87" fmla="*/ 353 h 35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767" h="353">
                    <a:moveTo>
                      <a:pt x="424" y="39"/>
                    </a:moveTo>
                    <a:lnTo>
                      <a:pt x="242" y="23"/>
                    </a:lnTo>
                    <a:lnTo>
                      <a:pt x="90" y="51"/>
                    </a:lnTo>
                    <a:lnTo>
                      <a:pt x="12" y="111"/>
                    </a:lnTo>
                    <a:lnTo>
                      <a:pt x="0" y="183"/>
                    </a:lnTo>
                    <a:lnTo>
                      <a:pt x="39" y="245"/>
                    </a:lnTo>
                    <a:lnTo>
                      <a:pt x="88" y="287"/>
                    </a:lnTo>
                    <a:lnTo>
                      <a:pt x="115" y="283"/>
                    </a:lnTo>
                    <a:lnTo>
                      <a:pt x="223" y="344"/>
                    </a:lnTo>
                    <a:lnTo>
                      <a:pt x="245" y="296"/>
                    </a:lnTo>
                    <a:lnTo>
                      <a:pt x="306" y="326"/>
                    </a:lnTo>
                    <a:lnTo>
                      <a:pt x="396" y="307"/>
                    </a:lnTo>
                    <a:lnTo>
                      <a:pt x="411" y="233"/>
                    </a:lnTo>
                    <a:lnTo>
                      <a:pt x="478" y="259"/>
                    </a:lnTo>
                    <a:lnTo>
                      <a:pt x="501" y="307"/>
                    </a:lnTo>
                    <a:lnTo>
                      <a:pt x="559" y="353"/>
                    </a:lnTo>
                    <a:lnTo>
                      <a:pt x="678" y="313"/>
                    </a:lnTo>
                    <a:lnTo>
                      <a:pt x="758" y="251"/>
                    </a:lnTo>
                    <a:lnTo>
                      <a:pt x="767" y="163"/>
                    </a:lnTo>
                    <a:lnTo>
                      <a:pt x="693" y="105"/>
                    </a:lnTo>
                    <a:lnTo>
                      <a:pt x="484" y="108"/>
                    </a:lnTo>
                    <a:lnTo>
                      <a:pt x="460" y="51"/>
                    </a:lnTo>
                    <a:lnTo>
                      <a:pt x="529" y="108"/>
                    </a:lnTo>
                    <a:lnTo>
                      <a:pt x="620" y="54"/>
                    </a:lnTo>
                    <a:lnTo>
                      <a:pt x="658" y="39"/>
                    </a:lnTo>
                    <a:lnTo>
                      <a:pt x="602" y="0"/>
                    </a:lnTo>
                    <a:lnTo>
                      <a:pt x="501" y="15"/>
                    </a:lnTo>
                    <a:lnTo>
                      <a:pt x="424" y="39"/>
                    </a:lnTo>
                  </a:path>
                </a:pathLst>
              </a:cu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310" name="Oval 145"/>
              <p:cNvSpPr>
                <a:spLocks noChangeArrowheads="1"/>
              </p:cNvSpPr>
              <p:nvPr/>
            </p:nvSpPr>
            <p:spPr bwMode="auto">
              <a:xfrm>
                <a:off x="4544" y="2748"/>
                <a:ext cx="608" cy="230"/>
              </a:xfrm>
              <a:prstGeom prst="ellipse">
                <a:avLst/>
              </a:pr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solidFill>
                    <a:srgbClr val="002A00"/>
                  </a:solidFill>
                  <a:latin typeface="Times New Roman" panose="02020603050405020304" pitchFamily="18" charset="0"/>
                  <a:ea typeface="黑体" panose="02010609060101010101" pitchFamily="49" charset="-122"/>
                </a:endParaRPr>
              </a:p>
            </p:txBody>
          </p:sp>
        </p:grpSp>
        <p:grpSp>
          <p:nvGrpSpPr>
            <p:cNvPr id="54287" name="Group 146"/>
            <p:cNvGrpSpPr/>
            <p:nvPr/>
          </p:nvGrpSpPr>
          <p:grpSpPr bwMode="auto">
            <a:xfrm>
              <a:off x="4921" y="573"/>
              <a:ext cx="342" cy="171"/>
              <a:chOff x="4487" y="2633"/>
              <a:chExt cx="727" cy="322"/>
            </a:xfrm>
          </p:grpSpPr>
          <p:sp>
            <p:nvSpPr>
              <p:cNvPr id="54289" name="Oval 147"/>
              <p:cNvSpPr>
                <a:spLocks noChangeArrowheads="1"/>
              </p:cNvSpPr>
              <p:nvPr/>
            </p:nvSpPr>
            <p:spPr bwMode="auto">
              <a:xfrm>
                <a:off x="4489" y="2680"/>
                <a:ext cx="725" cy="275"/>
              </a:xfrm>
              <a:prstGeom prst="ellipse">
                <a:avLst/>
              </a:prstGeom>
              <a:solidFill>
                <a:srgbClr val="BF7F00"/>
              </a:solidFill>
              <a:ln w="6350">
                <a:solidFill>
                  <a:srgbClr val="000000"/>
                </a:solidFill>
                <a:round/>
              </a:ln>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solidFill>
                    <a:srgbClr val="002A00"/>
                  </a:solidFill>
                  <a:latin typeface="Times New Roman" panose="02020603050405020304" pitchFamily="18" charset="0"/>
                  <a:ea typeface="黑体" panose="02010609060101010101" pitchFamily="49" charset="-122"/>
                </a:endParaRPr>
              </a:p>
            </p:txBody>
          </p:sp>
          <p:sp>
            <p:nvSpPr>
              <p:cNvPr id="54290" name="Oval 148"/>
              <p:cNvSpPr>
                <a:spLocks noChangeArrowheads="1"/>
              </p:cNvSpPr>
              <p:nvPr/>
            </p:nvSpPr>
            <p:spPr bwMode="auto">
              <a:xfrm>
                <a:off x="4487" y="2633"/>
                <a:ext cx="725" cy="272"/>
              </a:xfrm>
              <a:prstGeom prst="ellipse">
                <a:avLst/>
              </a:prstGeom>
              <a:solidFill>
                <a:srgbClr val="FF9F00"/>
              </a:solidFill>
              <a:ln w="6350">
                <a:solidFill>
                  <a:srgbClr val="000000"/>
                </a:solidFill>
                <a:round/>
              </a:ln>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solidFill>
                    <a:srgbClr val="002A00"/>
                  </a:solidFill>
                  <a:latin typeface="Times New Roman" panose="02020603050405020304" pitchFamily="18" charset="0"/>
                  <a:ea typeface="黑体" panose="02010609060101010101" pitchFamily="49" charset="-122"/>
                </a:endParaRPr>
              </a:p>
            </p:txBody>
          </p:sp>
          <p:sp>
            <p:nvSpPr>
              <p:cNvPr id="54291" name="Line 149"/>
              <p:cNvSpPr>
                <a:spLocks noChangeShapeType="1"/>
              </p:cNvSpPr>
              <p:nvPr/>
            </p:nvSpPr>
            <p:spPr bwMode="auto">
              <a:xfrm>
                <a:off x="4489" y="2780"/>
                <a:ext cx="0" cy="34"/>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292" name="Line 150"/>
              <p:cNvSpPr>
                <a:spLocks noChangeShapeType="1"/>
              </p:cNvSpPr>
              <p:nvPr/>
            </p:nvSpPr>
            <p:spPr bwMode="auto">
              <a:xfrm>
                <a:off x="4710" y="2898"/>
                <a:ext cx="0" cy="39"/>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293" name="Line 151"/>
              <p:cNvSpPr>
                <a:spLocks noChangeShapeType="1"/>
              </p:cNvSpPr>
              <p:nvPr/>
            </p:nvSpPr>
            <p:spPr bwMode="auto">
              <a:xfrm>
                <a:off x="4853" y="2909"/>
                <a:ext cx="0" cy="39"/>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294" name="Line 152"/>
              <p:cNvSpPr>
                <a:spLocks noChangeShapeType="1"/>
              </p:cNvSpPr>
              <p:nvPr/>
            </p:nvSpPr>
            <p:spPr bwMode="auto">
              <a:xfrm>
                <a:off x="4989" y="2899"/>
                <a:ext cx="0" cy="38"/>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295" name="Line 153"/>
              <p:cNvSpPr>
                <a:spLocks noChangeShapeType="1"/>
              </p:cNvSpPr>
              <p:nvPr/>
            </p:nvSpPr>
            <p:spPr bwMode="auto">
              <a:xfrm>
                <a:off x="5131" y="2858"/>
                <a:ext cx="0" cy="37"/>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296" name="Line 154"/>
              <p:cNvSpPr>
                <a:spLocks noChangeShapeType="1"/>
              </p:cNvSpPr>
              <p:nvPr/>
            </p:nvSpPr>
            <p:spPr bwMode="auto">
              <a:xfrm>
                <a:off x="5212" y="2773"/>
                <a:ext cx="0" cy="44"/>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297" name="Line 155"/>
              <p:cNvSpPr>
                <a:spLocks noChangeShapeType="1"/>
              </p:cNvSpPr>
              <p:nvPr/>
            </p:nvSpPr>
            <p:spPr bwMode="auto">
              <a:xfrm>
                <a:off x="4584" y="2868"/>
                <a:ext cx="0" cy="38"/>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298" name="Freeform 156"/>
              <p:cNvSpPr/>
              <p:nvPr/>
            </p:nvSpPr>
            <p:spPr bwMode="auto">
              <a:xfrm>
                <a:off x="4659" y="2678"/>
                <a:ext cx="382" cy="175"/>
              </a:xfrm>
              <a:custGeom>
                <a:avLst/>
                <a:gdLst>
                  <a:gd name="T0" fmla="*/ 1 w 764"/>
                  <a:gd name="T1" fmla="*/ 0 h 351"/>
                  <a:gd name="T2" fmla="*/ 1 w 764"/>
                  <a:gd name="T3" fmla="*/ 0 h 351"/>
                  <a:gd name="T4" fmla="*/ 1 w 764"/>
                  <a:gd name="T5" fmla="*/ 0 h 351"/>
                  <a:gd name="T6" fmla="*/ 1 w 764"/>
                  <a:gd name="T7" fmla="*/ 0 h 351"/>
                  <a:gd name="T8" fmla="*/ 0 w 764"/>
                  <a:gd name="T9" fmla="*/ 0 h 351"/>
                  <a:gd name="T10" fmla="*/ 1 w 764"/>
                  <a:gd name="T11" fmla="*/ 0 h 351"/>
                  <a:gd name="T12" fmla="*/ 1 w 764"/>
                  <a:gd name="T13" fmla="*/ 0 h 351"/>
                  <a:gd name="T14" fmla="*/ 1 w 764"/>
                  <a:gd name="T15" fmla="*/ 0 h 351"/>
                  <a:gd name="T16" fmla="*/ 1 w 764"/>
                  <a:gd name="T17" fmla="*/ 0 h 351"/>
                  <a:gd name="T18" fmla="*/ 1 w 764"/>
                  <a:gd name="T19" fmla="*/ 0 h 351"/>
                  <a:gd name="T20" fmla="*/ 1 w 764"/>
                  <a:gd name="T21" fmla="*/ 0 h 351"/>
                  <a:gd name="T22" fmla="*/ 1 w 764"/>
                  <a:gd name="T23" fmla="*/ 0 h 351"/>
                  <a:gd name="T24" fmla="*/ 1 w 764"/>
                  <a:gd name="T25" fmla="*/ 0 h 351"/>
                  <a:gd name="T26" fmla="*/ 1 w 764"/>
                  <a:gd name="T27" fmla="*/ 0 h 351"/>
                  <a:gd name="T28" fmla="*/ 1 w 764"/>
                  <a:gd name="T29" fmla="*/ 0 h 351"/>
                  <a:gd name="T30" fmla="*/ 1 w 764"/>
                  <a:gd name="T31" fmla="*/ 0 h 351"/>
                  <a:gd name="T32" fmla="*/ 1 w 764"/>
                  <a:gd name="T33" fmla="*/ 0 h 351"/>
                  <a:gd name="T34" fmla="*/ 1 w 764"/>
                  <a:gd name="T35" fmla="*/ 0 h 351"/>
                  <a:gd name="T36" fmla="*/ 1 w 764"/>
                  <a:gd name="T37" fmla="*/ 0 h 351"/>
                  <a:gd name="T38" fmla="*/ 1 w 764"/>
                  <a:gd name="T39" fmla="*/ 0 h 351"/>
                  <a:gd name="T40" fmla="*/ 1 w 764"/>
                  <a:gd name="T41" fmla="*/ 0 h 351"/>
                  <a:gd name="T42" fmla="*/ 1 w 764"/>
                  <a:gd name="T43" fmla="*/ 0 h 351"/>
                  <a:gd name="T44" fmla="*/ 1 w 764"/>
                  <a:gd name="T45" fmla="*/ 0 h 351"/>
                  <a:gd name="T46" fmla="*/ 1 w 764"/>
                  <a:gd name="T47" fmla="*/ 0 h 351"/>
                  <a:gd name="T48" fmla="*/ 1 w 764"/>
                  <a:gd name="T49" fmla="*/ 0 h 351"/>
                  <a:gd name="T50" fmla="*/ 1 w 764"/>
                  <a:gd name="T51" fmla="*/ 0 h 351"/>
                  <a:gd name="T52" fmla="*/ 1 w 764"/>
                  <a:gd name="T53" fmla="*/ 0 h 351"/>
                  <a:gd name="T54" fmla="*/ 1 w 764"/>
                  <a:gd name="T55" fmla="*/ 0 h 35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764"/>
                  <a:gd name="T85" fmla="*/ 0 h 351"/>
                  <a:gd name="T86" fmla="*/ 764 w 764"/>
                  <a:gd name="T87" fmla="*/ 351 h 35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764" h="351">
                    <a:moveTo>
                      <a:pt x="425" y="35"/>
                    </a:moveTo>
                    <a:lnTo>
                      <a:pt x="238" y="19"/>
                    </a:lnTo>
                    <a:lnTo>
                      <a:pt x="89" y="49"/>
                    </a:lnTo>
                    <a:lnTo>
                      <a:pt x="12" y="107"/>
                    </a:lnTo>
                    <a:lnTo>
                      <a:pt x="0" y="179"/>
                    </a:lnTo>
                    <a:lnTo>
                      <a:pt x="36" y="243"/>
                    </a:lnTo>
                    <a:lnTo>
                      <a:pt x="86" y="288"/>
                    </a:lnTo>
                    <a:lnTo>
                      <a:pt x="116" y="279"/>
                    </a:lnTo>
                    <a:lnTo>
                      <a:pt x="223" y="342"/>
                    </a:lnTo>
                    <a:lnTo>
                      <a:pt x="241" y="294"/>
                    </a:lnTo>
                    <a:lnTo>
                      <a:pt x="305" y="324"/>
                    </a:lnTo>
                    <a:lnTo>
                      <a:pt x="395" y="304"/>
                    </a:lnTo>
                    <a:lnTo>
                      <a:pt x="407" y="234"/>
                    </a:lnTo>
                    <a:lnTo>
                      <a:pt x="479" y="258"/>
                    </a:lnTo>
                    <a:lnTo>
                      <a:pt x="498" y="304"/>
                    </a:lnTo>
                    <a:lnTo>
                      <a:pt x="556" y="351"/>
                    </a:lnTo>
                    <a:lnTo>
                      <a:pt x="679" y="309"/>
                    </a:lnTo>
                    <a:lnTo>
                      <a:pt x="757" y="248"/>
                    </a:lnTo>
                    <a:lnTo>
                      <a:pt x="764" y="161"/>
                    </a:lnTo>
                    <a:lnTo>
                      <a:pt x="692" y="103"/>
                    </a:lnTo>
                    <a:lnTo>
                      <a:pt x="485" y="106"/>
                    </a:lnTo>
                    <a:lnTo>
                      <a:pt x="456" y="49"/>
                    </a:lnTo>
                    <a:lnTo>
                      <a:pt x="528" y="106"/>
                    </a:lnTo>
                    <a:lnTo>
                      <a:pt x="619" y="52"/>
                    </a:lnTo>
                    <a:lnTo>
                      <a:pt x="655" y="35"/>
                    </a:lnTo>
                    <a:lnTo>
                      <a:pt x="600" y="0"/>
                    </a:lnTo>
                    <a:lnTo>
                      <a:pt x="498" y="13"/>
                    </a:lnTo>
                    <a:lnTo>
                      <a:pt x="425" y="35"/>
                    </a:lnTo>
                  </a:path>
                </a:pathLst>
              </a:cu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299" name="Oval 157"/>
              <p:cNvSpPr>
                <a:spLocks noChangeArrowheads="1"/>
              </p:cNvSpPr>
              <p:nvPr/>
            </p:nvSpPr>
            <p:spPr bwMode="auto">
              <a:xfrm>
                <a:off x="4553" y="2652"/>
                <a:ext cx="609" cy="228"/>
              </a:xfrm>
              <a:prstGeom prst="ellipse">
                <a:avLst/>
              </a:pr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solidFill>
                    <a:srgbClr val="002A00"/>
                  </a:solidFill>
                  <a:latin typeface="Times New Roman" panose="02020603050405020304" pitchFamily="18" charset="0"/>
                  <a:ea typeface="黑体" panose="02010609060101010101" pitchFamily="49" charset="-122"/>
                </a:endParaRPr>
              </a:p>
            </p:txBody>
          </p:sp>
        </p:grpSp>
        <p:sp>
          <p:nvSpPr>
            <p:cNvPr id="54288" name="AutoShape 158"/>
            <p:cNvSpPr>
              <a:spLocks noChangeArrowheads="1"/>
            </p:cNvSpPr>
            <p:nvPr/>
          </p:nvSpPr>
          <p:spPr bwMode="auto">
            <a:xfrm>
              <a:off x="4558" y="845"/>
              <a:ext cx="318" cy="91"/>
            </a:xfrm>
            <a:prstGeom prst="rightArrow">
              <a:avLst>
                <a:gd name="adj1" fmla="val 50000"/>
                <a:gd name="adj2" fmla="val 87363"/>
              </a:avLst>
            </a:prstGeom>
            <a:solidFill>
              <a:srgbClr val="FF0000"/>
            </a:solidFill>
            <a:ln w="9525">
              <a:solidFill>
                <a:srgbClr val="FF0000"/>
              </a:solidFill>
              <a:miter lim="800000"/>
            </a:ln>
            <a:effectLst>
              <a:prstShdw prst="shdw17" dist="17961" dir="2700000">
                <a:srgbClr val="990000"/>
              </a:prstShdw>
            </a:effectLst>
          </p:spPr>
          <p:txBody>
            <a:bodyPr wrap="none"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solidFill>
                  <a:srgbClr val="002A00"/>
                </a:solidFill>
                <a:latin typeface="Times New Roman" panose="02020603050405020304" pitchFamily="18" charset="0"/>
                <a:ea typeface="黑体" panose="02010609060101010101" pitchFamily="49" charset="-122"/>
              </a:endParaRPr>
            </a:p>
          </p:txBody>
        </p:sp>
      </p:grpSp>
      <p:sp>
        <p:nvSpPr>
          <p:cNvPr id="54277" name="文本框 1"/>
          <p:cNvSpPr txBox="1">
            <a:spLocks noChangeArrowheads="1"/>
          </p:cNvSpPr>
          <p:nvPr/>
        </p:nvSpPr>
        <p:spPr bwMode="auto">
          <a:xfrm>
            <a:off x="6229350" y="3808413"/>
            <a:ext cx="55022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1800" b="0">
                <a:latin typeface="Times New Roman" panose="02020603050405020304" pitchFamily="18" charset="0"/>
                <a:ea typeface="黑体" panose="02010609060101010101" pitchFamily="49" charset="-122"/>
              </a:rPr>
              <a:t>在充分竞争的债券市场中，</a:t>
            </a:r>
            <a:r>
              <a:rPr lang="zh-CN" altLang="en-US" sz="1800" b="0">
                <a:solidFill>
                  <a:srgbClr val="0000FF"/>
                </a:solidFill>
                <a:latin typeface="Times New Roman" panose="02020603050405020304" pitchFamily="18" charset="0"/>
                <a:ea typeface="黑体" panose="02010609060101010101" pitchFamily="49" charset="-122"/>
              </a:rPr>
              <a:t>市场利率</a:t>
            </a:r>
            <a:r>
              <a:rPr lang="zh-CN" altLang="en-US" sz="1800" b="0">
                <a:latin typeface="Times New Roman" panose="02020603050405020304" pitchFamily="18" charset="0"/>
                <a:ea typeface="黑体" panose="02010609060101010101" pitchFamily="49" charset="-122"/>
              </a:rPr>
              <a:t>约等于</a:t>
            </a:r>
            <a:r>
              <a:rPr lang="zh-CN" altLang="en-US" sz="1800" b="0">
                <a:solidFill>
                  <a:srgbClr val="0000FF"/>
                </a:solidFill>
                <a:latin typeface="Times New Roman" panose="02020603050405020304" pitchFamily="18" charset="0"/>
                <a:ea typeface="黑体" panose="02010609060101010101" pitchFamily="49" charset="-122"/>
              </a:rPr>
              <a:t>实际利率</a:t>
            </a:r>
            <a:endParaRPr lang="zh-CN" altLang="en-US" sz="1800" b="0">
              <a:solidFill>
                <a:srgbClr val="0000FF"/>
              </a:solidFill>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611">
                                            <p:txEl>
                                              <p:pRg st="0" end="0"/>
                                            </p:txEl>
                                          </p:spTgt>
                                        </p:tgtEl>
                                        <p:attrNameLst>
                                          <p:attrName>style.visibility</p:attrName>
                                        </p:attrNameLst>
                                      </p:cBhvr>
                                      <p:to>
                                        <p:strVal val="visible"/>
                                      </p:to>
                                    </p:set>
                                    <p:animEffect transition="in" filter="fade">
                                      <p:cBhvr>
                                        <p:cTn id="7" dur="500"/>
                                        <p:tgtEl>
                                          <p:spTgt spid="686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611">
                                            <p:txEl>
                                              <p:pRg st="1" end="1"/>
                                            </p:txEl>
                                          </p:spTgt>
                                        </p:tgtEl>
                                        <p:attrNameLst>
                                          <p:attrName>style.visibility</p:attrName>
                                        </p:attrNameLst>
                                      </p:cBhvr>
                                      <p:to>
                                        <p:strVal val="visible"/>
                                      </p:to>
                                    </p:set>
                                    <p:animEffect transition="in" filter="fade">
                                      <p:cBhvr>
                                        <p:cTn id="12" dur="500"/>
                                        <p:tgtEl>
                                          <p:spTgt spid="686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8611">
                                            <p:txEl>
                                              <p:pRg st="2" end="2"/>
                                            </p:txEl>
                                          </p:spTgt>
                                        </p:tgtEl>
                                        <p:attrNameLst>
                                          <p:attrName>style.visibility</p:attrName>
                                        </p:attrNameLst>
                                      </p:cBhvr>
                                      <p:to>
                                        <p:strVal val="visible"/>
                                      </p:to>
                                    </p:set>
                                    <p:animEffect transition="in" filter="fade">
                                      <p:cBhvr>
                                        <p:cTn id="17" dur="500"/>
                                        <p:tgtEl>
                                          <p:spTgt spid="686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298" name="Rectangle 2"/>
          <p:cNvSpPr>
            <a:spLocks noChangeArrowheads="1"/>
          </p:cNvSpPr>
          <p:nvPr/>
        </p:nvSpPr>
        <p:spPr bwMode="white">
          <a:xfrm>
            <a:off x="407988" y="325438"/>
            <a:ext cx="921702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 typeface="Wingdings" panose="05000000000000000000" pitchFamily="2" charset="2"/>
              <a:buNone/>
            </a:pPr>
            <a:r>
              <a:rPr kumimoji="0" lang="zh-CN" altLang="en-US">
                <a:solidFill>
                  <a:srgbClr val="FFFF00"/>
                </a:solidFill>
                <a:latin typeface="Arial" panose="020B0604020202020204" pitchFamily="34" charset="0"/>
                <a:ea typeface="黑体" panose="02010609060101010101" pitchFamily="49" charset="-122"/>
              </a:rPr>
              <a:t>债权投资会计核算</a:t>
            </a:r>
            <a:endParaRPr kumimoji="0" lang="zh-CN" altLang="en-US" sz="3200">
              <a:solidFill>
                <a:srgbClr val="FFFFFF"/>
              </a:solidFill>
              <a:latin typeface="Arial" panose="020B0604020202020204" pitchFamily="34" charset="0"/>
              <a:ea typeface="黑体" panose="02010609060101010101" pitchFamily="49" charset="-122"/>
            </a:endParaRPr>
          </a:p>
        </p:txBody>
      </p:sp>
      <p:sp>
        <p:nvSpPr>
          <p:cNvPr id="55299" name="Text Box 68"/>
          <p:cNvSpPr txBox="1">
            <a:spLocks noChangeArrowheads="1"/>
          </p:cNvSpPr>
          <p:nvPr/>
        </p:nvSpPr>
        <p:spPr bwMode="auto">
          <a:xfrm>
            <a:off x="263525" y="1241425"/>
            <a:ext cx="11736388" cy="992188"/>
          </a:xfrm>
          <a:prstGeom prst="rect">
            <a:avLst/>
          </a:prstGeom>
          <a:solidFill>
            <a:srgbClr val="CCFFCC"/>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36000" tIns="10800" rIns="18000" bIns="10800"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50000"/>
              </a:spcBef>
              <a:buClrTx/>
              <a:buFontTx/>
              <a:buNone/>
            </a:pPr>
            <a:r>
              <a:rPr lang="en-US" altLang="zh-CN" sz="2400">
                <a:solidFill>
                  <a:srgbClr val="002A00"/>
                </a:solidFill>
                <a:latin typeface="Times New Roman" panose="02020603050405020304" pitchFamily="18" charset="0"/>
                <a:ea typeface="黑体" panose="02010609060101010101" pitchFamily="49" charset="-122"/>
              </a:rPr>
              <a:t>2010</a:t>
            </a:r>
            <a:r>
              <a:rPr lang="zh-CN" altLang="en-US" sz="2400">
                <a:solidFill>
                  <a:srgbClr val="002A00"/>
                </a:solidFill>
                <a:latin typeface="Times New Roman" panose="02020603050405020304" pitchFamily="18" charset="0"/>
                <a:ea typeface="黑体" panose="02010609060101010101" pitchFamily="49" charset="-122"/>
              </a:rPr>
              <a:t>年</a:t>
            </a:r>
            <a:r>
              <a:rPr lang="en-US" altLang="zh-CN" sz="2400">
                <a:solidFill>
                  <a:srgbClr val="002A00"/>
                </a:solidFill>
                <a:latin typeface="Times New Roman" panose="02020603050405020304" pitchFamily="18" charset="0"/>
                <a:ea typeface="黑体" panose="02010609060101010101" pitchFamily="49" charset="-122"/>
              </a:rPr>
              <a:t>1</a:t>
            </a:r>
            <a:r>
              <a:rPr lang="zh-CN" altLang="en-US" sz="2400">
                <a:solidFill>
                  <a:srgbClr val="002A00"/>
                </a:solidFill>
                <a:latin typeface="Times New Roman" panose="02020603050405020304" pitchFamily="18" charset="0"/>
                <a:ea typeface="黑体" panose="02010609060101010101" pitchFamily="49" charset="-122"/>
              </a:rPr>
              <a:t>月</a:t>
            </a:r>
            <a:r>
              <a:rPr lang="en-US" altLang="zh-CN" sz="2400">
                <a:solidFill>
                  <a:srgbClr val="002A00"/>
                </a:solidFill>
                <a:latin typeface="Times New Roman" panose="02020603050405020304" pitchFamily="18" charset="0"/>
                <a:ea typeface="黑体" panose="02010609060101010101" pitchFamily="49" charset="-122"/>
              </a:rPr>
              <a:t>1</a:t>
            </a:r>
            <a:r>
              <a:rPr lang="zh-CN" altLang="en-US" sz="2400">
                <a:solidFill>
                  <a:srgbClr val="002A00"/>
                </a:solidFill>
                <a:latin typeface="Times New Roman" panose="02020603050405020304" pitchFamily="18" charset="0"/>
                <a:ea typeface="黑体" panose="02010609060101010101" pitchFamily="49" charset="-122"/>
              </a:rPr>
              <a:t>日</a:t>
            </a:r>
            <a:r>
              <a:rPr lang="en-US" altLang="zh-CN" sz="2400">
                <a:solidFill>
                  <a:srgbClr val="C00000"/>
                </a:solidFill>
                <a:latin typeface="Times New Roman" panose="02020603050405020304" pitchFamily="18" charset="0"/>
                <a:ea typeface="黑体" panose="02010609060101010101" pitchFamily="49" charset="-122"/>
              </a:rPr>
              <a:t>A</a:t>
            </a:r>
            <a:r>
              <a:rPr lang="zh-CN" altLang="en-US" sz="2400">
                <a:solidFill>
                  <a:srgbClr val="002A00"/>
                </a:solidFill>
                <a:latin typeface="Times New Roman" panose="02020603050405020304" pitchFamily="18" charset="0"/>
                <a:ea typeface="黑体" panose="02010609060101010101" pitchFamily="49" charset="-122"/>
              </a:rPr>
              <a:t>先生买了一张债券：面值</a:t>
            </a:r>
            <a:r>
              <a:rPr lang="en-US" altLang="zh-CN" sz="2400">
                <a:solidFill>
                  <a:srgbClr val="002A00"/>
                </a:solidFill>
                <a:latin typeface="Times New Roman" panose="02020603050405020304" pitchFamily="18" charset="0"/>
                <a:ea typeface="黑体" panose="02010609060101010101" pitchFamily="49" charset="-122"/>
              </a:rPr>
              <a:t>1000</a:t>
            </a:r>
            <a:r>
              <a:rPr lang="zh-CN" altLang="en-US" sz="2400">
                <a:solidFill>
                  <a:srgbClr val="002A00"/>
                </a:solidFill>
                <a:latin typeface="Times New Roman" panose="02020603050405020304" pitchFamily="18" charset="0"/>
                <a:ea typeface="黑体" panose="02010609060101010101" pitchFamily="49" charset="-122"/>
              </a:rPr>
              <a:t>元，期限</a:t>
            </a:r>
            <a:r>
              <a:rPr lang="en-US" altLang="zh-CN" sz="2400">
                <a:solidFill>
                  <a:srgbClr val="0000FF"/>
                </a:solidFill>
                <a:latin typeface="Times New Roman" panose="02020603050405020304" pitchFamily="18" charset="0"/>
                <a:ea typeface="黑体" panose="02010609060101010101" pitchFamily="49" charset="-122"/>
              </a:rPr>
              <a:t>2</a:t>
            </a:r>
            <a:r>
              <a:rPr lang="zh-CN" altLang="en-US" sz="2400">
                <a:solidFill>
                  <a:srgbClr val="002A00"/>
                </a:solidFill>
                <a:latin typeface="Times New Roman" panose="02020603050405020304" pitchFamily="18" charset="0"/>
                <a:ea typeface="黑体" panose="02010609060101010101" pitchFamily="49" charset="-122"/>
              </a:rPr>
              <a:t>年，该债券的</a:t>
            </a:r>
            <a:r>
              <a:rPr lang="zh-CN" altLang="en-US" sz="2400">
                <a:solidFill>
                  <a:srgbClr val="0000FF"/>
                </a:solidFill>
                <a:latin typeface="Times New Roman" panose="02020603050405020304" pitchFamily="18" charset="0"/>
                <a:ea typeface="黑体" panose="02010609060101010101" pitchFamily="49" charset="-122"/>
              </a:rPr>
              <a:t>市场年利率为</a:t>
            </a:r>
            <a:r>
              <a:rPr lang="en-US" altLang="zh-CN" sz="2400">
                <a:solidFill>
                  <a:srgbClr val="002A00"/>
                </a:solidFill>
                <a:latin typeface="Times New Roman" panose="02020603050405020304" pitchFamily="18" charset="0"/>
                <a:ea typeface="黑体" panose="02010609060101010101" pitchFamily="49" charset="-122"/>
              </a:rPr>
              <a:t>6%</a:t>
            </a:r>
            <a:r>
              <a:rPr lang="zh-CN" altLang="en-US" sz="2400">
                <a:solidFill>
                  <a:srgbClr val="002A00"/>
                </a:solidFill>
                <a:latin typeface="Times New Roman" panose="02020603050405020304" pitchFamily="18" charset="0"/>
                <a:ea typeface="黑体" panose="02010609060101010101" pitchFamily="49" charset="-122"/>
              </a:rPr>
              <a:t>，</a:t>
            </a:r>
            <a:r>
              <a:rPr lang="zh-CN" altLang="en-US" sz="2400">
                <a:solidFill>
                  <a:srgbClr val="0000FF"/>
                </a:solidFill>
                <a:latin typeface="Times New Roman" panose="02020603050405020304" pitchFamily="18" charset="0"/>
                <a:ea typeface="黑体" panose="02010609060101010101" pitchFamily="49" charset="-122"/>
              </a:rPr>
              <a:t>票面年利率</a:t>
            </a:r>
            <a:r>
              <a:rPr lang="zh-CN" altLang="en-US" sz="2400">
                <a:solidFill>
                  <a:srgbClr val="002A00"/>
                </a:solidFill>
                <a:latin typeface="Times New Roman" panose="02020603050405020304" pitchFamily="18" charset="0"/>
                <a:ea typeface="黑体" panose="02010609060101010101" pitchFamily="49" charset="-122"/>
              </a:rPr>
              <a:t>为</a:t>
            </a:r>
            <a:r>
              <a:rPr lang="en-US" altLang="zh-CN" sz="2400">
                <a:solidFill>
                  <a:srgbClr val="002A00"/>
                </a:solidFill>
                <a:latin typeface="Times New Roman" panose="02020603050405020304" pitchFamily="18" charset="0"/>
                <a:ea typeface="黑体" panose="02010609060101010101" pitchFamily="49" charset="-122"/>
              </a:rPr>
              <a:t>10%</a:t>
            </a:r>
            <a:r>
              <a:rPr lang="zh-CN" altLang="en-US" sz="2400">
                <a:solidFill>
                  <a:srgbClr val="002A00"/>
                </a:solidFill>
                <a:latin typeface="Times New Roman" panose="02020603050405020304" pitchFamily="18" charset="0"/>
                <a:ea typeface="黑体" panose="02010609060101010101" pitchFamily="49" charset="-122"/>
              </a:rPr>
              <a:t>，每年末付息，</a:t>
            </a:r>
            <a:r>
              <a:rPr lang="en-US" altLang="zh-CN" sz="2400">
                <a:solidFill>
                  <a:srgbClr val="002A00"/>
                </a:solidFill>
                <a:latin typeface="Times New Roman" panose="02020603050405020304" pitchFamily="18" charset="0"/>
                <a:ea typeface="黑体" panose="02010609060101010101" pitchFamily="49" charset="-122"/>
              </a:rPr>
              <a:t>2</a:t>
            </a:r>
            <a:r>
              <a:rPr lang="zh-CN" altLang="en-US" sz="2400">
                <a:solidFill>
                  <a:srgbClr val="002A00"/>
                </a:solidFill>
                <a:latin typeface="Times New Roman" panose="02020603050405020304" pitchFamily="18" charset="0"/>
                <a:ea typeface="黑体" panose="02010609060101010101" pitchFamily="49" charset="-122"/>
              </a:rPr>
              <a:t>年后到期一次还本。</a:t>
            </a:r>
            <a:r>
              <a:rPr lang="zh-CN" altLang="en-US" sz="2400">
                <a:solidFill>
                  <a:srgbClr val="C5E0B4"/>
                </a:solidFill>
                <a:latin typeface="Times New Roman" panose="02020603050405020304" pitchFamily="18" charset="0"/>
                <a:ea typeface="黑体" panose="02010609060101010101" pitchFamily="49" charset="-122"/>
              </a:rPr>
              <a:t>购买价为</a:t>
            </a:r>
            <a:r>
              <a:rPr lang="en-US" altLang="zh-CN" sz="2400">
                <a:solidFill>
                  <a:srgbClr val="C5E0B4"/>
                </a:solidFill>
                <a:latin typeface="Times New Roman" panose="02020603050405020304" pitchFamily="18" charset="0"/>
                <a:ea typeface="黑体" panose="02010609060101010101" pitchFamily="49" charset="-122"/>
              </a:rPr>
              <a:t>1000</a:t>
            </a:r>
            <a:r>
              <a:rPr lang="zh-CN" altLang="en-US" sz="2400">
                <a:solidFill>
                  <a:srgbClr val="C5E0B4"/>
                </a:solidFill>
                <a:latin typeface="Times New Roman" panose="02020603050405020304" pitchFamily="18" charset="0"/>
                <a:ea typeface="黑体" panose="02010609060101010101" pitchFamily="49" charset="-122"/>
              </a:rPr>
              <a:t>元</a:t>
            </a:r>
            <a:r>
              <a:rPr lang="zh-CN" altLang="en-US" sz="2400">
                <a:solidFill>
                  <a:srgbClr val="002A00"/>
                </a:solidFill>
                <a:latin typeface="Times New Roman" panose="02020603050405020304" pitchFamily="18" charset="0"/>
                <a:ea typeface="黑体" panose="02010609060101010101" pitchFamily="49" charset="-122"/>
              </a:rPr>
              <a:t>。</a:t>
            </a:r>
            <a:endParaRPr lang="zh-CN" altLang="en-US" sz="2400">
              <a:solidFill>
                <a:srgbClr val="002A00"/>
              </a:solidFill>
              <a:latin typeface="Times New Roman" panose="02020603050405020304" pitchFamily="18" charset="0"/>
              <a:ea typeface="黑体" panose="02010609060101010101" pitchFamily="49" charset="-122"/>
            </a:endParaRPr>
          </a:p>
        </p:txBody>
      </p:sp>
      <p:grpSp>
        <p:nvGrpSpPr>
          <p:cNvPr id="12" name="组合 11"/>
          <p:cNvGrpSpPr/>
          <p:nvPr/>
        </p:nvGrpSpPr>
        <p:grpSpPr bwMode="auto">
          <a:xfrm>
            <a:off x="2495550" y="2408238"/>
            <a:ext cx="4176713" cy="746125"/>
            <a:chOff x="1766888" y="3716338"/>
            <a:chExt cx="4176712" cy="746125"/>
          </a:xfrm>
        </p:grpSpPr>
        <p:sp>
          <p:nvSpPr>
            <p:cNvPr id="14" name="AutoShape 11"/>
            <p:cNvSpPr>
              <a:spLocks noChangeAspect="1" noChangeArrowheads="1" noTextEdit="1"/>
            </p:cNvSpPr>
            <p:nvPr/>
          </p:nvSpPr>
          <p:spPr bwMode="auto">
            <a:xfrm>
              <a:off x="1766888" y="3716338"/>
              <a:ext cx="4176712" cy="7461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kumimoji="0" lang="zh-CN" altLang="en-US" sz="1800" b="0" kern="0">
                <a:solidFill>
                  <a:srgbClr val="002A00"/>
                </a:solidFill>
              </a:endParaRPr>
            </a:p>
          </p:txBody>
        </p:sp>
        <p:sp>
          <p:nvSpPr>
            <p:cNvPr id="15" name="Line 12"/>
            <p:cNvSpPr>
              <a:spLocks noChangeShapeType="1"/>
            </p:cNvSpPr>
            <p:nvPr/>
          </p:nvSpPr>
          <p:spPr bwMode="auto">
            <a:xfrm>
              <a:off x="2487613" y="4075113"/>
              <a:ext cx="647700" cy="0"/>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kumimoji="0" lang="zh-CN" altLang="en-US" sz="1800" b="0" kern="0">
                <a:solidFill>
                  <a:srgbClr val="002A00"/>
                </a:solidFill>
              </a:endParaRPr>
            </a:p>
          </p:txBody>
        </p:sp>
        <p:sp>
          <p:nvSpPr>
            <p:cNvPr id="16" name="Rectangle 13"/>
            <p:cNvSpPr>
              <a:spLocks noChangeArrowheads="1"/>
            </p:cNvSpPr>
            <p:nvPr/>
          </p:nvSpPr>
          <p:spPr bwMode="auto">
            <a:xfrm>
              <a:off x="3459163" y="4003675"/>
              <a:ext cx="115888"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fontAlgn="auto" hangingPunct="1">
                <a:spcBef>
                  <a:spcPct val="0"/>
                </a:spcBef>
                <a:spcAft>
                  <a:spcPts val="0"/>
                </a:spcAft>
                <a:buClrTx/>
                <a:buFontTx/>
                <a:buNone/>
                <a:defRPr/>
              </a:pPr>
              <a:r>
                <a:rPr kumimoji="0" lang="en-US" altLang="zh-CN" sz="2700" b="0" kern="0">
                  <a:solidFill>
                    <a:srgbClr val="000000"/>
                  </a:solidFill>
                  <a:latin typeface="Symbol" panose="05050102010706020507" pitchFamily="18" charset="2"/>
                  <a:ea typeface="黑体" panose="02010609060101010101" pitchFamily="49" charset="-122"/>
                </a:rPr>
                <a:t>(</a:t>
              </a:r>
              <a:endParaRPr kumimoji="0" lang="en-US" altLang="zh-CN" sz="2400" kern="0">
                <a:solidFill>
                  <a:srgbClr val="002A00"/>
                </a:solidFill>
                <a:latin typeface="Times New Roman" panose="02020603050405020304" pitchFamily="18" charset="0"/>
                <a:ea typeface="黑体" panose="02010609060101010101" pitchFamily="49" charset="-122"/>
              </a:endParaRPr>
            </a:p>
          </p:txBody>
        </p:sp>
        <p:sp>
          <p:nvSpPr>
            <p:cNvPr id="17" name="Rectangle 14"/>
            <p:cNvSpPr>
              <a:spLocks noChangeArrowheads="1"/>
            </p:cNvSpPr>
            <p:nvPr/>
          </p:nvSpPr>
          <p:spPr bwMode="auto">
            <a:xfrm>
              <a:off x="4173537" y="4003675"/>
              <a:ext cx="115888"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fontAlgn="auto" hangingPunct="1">
                <a:spcBef>
                  <a:spcPct val="0"/>
                </a:spcBef>
                <a:spcAft>
                  <a:spcPts val="0"/>
                </a:spcAft>
                <a:buClrTx/>
                <a:buFontTx/>
                <a:buNone/>
                <a:defRPr/>
              </a:pPr>
              <a:r>
                <a:rPr kumimoji="0" lang="en-US" altLang="zh-CN" sz="2700" b="0" kern="0">
                  <a:solidFill>
                    <a:srgbClr val="000000"/>
                  </a:solidFill>
                  <a:latin typeface="Symbol" panose="05050102010706020507" pitchFamily="18" charset="2"/>
                  <a:ea typeface="黑体" panose="02010609060101010101" pitchFamily="49" charset="-122"/>
                </a:rPr>
                <a:t>)</a:t>
              </a:r>
              <a:endParaRPr kumimoji="0" lang="en-US" altLang="zh-CN" sz="2400" kern="0">
                <a:solidFill>
                  <a:srgbClr val="002A00"/>
                </a:solidFill>
                <a:latin typeface="Times New Roman" panose="02020603050405020304" pitchFamily="18" charset="0"/>
                <a:ea typeface="黑体" panose="02010609060101010101" pitchFamily="49" charset="-122"/>
              </a:endParaRPr>
            </a:p>
          </p:txBody>
        </p:sp>
        <p:sp>
          <p:nvSpPr>
            <p:cNvPr id="18" name="Line 15"/>
            <p:cNvSpPr>
              <a:spLocks noChangeShapeType="1"/>
            </p:cNvSpPr>
            <p:nvPr/>
          </p:nvSpPr>
          <p:spPr bwMode="auto">
            <a:xfrm>
              <a:off x="3446463" y="4067175"/>
              <a:ext cx="958850" cy="0"/>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kumimoji="0" lang="zh-CN" altLang="en-US" sz="1800" b="0" kern="0">
                <a:solidFill>
                  <a:srgbClr val="002A00"/>
                </a:solidFill>
              </a:endParaRPr>
            </a:p>
          </p:txBody>
        </p:sp>
        <p:sp>
          <p:nvSpPr>
            <p:cNvPr id="19" name="Rectangle 16"/>
            <p:cNvSpPr>
              <a:spLocks noChangeArrowheads="1"/>
            </p:cNvSpPr>
            <p:nvPr/>
          </p:nvSpPr>
          <p:spPr bwMode="auto">
            <a:xfrm>
              <a:off x="4660900" y="4003675"/>
              <a:ext cx="115887"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fontAlgn="auto" hangingPunct="1">
                <a:spcBef>
                  <a:spcPct val="0"/>
                </a:spcBef>
                <a:spcAft>
                  <a:spcPts val="0"/>
                </a:spcAft>
                <a:buClrTx/>
                <a:buFontTx/>
                <a:buNone/>
                <a:defRPr/>
              </a:pPr>
              <a:r>
                <a:rPr kumimoji="0" lang="en-US" altLang="zh-CN" sz="2700" b="0" kern="0">
                  <a:solidFill>
                    <a:srgbClr val="000000"/>
                  </a:solidFill>
                  <a:latin typeface="Symbol" panose="05050102010706020507" pitchFamily="18" charset="2"/>
                  <a:ea typeface="黑体" panose="02010609060101010101" pitchFamily="49" charset="-122"/>
                </a:rPr>
                <a:t>(</a:t>
              </a:r>
              <a:endParaRPr kumimoji="0" lang="en-US" altLang="zh-CN" sz="2400" kern="0">
                <a:solidFill>
                  <a:srgbClr val="002A00"/>
                </a:solidFill>
                <a:latin typeface="Times New Roman" panose="02020603050405020304" pitchFamily="18" charset="0"/>
                <a:ea typeface="黑体" panose="02010609060101010101" pitchFamily="49" charset="-122"/>
              </a:endParaRPr>
            </a:p>
          </p:txBody>
        </p:sp>
        <p:sp>
          <p:nvSpPr>
            <p:cNvPr id="20" name="Rectangle 17"/>
            <p:cNvSpPr>
              <a:spLocks noChangeArrowheads="1"/>
            </p:cNvSpPr>
            <p:nvPr/>
          </p:nvSpPr>
          <p:spPr bwMode="auto">
            <a:xfrm>
              <a:off x="5397500" y="4003675"/>
              <a:ext cx="115887"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fontAlgn="auto" hangingPunct="1">
                <a:spcBef>
                  <a:spcPct val="0"/>
                </a:spcBef>
                <a:spcAft>
                  <a:spcPts val="0"/>
                </a:spcAft>
                <a:buClrTx/>
                <a:buFontTx/>
                <a:buNone/>
                <a:defRPr/>
              </a:pPr>
              <a:r>
                <a:rPr kumimoji="0" lang="en-US" altLang="zh-CN" sz="2700" b="0" kern="0">
                  <a:solidFill>
                    <a:srgbClr val="000000"/>
                  </a:solidFill>
                  <a:latin typeface="Symbol" panose="05050102010706020507" pitchFamily="18" charset="2"/>
                  <a:ea typeface="黑体" panose="02010609060101010101" pitchFamily="49" charset="-122"/>
                </a:rPr>
                <a:t>)</a:t>
              </a:r>
              <a:endParaRPr kumimoji="0" lang="en-US" altLang="zh-CN" sz="2400" kern="0">
                <a:solidFill>
                  <a:srgbClr val="002A00"/>
                </a:solidFill>
                <a:latin typeface="Times New Roman" panose="02020603050405020304" pitchFamily="18" charset="0"/>
                <a:ea typeface="黑体" panose="02010609060101010101" pitchFamily="49" charset="-122"/>
              </a:endParaRPr>
            </a:p>
          </p:txBody>
        </p:sp>
        <p:sp>
          <p:nvSpPr>
            <p:cNvPr id="21" name="Line 18"/>
            <p:cNvSpPr>
              <a:spLocks noChangeShapeType="1"/>
            </p:cNvSpPr>
            <p:nvPr/>
          </p:nvSpPr>
          <p:spPr bwMode="auto">
            <a:xfrm>
              <a:off x="4648200" y="4067175"/>
              <a:ext cx="958850" cy="0"/>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kumimoji="0" lang="zh-CN" altLang="en-US" sz="1800" b="0" kern="0">
                <a:solidFill>
                  <a:srgbClr val="002A00"/>
                </a:solidFill>
              </a:endParaRPr>
            </a:p>
          </p:txBody>
        </p:sp>
        <p:sp>
          <p:nvSpPr>
            <p:cNvPr id="22" name="Rectangle 31"/>
            <p:cNvSpPr>
              <a:spLocks noChangeArrowheads="1"/>
            </p:cNvSpPr>
            <p:nvPr/>
          </p:nvSpPr>
          <p:spPr bwMode="auto">
            <a:xfrm>
              <a:off x="5511800" y="4075113"/>
              <a:ext cx="762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fontAlgn="auto" hangingPunct="1">
                <a:spcBef>
                  <a:spcPct val="0"/>
                </a:spcBef>
                <a:spcAft>
                  <a:spcPts val="0"/>
                </a:spcAft>
                <a:buClrTx/>
                <a:buFontTx/>
                <a:buNone/>
                <a:defRPr/>
              </a:pPr>
              <a:r>
                <a:rPr kumimoji="0" lang="en-US" altLang="zh-CN" sz="1200" kern="0">
                  <a:solidFill>
                    <a:srgbClr val="000000"/>
                  </a:solidFill>
                  <a:latin typeface="Times New Roman" panose="02020603050405020304" pitchFamily="18" charset="0"/>
                  <a:ea typeface="黑体" panose="02010609060101010101" pitchFamily="49" charset="-122"/>
                </a:rPr>
                <a:t>2</a:t>
              </a:r>
              <a:endParaRPr kumimoji="0" lang="en-US" altLang="zh-CN" sz="2400" kern="0">
                <a:solidFill>
                  <a:srgbClr val="002A00"/>
                </a:solidFill>
                <a:latin typeface="Times New Roman" panose="02020603050405020304" pitchFamily="18" charset="0"/>
                <a:ea typeface="黑体" panose="02010609060101010101" pitchFamily="49" charset="-122"/>
              </a:endParaRPr>
            </a:p>
          </p:txBody>
        </p:sp>
        <p:sp>
          <p:nvSpPr>
            <p:cNvPr id="23" name="Rectangle 32"/>
            <p:cNvSpPr>
              <a:spLocks noChangeArrowheads="1"/>
            </p:cNvSpPr>
            <p:nvPr/>
          </p:nvSpPr>
          <p:spPr bwMode="auto">
            <a:xfrm>
              <a:off x="4292600" y="4078288"/>
              <a:ext cx="762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fontAlgn="auto" hangingPunct="1">
                <a:spcBef>
                  <a:spcPct val="0"/>
                </a:spcBef>
                <a:spcAft>
                  <a:spcPts val="0"/>
                </a:spcAft>
                <a:buClrTx/>
                <a:buFontTx/>
                <a:buNone/>
                <a:defRPr/>
              </a:pPr>
              <a:r>
                <a:rPr kumimoji="0" lang="en-US" altLang="zh-CN" sz="1200" kern="0">
                  <a:solidFill>
                    <a:srgbClr val="000000"/>
                  </a:solidFill>
                  <a:latin typeface="Times New Roman" panose="02020603050405020304" pitchFamily="18" charset="0"/>
                  <a:ea typeface="黑体" panose="02010609060101010101" pitchFamily="49" charset="-122"/>
                </a:rPr>
                <a:t>2</a:t>
              </a:r>
              <a:endParaRPr kumimoji="0" lang="en-US" altLang="zh-CN" sz="2400" kern="0">
                <a:solidFill>
                  <a:srgbClr val="002A00"/>
                </a:solidFill>
                <a:latin typeface="Times New Roman" panose="02020603050405020304" pitchFamily="18" charset="0"/>
                <a:ea typeface="黑体" panose="02010609060101010101" pitchFamily="49" charset="-122"/>
              </a:endParaRPr>
            </a:p>
          </p:txBody>
        </p:sp>
        <p:sp>
          <p:nvSpPr>
            <p:cNvPr id="24" name="Rectangle 43"/>
            <p:cNvSpPr>
              <a:spLocks noChangeArrowheads="1"/>
            </p:cNvSpPr>
            <p:nvPr/>
          </p:nvSpPr>
          <p:spPr bwMode="auto">
            <a:xfrm>
              <a:off x="4724400" y="4119563"/>
              <a:ext cx="1333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fontAlgn="auto" hangingPunct="1">
                <a:spcBef>
                  <a:spcPct val="0"/>
                </a:spcBef>
                <a:spcAft>
                  <a:spcPts val="0"/>
                </a:spcAft>
                <a:buClrTx/>
                <a:buFontTx/>
                <a:buNone/>
                <a:defRPr/>
              </a:pPr>
              <a:r>
                <a:rPr kumimoji="0" lang="en-US" altLang="zh-CN" sz="2100" kern="0">
                  <a:solidFill>
                    <a:srgbClr val="000000"/>
                  </a:solidFill>
                  <a:latin typeface="Times New Roman" panose="02020603050405020304" pitchFamily="18" charset="0"/>
                  <a:ea typeface="黑体" panose="02010609060101010101" pitchFamily="49" charset="-122"/>
                </a:rPr>
                <a:t>1</a:t>
              </a:r>
              <a:endParaRPr kumimoji="0" lang="en-US" altLang="zh-CN" sz="2400" kern="0">
                <a:solidFill>
                  <a:srgbClr val="002A00"/>
                </a:solidFill>
                <a:latin typeface="Times New Roman" panose="02020603050405020304" pitchFamily="18" charset="0"/>
                <a:ea typeface="黑体" panose="02010609060101010101" pitchFamily="49" charset="-122"/>
              </a:endParaRPr>
            </a:p>
          </p:txBody>
        </p:sp>
        <p:sp>
          <p:nvSpPr>
            <p:cNvPr id="25" name="Rectangle 44"/>
            <p:cNvSpPr>
              <a:spLocks noChangeArrowheads="1"/>
            </p:cNvSpPr>
            <p:nvPr/>
          </p:nvSpPr>
          <p:spPr bwMode="auto">
            <a:xfrm>
              <a:off x="4932362" y="3732213"/>
              <a:ext cx="533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fontAlgn="auto" hangingPunct="1">
                <a:spcBef>
                  <a:spcPct val="0"/>
                </a:spcBef>
                <a:spcAft>
                  <a:spcPts val="0"/>
                </a:spcAft>
                <a:buClrTx/>
                <a:buFontTx/>
                <a:buNone/>
                <a:defRPr/>
              </a:pPr>
              <a:r>
                <a:rPr kumimoji="0" lang="en-US" altLang="zh-CN" sz="2100" kern="0">
                  <a:solidFill>
                    <a:srgbClr val="000000"/>
                  </a:solidFill>
                  <a:latin typeface="Times New Roman" panose="02020603050405020304" pitchFamily="18" charset="0"/>
                  <a:ea typeface="黑体" panose="02010609060101010101" pitchFamily="49" charset="-122"/>
                </a:rPr>
                <a:t>1000</a:t>
              </a:r>
              <a:endParaRPr kumimoji="0" lang="en-US" altLang="zh-CN" sz="2400" kern="0">
                <a:solidFill>
                  <a:srgbClr val="002A00"/>
                </a:solidFill>
                <a:latin typeface="Times New Roman" panose="02020603050405020304" pitchFamily="18" charset="0"/>
                <a:ea typeface="黑体" panose="02010609060101010101" pitchFamily="49" charset="-122"/>
              </a:endParaRPr>
            </a:p>
          </p:txBody>
        </p:sp>
        <p:sp>
          <p:nvSpPr>
            <p:cNvPr id="26" name="Rectangle 45"/>
            <p:cNvSpPr>
              <a:spLocks noChangeArrowheads="1"/>
            </p:cNvSpPr>
            <p:nvPr/>
          </p:nvSpPr>
          <p:spPr bwMode="auto">
            <a:xfrm>
              <a:off x="5040312" y="4116388"/>
              <a:ext cx="4000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fontAlgn="auto" hangingPunct="1">
                <a:spcBef>
                  <a:spcPct val="0"/>
                </a:spcBef>
                <a:spcAft>
                  <a:spcPts val="0"/>
                </a:spcAft>
                <a:buClrTx/>
                <a:buFontTx/>
                <a:buNone/>
                <a:defRPr/>
              </a:pPr>
              <a:r>
                <a:rPr kumimoji="0" lang="en-US" altLang="zh-CN" sz="2100" kern="0">
                  <a:solidFill>
                    <a:srgbClr val="000000"/>
                  </a:solidFill>
                  <a:latin typeface="Times New Roman" panose="02020603050405020304" pitchFamily="18" charset="0"/>
                  <a:ea typeface="黑体" panose="02010609060101010101" pitchFamily="49" charset="-122"/>
                </a:rPr>
                <a:t>6%</a:t>
              </a:r>
              <a:endParaRPr kumimoji="0" lang="en-US" altLang="zh-CN" sz="2400" kern="0">
                <a:solidFill>
                  <a:srgbClr val="002A00"/>
                </a:solidFill>
                <a:latin typeface="Times New Roman" panose="02020603050405020304" pitchFamily="18" charset="0"/>
                <a:ea typeface="黑体" panose="02010609060101010101" pitchFamily="49" charset="-122"/>
              </a:endParaRPr>
            </a:p>
          </p:txBody>
        </p:sp>
        <p:sp>
          <p:nvSpPr>
            <p:cNvPr id="27" name="Rectangle 46"/>
            <p:cNvSpPr>
              <a:spLocks noChangeArrowheads="1"/>
            </p:cNvSpPr>
            <p:nvPr/>
          </p:nvSpPr>
          <p:spPr bwMode="auto">
            <a:xfrm>
              <a:off x="3522663" y="4119563"/>
              <a:ext cx="1333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fontAlgn="auto" hangingPunct="1">
                <a:spcBef>
                  <a:spcPct val="0"/>
                </a:spcBef>
                <a:spcAft>
                  <a:spcPts val="0"/>
                </a:spcAft>
                <a:buClrTx/>
                <a:buFontTx/>
                <a:buNone/>
                <a:defRPr/>
              </a:pPr>
              <a:r>
                <a:rPr kumimoji="0" lang="en-US" altLang="zh-CN" sz="2100" kern="0">
                  <a:solidFill>
                    <a:srgbClr val="000000"/>
                  </a:solidFill>
                  <a:latin typeface="Times New Roman" panose="02020603050405020304" pitchFamily="18" charset="0"/>
                  <a:ea typeface="黑体" panose="02010609060101010101" pitchFamily="49" charset="-122"/>
                </a:rPr>
                <a:t>1</a:t>
              </a:r>
              <a:endParaRPr kumimoji="0" lang="en-US" altLang="zh-CN" sz="2400" kern="0">
                <a:solidFill>
                  <a:srgbClr val="002A00"/>
                </a:solidFill>
                <a:latin typeface="Times New Roman" panose="02020603050405020304" pitchFamily="18" charset="0"/>
                <a:ea typeface="黑体" panose="02010609060101010101" pitchFamily="49" charset="-122"/>
              </a:endParaRPr>
            </a:p>
          </p:txBody>
        </p:sp>
        <p:sp>
          <p:nvSpPr>
            <p:cNvPr id="28" name="Rectangle 47"/>
            <p:cNvSpPr>
              <a:spLocks noChangeArrowheads="1"/>
            </p:cNvSpPr>
            <p:nvPr/>
          </p:nvSpPr>
          <p:spPr bwMode="auto">
            <a:xfrm>
              <a:off x="3729038" y="3732213"/>
              <a:ext cx="4000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fontAlgn="auto" hangingPunct="1">
                <a:spcBef>
                  <a:spcPct val="0"/>
                </a:spcBef>
                <a:spcAft>
                  <a:spcPts val="0"/>
                </a:spcAft>
                <a:buClrTx/>
                <a:buFontTx/>
                <a:buNone/>
                <a:defRPr/>
              </a:pPr>
              <a:r>
                <a:rPr kumimoji="0" lang="en-US" altLang="zh-CN" sz="2100" kern="0">
                  <a:solidFill>
                    <a:srgbClr val="000000"/>
                  </a:solidFill>
                  <a:latin typeface="Times New Roman" panose="02020603050405020304" pitchFamily="18" charset="0"/>
                  <a:ea typeface="黑体" panose="02010609060101010101" pitchFamily="49" charset="-122"/>
                </a:rPr>
                <a:t>100</a:t>
              </a:r>
              <a:endParaRPr kumimoji="0" lang="en-US" altLang="zh-CN" sz="2400" kern="0">
                <a:solidFill>
                  <a:srgbClr val="002A00"/>
                </a:solidFill>
                <a:latin typeface="Times New Roman" panose="02020603050405020304" pitchFamily="18" charset="0"/>
                <a:ea typeface="黑体" panose="02010609060101010101" pitchFamily="49" charset="-122"/>
              </a:endParaRPr>
            </a:p>
          </p:txBody>
        </p:sp>
        <p:sp>
          <p:nvSpPr>
            <p:cNvPr id="29" name="Rectangle 48"/>
            <p:cNvSpPr>
              <a:spLocks noChangeArrowheads="1"/>
            </p:cNvSpPr>
            <p:nvPr/>
          </p:nvSpPr>
          <p:spPr bwMode="auto">
            <a:xfrm>
              <a:off x="2847976" y="4075113"/>
              <a:ext cx="4000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fontAlgn="auto" hangingPunct="1">
                <a:spcBef>
                  <a:spcPct val="0"/>
                </a:spcBef>
                <a:spcAft>
                  <a:spcPts val="0"/>
                </a:spcAft>
                <a:buClrTx/>
                <a:buFontTx/>
                <a:buNone/>
                <a:defRPr/>
              </a:pPr>
              <a:r>
                <a:rPr kumimoji="0" lang="en-US" altLang="zh-CN" sz="2100" kern="0">
                  <a:solidFill>
                    <a:srgbClr val="000000"/>
                  </a:solidFill>
                  <a:latin typeface="Times New Roman" panose="02020603050405020304" pitchFamily="18" charset="0"/>
                  <a:ea typeface="黑体" panose="02010609060101010101" pitchFamily="49" charset="-122"/>
                </a:rPr>
                <a:t>6%</a:t>
              </a:r>
              <a:endParaRPr kumimoji="0" lang="en-US" altLang="zh-CN" sz="2400" kern="0">
                <a:solidFill>
                  <a:srgbClr val="002A00"/>
                </a:solidFill>
                <a:latin typeface="Times New Roman" panose="02020603050405020304" pitchFamily="18" charset="0"/>
                <a:ea typeface="黑体" panose="02010609060101010101" pitchFamily="49" charset="-122"/>
              </a:endParaRPr>
            </a:p>
          </p:txBody>
        </p:sp>
        <p:sp>
          <p:nvSpPr>
            <p:cNvPr id="30" name="Rectangle 49"/>
            <p:cNvSpPr>
              <a:spLocks noChangeArrowheads="1"/>
            </p:cNvSpPr>
            <p:nvPr/>
          </p:nvSpPr>
          <p:spPr bwMode="auto">
            <a:xfrm>
              <a:off x="2508251" y="4103688"/>
              <a:ext cx="1333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fontAlgn="auto" hangingPunct="1">
                <a:spcBef>
                  <a:spcPct val="0"/>
                </a:spcBef>
                <a:spcAft>
                  <a:spcPts val="0"/>
                </a:spcAft>
                <a:buClrTx/>
                <a:buFontTx/>
                <a:buNone/>
                <a:defRPr/>
              </a:pPr>
              <a:r>
                <a:rPr kumimoji="0" lang="en-US" altLang="zh-CN" sz="2100" kern="0">
                  <a:solidFill>
                    <a:srgbClr val="000000"/>
                  </a:solidFill>
                  <a:latin typeface="Times New Roman" panose="02020603050405020304" pitchFamily="18" charset="0"/>
                  <a:ea typeface="黑体" panose="02010609060101010101" pitchFamily="49" charset="-122"/>
                </a:rPr>
                <a:t>1</a:t>
              </a:r>
              <a:endParaRPr kumimoji="0" lang="en-US" altLang="zh-CN" sz="2400" kern="0">
                <a:solidFill>
                  <a:srgbClr val="002A00"/>
                </a:solidFill>
                <a:latin typeface="Times New Roman" panose="02020603050405020304" pitchFamily="18" charset="0"/>
                <a:ea typeface="黑体" panose="02010609060101010101" pitchFamily="49" charset="-122"/>
              </a:endParaRPr>
            </a:p>
          </p:txBody>
        </p:sp>
        <p:sp>
          <p:nvSpPr>
            <p:cNvPr id="31" name="Rectangle 50"/>
            <p:cNvSpPr>
              <a:spLocks noChangeArrowheads="1"/>
            </p:cNvSpPr>
            <p:nvPr/>
          </p:nvSpPr>
          <p:spPr bwMode="auto">
            <a:xfrm>
              <a:off x="2659063" y="3732213"/>
              <a:ext cx="4000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fontAlgn="auto" hangingPunct="1">
                <a:spcBef>
                  <a:spcPct val="0"/>
                </a:spcBef>
                <a:spcAft>
                  <a:spcPts val="0"/>
                </a:spcAft>
                <a:buClrTx/>
                <a:buFontTx/>
                <a:buNone/>
                <a:defRPr/>
              </a:pPr>
              <a:r>
                <a:rPr kumimoji="0" lang="en-US" altLang="zh-CN" sz="2100" kern="0">
                  <a:solidFill>
                    <a:srgbClr val="000000"/>
                  </a:solidFill>
                  <a:latin typeface="Times New Roman" panose="02020603050405020304" pitchFamily="18" charset="0"/>
                  <a:ea typeface="黑体" panose="02010609060101010101" pitchFamily="49" charset="-122"/>
                </a:rPr>
                <a:t>100</a:t>
              </a:r>
              <a:endParaRPr kumimoji="0" lang="en-US" altLang="zh-CN" sz="2400" kern="0">
                <a:solidFill>
                  <a:srgbClr val="002A00"/>
                </a:solidFill>
                <a:latin typeface="Times New Roman" panose="02020603050405020304" pitchFamily="18" charset="0"/>
                <a:ea typeface="黑体" panose="02010609060101010101" pitchFamily="49" charset="-122"/>
              </a:endParaRPr>
            </a:p>
          </p:txBody>
        </p:sp>
        <p:sp>
          <p:nvSpPr>
            <p:cNvPr id="32" name="Rectangle 51"/>
            <p:cNvSpPr>
              <a:spLocks noChangeArrowheads="1"/>
            </p:cNvSpPr>
            <p:nvPr/>
          </p:nvSpPr>
          <p:spPr bwMode="auto">
            <a:xfrm>
              <a:off x="1911351" y="3898900"/>
              <a:ext cx="2905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fontAlgn="auto" hangingPunct="1">
                <a:spcBef>
                  <a:spcPct val="0"/>
                </a:spcBef>
                <a:spcAft>
                  <a:spcPts val="0"/>
                </a:spcAft>
                <a:buClrTx/>
                <a:buFontTx/>
                <a:buNone/>
                <a:defRPr/>
              </a:pPr>
              <a:r>
                <a:rPr kumimoji="0" lang="en-US" altLang="zh-CN" sz="2400" kern="0">
                  <a:solidFill>
                    <a:srgbClr val="000000"/>
                  </a:solidFill>
                  <a:latin typeface="Times New Roman" panose="02020603050405020304" pitchFamily="18" charset="0"/>
                  <a:ea typeface="黑体" panose="02010609060101010101" pitchFamily="49" charset="-122"/>
                </a:rPr>
                <a:t>P</a:t>
              </a:r>
              <a:r>
                <a:rPr kumimoji="0" lang="en-US" altLang="zh-CN" sz="2400" kern="0" baseline="-25000">
                  <a:solidFill>
                    <a:srgbClr val="000000"/>
                  </a:solidFill>
                  <a:latin typeface="Times New Roman" panose="02020603050405020304" pitchFamily="18" charset="0"/>
                  <a:ea typeface="黑体" panose="02010609060101010101" pitchFamily="49" charset="-122"/>
                </a:rPr>
                <a:t>0</a:t>
              </a:r>
              <a:endParaRPr kumimoji="0" lang="en-US" altLang="zh-CN" sz="2400" kern="0" baseline="-25000">
                <a:solidFill>
                  <a:srgbClr val="002A00"/>
                </a:solidFill>
                <a:latin typeface="Times New Roman" panose="02020603050405020304" pitchFamily="18" charset="0"/>
                <a:ea typeface="黑体" panose="02010609060101010101" pitchFamily="49" charset="-122"/>
              </a:endParaRPr>
            </a:p>
          </p:txBody>
        </p:sp>
        <p:sp>
          <p:nvSpPr>
            <p:cNvPr id="33" name="Rectangle 58"/>
            <p:cNvSpPr>
              <a:spLocks noChangeArrowheads="1"/>
            </p:cNvSpPr>
            <p:nvPr/>
          </p:nvSpPr>
          <p:spPr bwMode="auto">
            <a:xfrm>
              <a:off x="4884737" y="4089400"/>
              <a:ext cx="1460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fontAlgn="auto" hangingPunct="1">
                <a:spcBef>
                  <a:spcPct val="0"/>
                </a:spcBef>
                <a:spcAft>
                  <a:spcPts val="0"/>
                </a:spcAft>
                <a:buClrTx/>
                <a:buFontTx/>
                <a:buNone/>
                <a:defRPr/>
              </a:pPr>
              <a:r>
                <a:rPr kumimoji="0" lang="en-US" altLang="zh-CN" sz="2100" b="0" kern="0">
                  <a:solidFill>
                    <a:srgbClr val="000000"/>
                  </a:solidFill>
                  <a:latin typeface="Symbol" panose="05050102010706020507" pitchFamily="18" charset="2"/>
                  <a:ea typeface="黑体" panose="02010609060101010101" pitchFamily="49" charset="-122"/>
                </a:rPr>
                <a:t>+</a:t>
              </a:r>
              <a:endParaRPr kumimoji="0" lang="en-US" altLang="zh-CN" sz="2400" kern="0">
                <a:solidFill>
                  <a:srgbClr val="002A00"/>
                </a:solidFill>
                <a:latin typeface="Times New Roman" panose="02020603050405020304" pitchFamily="18" charset="0"/>
                <a:ea typeface="黑体" panose="02010609060101010101" pitchFamily="49" charset="-122"/>
              </a:endParaRPr>
            </a:p>
          </p:txBody>
        </p:sp>
        <p:sp>
          <p:nvSpPr>
            <p:cNvPr id="34" name="Rectangle 59"/>
            <p:cNvSpPr>
              <a:spLocks noChangeArrowheads="1"/>
            </p:cNvSpPr>
            <p:nvPr/>
          </p:nvSpPr>
          <p:spPr bwMode="auto">
            <a:xfrm>
              <a:off x="4456112" y="3868738"/>
              <a:ext cx="1460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fontAlgn="auto" hangingPunct="1">
                <a:spcBef>
                  <a:spcPct val="0"/>
                </a:spcBef>
                <a:spcAft>
                  <a:spcPts val="0"/>
                </a:spcAft>
                <a:buClrTx/>
                <a:buFontTx/>
                <a:buNone/>
                <a:defRPr/>
              </a:pPr>
              <a:r>
                <a:rPr kumimoji="0" lang="en-US" altLang="zh-CN" sz="2100" b="0" kern="0">
                  <a:solidFill>
                    <a:srgbClr val="000000"/>
                  </a:solidFill>
                  <a:latin typeface="Symbol" panose="05050102010706020507" pitchFamily="18" charset="2"/>
                  <a:ea typeface="黑体" panose="02010609060101010101" pitchFamily="49" charset="-122"/>
                </a:rPr>
                <a:t>+</a:t>
              </a:r>
              <a:endParaRPr kumimoji="0" lang="en-US" altLang="zh-CN" sz="2400" kern="0">
                <a:solidFill>
                  <a:srgbClr val="002A00"/>
                </a:solidFill>
                <a:latin typeface="Times New Roman" panose="02020603050405020304" pitchFamily="18" charset="0"/>
                <a:ea typeface="黑体" panose="02010609060101010101" pitchFamily="49" charset="-122"/>
              </a:endParaRPr>
            </a:p>
          </p:txBody>
        </p:sp>
        <p:sp>
          <p:nvSpPr>
            <p:cNvPr id="35" name="Rectangle 60"/>
            <p:cNvSpPr>
              <a:spLocks noChangeArrowheads="1"/>
            </p:cNvSpPr>
            <p:nvPr/>
          </p:nvSpPr>
          <p:spPr bwMode="auto">
            <a:xfrm>
              <a:off x="3681413" y="4089400"/>
              <a:ext cx="1460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fontAlgn="auto" hangingPunct="1">
                <a:spcBef>
                  <a:spcPct val="0"/>
                </a:spcBef>
                <a:spcAft>
                  <a:spcPts val="0"/>
                </a:spcAft>
                <a:buClrTx/>
                <a:buFontTx/>
                <a:buNone/>
                <a:defRPr/>
              </a:pPr>
              <a:r>
                <a:rPr kumimoji="0" lang="en-US" altLang="zh-CN" sz="2100" b="0" kern="0">
                  <a:solidFill>
                    <a:srgbClr val="000000"/>
                  </a:solidFill>
                  <a:latin typeface="Symbol" panose="05050102010706020507" pitchFamily="18" charset="2"/>
                  <a:ea typeface="黑体" panose="02010609060101010101" pitchFamily="49" charset="-122"/>
                </a:rPr>
                <a:t>+</a:t>
              </a:r>
              <a:endParaRPr kumimoji="0" lang="en-US" altLang="zh-CN" sz="2400" kern="0">
                <a:solidFill>
                  <a:srgbClr val="002A00"/>
                </a:solidFill>
                <a:latin typeface="Times New Roman" panose="02020603050405020304" pitchFamily="18" charset="0"/>
                <a:ea typeface="黑体" panose="02010609060101010101" pitchFamily="49" charset="-122"/>
              </a:endParaRPr>
            </a:p>
          </p:txBody>
        </p:sp>
        <p:sp>
          <p:nvSpPr>
            <p:cNvPr id="36" name="Rectangle 61"/>
            <p:cNvSpPr>
              <a:spLocks noChangeArrowheads="1"/>
            </p:cNvSpPr>
            <p:nvPr/>
          </p:nvSpPr>
          <p:spPr bwMode="auto">
            <a:xfrm>
              <a:off x="3254376" y="3868738"/>
              <a:ext cx="1460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fontAlgn="auto" hangingPunct="1">
                <a:spcBef>
                  <a:spcPct val="0"/>
                </a:spcBef>
                <a:spcAft>
                  <a:spcPts val="0"/>
                </a:spcAft>
                <a:buClrTx/>
                <a:buFontTx/>
                <a:buNone/>
                <a:defRPr/>
              </a:pPr>
              <a:r>
                <a:rPr kumimoji="0" lang="en-US" altLang="zh-CN" sz="2100" b="0" kern="0">
                  <a:solidFill>
                    <a:srgbClr val="000000"/>
                  </a:solidFill>
                  <a:latin typeface="Symbol" panose="05050102010706020507" pitchFamily="18" charset="2"/>
                  <a:ea typeface="黑体" panose="02010609060101010101" pitchFamily="49" charset="-122"/>
                </a:rPr>
                <a:t>+</a:t>
              </a:r>
              <a:endParaRPr kumimoji="0" lang="en-US" altLang="zh-CN" sz="2400" kern="0">
                <a:solidFill>
                  <a:srgbClr val="002A00"/>
                </a:solidFill>
                <a:latin typeface="Times New Roman" panose="02020603050405020304" pitchFamily="18" charset="0"/>
                <a:ea typeface="黑体" panose="02010609060101010101" pitchFamily="49" charset="-122"/>
              </a:endParaRPr>
            </a:p>
          </p:txBody>
        </p:sp>
        <p:sp>
          <p:nvSpPr>
            <p:cNvPr id="37" name="Rectangle 62"/>
            <p:cNvSpPr>
              <a:spLocks noChangeArrowheads="1"/>
            </p:cNvSpPr>
            <p:nvPr/>
          </p:nvSpPr>
          <p:spPr bwMode="auto">
            <a:xfrm>
              <a:off x="2667001" y="4073525"/>
              <a:ext cx="1460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fontAlgn="auto" hangingPunct="1">
                <a:spcBef>
                  <a:spcPct val="0"/>
                </a:spcBef>
                <a:spcAft>
                  <a:spcPts val="0"/>
                </a:spcAft>
                <a:buClrTx/>
                <a:buFontTx/>
                <a:buNone/>
                <a:defRPr/>
              </a:pPr>
              <a:r>
                <a:rPr kumimoji="0" lang="en-US" altLang="zh-CN" sz="2100" b="0" kern="0">
                  <a:solidFill>
                    <a:srgbClr val="000000"/>
                  </a:solidFill>
                  <a:latin typeface="Symbol" panose="05050102010706020507" pitchFamily="18" charset="2"/>
                  <a:ea typeface="黑体" panose="02010609060101010101" pitchFamily="49" charset="-122"/>
                </a:rPr>
                <a:t>+</a:t>
              </a:r>
              <a:endParaRPr kumimoji="0" lang="en-US" altLang="zh-CN" sz="2400" kern="0">
                <a:solidFill>
                  <a:srgbClr val="002A00"/>
                </a:solidFill>
                <a:latin typeface="Times New Roman" panose="02020603050405020304" pitchFamily="18" charset="0"/>
                <a:ea typeface="黑体" panose="02010609060101010101" pitchFamily="49" charset="-122"/>
              </a:endParaRPr>
            </a:p>
          </p:txBody>
        </p:sp>
        <p:sp>
          <p:nvSpPr>
            <p:cNvPr id="38" name="Rectangle 63"/>
            <p:cNvSpPr>
              <a:spLocks noChangeArrowheads="1"/>
            </p:cNvSpPr>
            <p:nvPr/>
          </p:nvSpPr>
          <p:spPr bwMode="auto">
            <a:xfrm>
              <a:off x="2271713" y="3868738"/>
              <a:ext cx="1460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fontAlgn="auto" hangingPunct="1">
                <a:spcBef>
                  <a:spcPct val="0"/>
                </a:spcBef>
                <a:spcAft>
                  <a:spcPts val="0"/>
                </a:spcAft>
                <a:buClrTx/>
                <a:buFontTx/>
                <a:buNone/>
                <a:defRPr/>
              </a:pPr>
              <a:r>
                <a:rPr kumimoji="0" lang="en-US" altLang="zh-CN" sz="2100" b="0" kern="0">
                  <a:solidFill>
                    <a:srgbClr val="000000"/>
                  </a:solidFill>
                  <a:latin typeface="Symbol" panose="05050102010706020507" pitchFamily="18" charset="2"/>
                  <a:ea typeface="黑体" panose="02010609060101010101" pitchFamily="49" charset="-122"/>
                </a:rPr>
                <a:t>=</a:t>
              </a:r>
              <a:endParaRPr kumimoji="0" lang="en-US" altLang="zh-CN" sz="2400" kern="0">
                <a:solidFill>
                  <a:srgbClr val="002A00"/>
                </a:solidFill>
                <a:latin typeface="Times New Roman" panose="02020603050405020304" pitchFamily="18" charset="0"/>
                <a:ea typeface="黑体" panose="02010609060101010101" pitchFamily="49" charset="-122"/>
              </a:endParaRPr>
            </a:p>
          </p:txBody>
        </p:sp>
        <p:sp>
          <p:nvSpPr>
            <p:cNvPr id="39" name="Rectangle 64"/>
            <p:cNvSpPr>
              <a:spLocks noChangeArrowheads="1"/>
            </p:cNvSpPr>
            <p:nvPr/>
          </p:nvSpPr>
          <p:spPr bwMode="auto">
            <a:xfrm>
              <a:off x="3783013" y="4116388"/>
              <a:ext cx="4000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fontAlgn="auto" hangingPunct="1">
                <a:spcBef>
                  <a:spcPct val="0"/>
                </a:spcBef>
                <a:spcAft>
                  <a:spcPts val="0"/>
                </a:spcAft>
                <a:buClrTx/>
                <a:buFontTx/>
                <a:buNone/>
                <a:defRPr/>
              </a:pPr>
              <a:r>
                <a:rPr kumimoji="0" lang="en-US" altLang="zh-CN" sz="2100" kern="0">
                  <a:solidFill>
                    <a:srgbClr val="000000"/>
                  </a:solidFill>
                  <a:latin typeface="Times New Roman" panose="02020603050405020304" pitchFamily="18" charset="0"/>
                  <a:ea typeface="黑体" panose="02010609060101010101" pitchFamily="49" charset="-122"/>
                </a:rPr>
                <a:t>6%</a:t>
              </a:r>
              <a:endParaRPr kumimoji="0" lang="en-US" altLang="zh-CN" sz="2400" kern="0">
                <a:solidFill>
                  <a:srgbClr val="002A00"/>
                </a:solidFill>
                <a:latin typeface="Times New Roman" panose="02020603050405020304" pitchFamily="18" charset="0"/>
                <a:ea typeface="黑体" panose="02010609060101010101" pitchFamily="49" charset="-122"/>
              </a:endParaRPr>
            </a:p>
          </p:txBody>
        </p:sp>
      </p:grpSp>
      <p:sp>
        <p:nvSpPr>
          <p:cNvPr id="40" name="Rectangle 78"/>
          <p:cNvSpPr>
            <a:spLocks noChangeArrowheads="1"/>
          </p:cNvSpPr>
          <p:nvPr/>
        </p:nvSpPr>
        <p:spPr bwMode="auto">
          <a:xfrm>
            <a:off x="6740525" y="2552700"/>
            <a:ext cx="1493838" cy="461963"/>
          </a:xfrm>
          <a:prstGeom prst="rect">
            <a:avLst/>
          </a:prstGeom>
          <a:noFill/>
          <a:ln w="9525">
            <a:noFill/>
            <a:miter lim="800000"/>
          </a:ln>
          <a:effectLst>
            <a:prstShdw prst="shdw17" dist="17961" dir="2700000">
              <a:srgbClr val="6D77BF">
                <a:gamma/>
                <a:shade val="60000"/>
                <a:invGamma/>
              </a:srgbClr>
            </a:prstShdw>
          </a:effectLst>
        </p:spPr>
        <p:txBody>
          <a:bodyPr wrap="none">
            <a:spAutoFit/>
          </a:bodyPr>
          <a:lstStyle>
            <a:lvl1pPr eaLnBrk="0" hangingPunct="0">
              <a:defRPr kumimoji="1" sz="24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4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4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4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pPr eaLnBrk="1" fontAlgn="auto" hangingPunct="1">
              <a:spcBef>
                <a:spcPts val="0"/>
              </a:spcBef>
              <a:spcAft>
                <a:spcPts val="0"/>
              </a:spcAft>
              <a:defRPr/>
            </a:pPr>
            <a:r>
              <a:rPr lang="zh-CN" altLang="en-US" kern="0" dirty="0">
                <a:solidFill>
                  <a:srgbClr val="002A00"/>
                </a:solidFill>
              </a:rPr>
              <a:t>＝</a:t>
            </a:r>
            <a:r>
              <a:rPr lang="en-US" altLang="zh-CN" kern="0" dirty="0">
                <a:solidFill>
                  <a:srgbClr val="0000FF"/>
                </a:solidFill>
              </a:rPr>
              <a:t>1073.34</a:t>
            </a:r>
            <a:endParaRPr lang="en-US" altLang="zh-CN" kern="0" dirty="0">
              <a:solidFill>
                <a:srgbClr val="0000FF"/>
              </a:solidFill>
            </a:endParaRPr>
          </a:p>
        </p:txBody>
      </p:sp>
      <p:sp>
        <p:nvSpPr>
          <p:cNvPr id="41" name="Text Box 5"/>
          <p:cNvSpPr txBox="1">
            <a:spLocks noChangeArrowheads="1"/>
          </p:cNvSpPr>
          <p:nvPr/>
        </p:nvSpPr>
        <p:spPr bwMode="auto">
          <a:xfrm>
            <a:off x="381000" y="3405188"/>
            <a:ext cx="11618913" cy="461962"/>
          </a:xfrm>
          <a:prstGeom prst="rect">
            <a:avLst/>
          </a:prstGeom>
          <a:solidFill>
            <a:srgbClr val="CCFFCC"/>
          </a:solidFill>
          <a:ln>
            <a:noFill/>
          </a:ln>
          <a:effectLst>
            <a:outerShdw blurRad="50800" dist="38100" dir="5400000" algn="t" rotWithShape="0">
              <a:prstClr val="black">
                <a:alpha val="40000"/>
              </a:prstClr>
            </a:outerShdw>
          </a:effec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50000"/>
              </a:spcBef>
              <a:buClrTx/>
              <a:buFontTx/>
              <a:buNone/>
              <a:defRPr/>
            </a:pPr>
            <a:r>
              <a:rPr lang="zh-CN" altLang="en-US" sz="2400" dirty="0">
                <a:solidFill>
                  <a:srgbClr val="000000"/>
                </a:solidFill>
                <a:latin typeface="华文新魏" panose="02010800040101010101" pitchFamily="2" charset="-122"/>
                <a:ea typeface="华文新魏" panose="02010800040101010101" pitchFamily="2" charset="-122"/>
              </a:rPr>
              <a:t>假设</a:t>
            </a:r>
            <a:r>
              <a:rPr lang="en-US" altLang="zh-CN" sz="2400" dirty="0">
                <a:solidFill>
                  <a:srgbClr val="C00000"/>
                </a:solidFill>
                <a:latin typeface="华文新魏" panose="02010800040101010101" pitchFamily="2" charset="-122"/>
                <a:ea typeface="华文新魏" panose="02010800040101010101" pitchFamily="2" charset="-122"/>
              </a:rPr>
              <a:t>A</a:t>
            </a:r>
            <a:r>
              <a:rPr lang="zh-CN" altLang="en-US" sz="2400" dirty="0">
                <a:solidFill>
                  <a:srgbClr val="C00000"/>
                </a:solidFill>
                <a:latin typeface="华文新魏" panose="02010800040101010101" pitchFamily="2" charset="-122"/>
                <a:ea typeface="华文新魏" panose="02010800040101010101" pitchFamily="2" charset="-122"/>
              </a:rPr>
              <a:t>先生</a:t>
            </a:r>
            <a:r>
              <a:rPr lang="zh-CN" altLang="en-US" sz="2400" dirty="0">
                <a:solidFill>
                  <a:srgbClr val="000000"/>
                </a:solidFill>
                <a:latin typeface="华文新魏" panose="02010800040101010101" pitchFamily="2" charset="-122"/>
                <a:ea typeface="华文新魏" panose="02010800040101010101" pitchFamily="2" charset="-122"/>
              </a:rPr>
              <a:t>以</a:t>
            </a:r>
            <a:r>
              <a:rPr lang="en-US" altLang="zh-CN" sz="2400" dirty="0">
                <a:solidFill>
                  <a:srgbClr val="000000"/>
                </a:solidFill>
                <a:latin typeface="华文新魏" panose="02010800040101010101" pitchFamily="2" charset="-122"/>
                <a:ea typeface="华文新魏" panose="02010800040101010101" pitchFamily="2" charset="-122"/>
              </a:rPr>
              <a:t>1073.34</a:t>
            </a:r>
            <a:r>
              <a:rPr lang="zh-CN" altLang="en-US" sz="2400" dirty="0">
                <a:solidFill>
                  <a:srgbClr val="000000"/>
                </a:solidFill>
                <a:latin typeface="华文新魏" panose="02010800040101010101" pitchFamily="2" charset="-122"/>
                <a:ea typeface="华文新魏" panose="02010800040101010101" pitchFamily="2" charset="-122"/>
              </a:rPr>
              <a:t>元买下了这张债券，购入债券的会计分录</a:t>
            </a:r>
            <a:r>
              <a:rPr lang="en-US" altLang="zh-CN" sz="2400" dirty="0">
                <a:solidFill>
                  <a:srgbClr val="000000"/>
                </a:solidFill>
                <a:latin typeface="华文新魏" panose="02010800040101010101" pitchFamily="2" charset="-122"/>
                <a:ea typeface="华文新魏" panose="02010800040101010101" pitchFamily="2" charset="-122"/>
              </a:rPr>
              <a:t>:</a:t>
            </a:r>
            <a:endParaRPr lang="zh-CN" altLang="en-US" sz="2400" dirty="0">
              <a:solidFill>
                <a:srgbClr val="000000"/>
              </a:solidFill>
              <a:latin typeface="华文新魏" panose="02010800040101010101" pitchFamily="2" charset="-122"/>
              <a:ea typeface="华文新魏" panose="02010800040101010101" pitchFamily="2" charset="-122"/>
            </a:endParaRPr>
          </a:p>
        </p:txBody>
      </p:sp>
      <p:sp>
        <p:nvSpPr>
          <p:cNvPr id="42" name="Text Box 72"/>
          <p:cNvSpPr txBox="1">
            <a:spLocks noChangeArrowheads="1"/>
          </p:cNvSpPr>
          <p:nvPr/>
        </p:nvSpPr>
        <p:spPr bwMode="auto">
          <a:xfrm>
            <a:off x="2484438" y="4508500"/>
            <a:ext cx="3875087" cy="738188"/>
          </a:xfrm>
          <a:prstGeom prst="rect">
            <a:avLst/>
          </a:prstGeom>
          <a:solidFill>
            <a:srgbClr val="FFFF99"/>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10000"/>
              </a:spcBef>
              <a:buClrTx/>
              <a:buFontTx/>
              <a:buNone/>
            </a:pPr>
            <a:r>
              <a:rPr lang="zh-CN" altLang="en-US" sz="2000">
                <a:solidFill>
                  <a:srgbClr val="002A00"/>
                </a:solidFill>
                <a:latin typeface="Times New Roman" panose="02020603050405020304" pitchFamily="18" charset="0"/>
                <a:ea typeface="黑体" panose="02010609060101010101" pitchFamily="49" charset="-122"/>
              </a:rPr>
              <a:t>借：债权投资    </a:t>
            </a:r>
            <a:r>
              <a:rPr lang="en-US" altLang="zh-CN" sz="2000">
                <a:solidFill>
                  <a:srgbClr val="002A00"/>
                </a:solidFill>
                <a:latin typeface="Times New Roman" panose="02020603050405020304" pitchFamily="18" charset="0"/>
                <a:ea typeface="黑体" panose="02010609060101010101" pitchFamily="49" charset="-122"/>
              </a:rPr>
              <a:t>1073.34</a:t>
            </a:r>
            <a:endParaRPr lang="en-US" altLang="zh-CN" sz="2000">
              <a:solidFill>
                <a:srgbClr val="002A00"/>
              </a:solidFill>
              <a:latin typeface="Times New Roman" panose="02020603050405020304" pitchFamily="18" charset="0"/>
              <a:ea typeface="黑体" panose="02010609060101010101" pitchFamily="49" charset="-122"/>
            </a:endParaRPr>
          </a:p>
          <a:p>
            <a:pPr eaLnBrk="1" hangingPunct="1">
              <a:spcBef>
                <a:spcPct val="10000"/>
              </a:spcBef>
              <a:buClrTx/>
              <a:buFontTx/>
              <a:buNone/>
            </a:pPr>
            <a:r>
              <a:rPr lang="en-US" altLang="zh-CN" sz="2000">
                <a:solidFill>
                  <a:srgbClr val="002A00"/>
                </a:solidFill>
                <a:latin typeface="Times New Roman" panose="02020603050405020304" pitchFamily="18" charset="0"/>
                <a:ea typeface="黑体" panose="02010609060101010101" pitchFamily="49" charset="-122"/>
              </a:rPr>
              <a:t>  </a:t>
            </a:r>
            <a:r>
              <a:rPr lang="zh-CN" altLang="en-US" sz="2000">
                <a:solidFill>
                  <a:srgbClr val="002A00"/>
                </a:solidFill>
                <a:latin typeface="Times New Roman" panose="02020603050405020304" pitchFamily="18" charset="0"/>
                <a:ea typeface="黑体" panose="02010609060101010101" pitchFamily="49" charset="-122"/>
              </a:rPr>
              <a:t>贷：银行存款               </a:t>
            </a:r>
            <a:r>
              <a:rPr lang="en-US" altLang="zh-CN" sz="2000">
                <a:solidFill>
                  <a:srgbClr val="002A00"/>
                </a:solidFill>
                <a:latin typeface="Times New Roman" panose="02020603050405020304" pitchFamily="18" charset="0"/>
                <a:ea typeface="黑体" panose="02010609060101010101" pitchFamily="49" charset="-122"/>
              </a:rPr>
              <a:t>1073.34</a:t>
            </a:r>
            <a:endParaRPr lang="en-US" altLang="zh-CN" sz="2000">
              <a:solidFill>
                <a:srgbClr val="002A00"/>
              </a:solidFill>
              <a:latin typeface="Times New Roman" panose="02020603050405020304" pitchFamily="18" charset="0"/>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dissolv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dissolve">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dissolve">
                                      <p:cBhvr>
                                        <p:cTn id="2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animBg="1"/>
      <p:bldP spid="4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ChangeArrowheads="1"/>
          </p:cNvSpPr>
          <p:nvPr/>
        </p:nvSpPr>
        <p:spPr bwMode="white">
          <a:xfrm>
            <a:off x="407988" y="325438"/>
            <a:ext cx="921702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 typeface="Wingdings" panose="05000000000000000000" pitchFamily="2" charset="2"/>
              <a:buNone/>
            </a:pPr>
            <a:r>
              <a:rPr kumimoji="0" lang="zh-CN" altLang="en-US">
                <a:solidFill>
                  <a:srgbClr val="FFFF00"/>
                </a:solidFill>
                <a:latin typeface="Arial" panose="020B0604020202020204" pitchFamily="34" charset="0"/>
                <a:ea typeface="黑体" panose="02010609060101010101" pitchFamily="49" charset="-122"/>
              </a:rPr>
              <a:t>债权投资会计核算</a:t>
            </a:r>
            <a:endParaRPr kumimoji="0" lang="zh-CN" altLang="en-US" sz="3200">
              <a:solidFill>
                <a:srgbClr val="FFFFFF"/>
              </a:solidFill>
              <a:latin typeface="Arial" panose="020B0604020202020204" pitchFamily="34" charset="0"/>
              <a:ea typeface="黑体" panose="02010609060101010101" pitchFamily="49" charset="-122"/>
            </a:endParaRPr>
          </a:p>
        </p:txBody>
      </p:sp>
      <p:sp>
        <p:nvSpPr>
          <p:cNvPr id="56323" name="Text Box 68"/>
          <p:cNvSpPr txBox="1">
            <a:spLocks noChangeArrowheads="1"/>
          </p:cNvSpPr>
          <p:nvPr/>
        </p:nvSpPr>
        <p:spPr bwMode="auto">
          <a:xfrm>
            <a:off x="263525" y="1241425"/>
            <a:ext cx="11736388" cy="992188"/>
          </a:xfrm>
          <a:prstGeom prst="rect">
            <a:avLst/>
          </a:prstGeom>
          <a:solidFill>
            <a:srgbClr val="CCFFCC"/>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36000" tIns="10800" rIns="18000" bIns="10800"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50000"/>
              </a:spcBef>
              <a:buClrTx/>
              <a:buFontTx/>
              <a:buNone/>
            </a:pPr>
            <a:r>
              <a:rPr lang="en-US" altLang="zh-CN" sz="2400">
                <a:solidFill>
                  <a:srgbClr val="002A00"/>
                </a:solidFill>
                <a:latin typeface="Times New Roman" panose="02020603050405020304" pitchFamily="18" charset="0"/>
                <a:ea typeface="黑体" panose="02010609060101010101" pitchFamily="49" charset="-122"/>
              </a:rPr>
              <a:t>2010</a:t>
            </a:r>
            <a:r>
              <a:rPr lang="zh-CN" altLang="en-US" sz="2400">
                <a:solidFill>
                  <a:srgbClr val="002A00"/>
                </a:solidFill>
                <a:latin typeface="Times New Roman" panose="02020603050405020304" pitchFamily="18" charset="0"/>
                <a:ea typeface="黑体" panose="02010609060101010101" pitchFamily="49" charset="-122"/>
              </a:rPr>
              <a:t>年</a:t>
            </a:r>
            <a:r>
              <a:rPr lang="en-US" altLang="zh-CN" sz="2400">
                <a:solidFill>
                  <a:srgbClr val="002A00"/>
                </a:solidFill>
                <a:latin typeface="Times New Roman" panose="02020603050405020304" pitchFamily="18" charset="0"/>
                <a:ea typeface="黑体" panose="02010609060101010101" pitchFamily="49" charset="-122"/>
              </a:rPr>
              <a:t>1</a:t>
            </a:r>
            <a:r>
              <a:rPr lang="zh-CN" altLang="en-US" sz="2400">
                <a:solidFill>
                  <a:srgbClr val="002A00"/>
                </a:solidFill>
                <a:latin typeface="Times New Roman" panose="02020603050405020304" pitchFamily="18" charset="0"/>
                <a:ea typeface="黑体" panose="02010609060101010101" pitchFamily="49" charset="-122"/>
              </a:rPr>
              <a:t>月</a:t>
            </a:r>
            <a:r>
              <a:rPr lang="en-US" altLang="zh-CN" sz="2400">
                <a:solidFill>
                  <a:srgbClr val="002A00"/>
                </a:solidFill>
                <a:latin typeface="Times New Roman" panose="02020603050405020304" pitchFamily="18" charset="0"/>
                <a:ea typeface="黑体" panose="02010609060101010101" pitchFamily="49" charset="-122"/>
              </a:rPr>
              <a:t>1</a:t>
            </a:r>
            <a:r>
              <a:rPr lang="zh-CN" altLang="en-US" sz="2400">
                <a:solidFill>
                  <a:srgbClr val="002A00"/>
                </a:solidFill>
                <a:latin typeface="Times New Roman" panose="02020603050405020304" pitchFamily="18" charset="0"/>
                <a:ea typeface="黑体" panose="02010609060101010101" pitchFamily="49" charset="-122"/>
              </a:rPr>
              <a:t>日</a:t>
            </a:r>
            <a:r>
              <a:rPr lang="en-US" altLang="zh-CN" sz="2400">
                <a:solidFill>
                  <a:srgbClr val="C00000"/>
                </a:solidFill>
                <a:latin typeface="Times New Roman" panose="02020603050405020304" pitchFamily="18" charset="0"/>
                <a:ea typeface="黑体" panose="02010609060101010101" pitchFamily="49" charset="-122"/>
              </a:rPr>
              <a:t>A</a:t>
            </a:r>
            <a:r>
              <a:rPr lang="zh-CN" altLang="en-US" sz="2400">
                <a:solidFill>
                  <a:srgbClr val="002A00"/>
                </a:solidFill>
                <a:latin typeface="Times New Roman" panose="02020603050405020304" pitchFamily="18" charset="0"/>
                <a:ea typeface="黑体" panose="02010609060101010101" pitchFamily="49" charset="-122"/>
              </a:rPr>
              <a:t>先生买了一张债券：面值</a:t>
            </a:r>
            <a:r>
              <a:rPr lang="en-US" altLang="zh-CN" sz="2400">
                <a:solidFill>
                  <a:srgbClr val="002A00"/>
                </a:solidFill>
                <a:latin typeface="Times New Roman" panose="02020603050405020304" pitchFamily="18" charset="0"/>
                <a:ea typeface="黑体" panose="02010609060101010101" pitchFamily="49" charset="-122"/>
              </a:rPr>
              <a:t>1000</a:t>
            </a:r>
            <a:r>
              <a:rPr lang="zh-CN" altLang="en-US" sz="2400">
                <a:solidFill>
                  <a:srgbClr val="002A00"/>
                </a:solidFill>
                <a:latin typeface="Times New Roman" panose="02020603050405020304" pitchFamily="18" charset="0"/>
                <a:ea typeface="黑体" panose="02010609060101010101" pitchFamily="49" charset="-122"/>
              </a:rPr>
              <a:t>元，期限</a:t>
            </a:r>
            <a:r>
              <a:rPr lang="en-US" altLang="zh-CN" sz="2400">
                <a:solidFill>
                  <a:srgbClr val="0000FF"/>
                </a:solidFill>
                <a:latin typeface="Times New Roman" panose="02020603050405020304" pitchFamily="18" charset="0"/>
                <a:ea typeface="黑体" panose="02010609060101010101" pitchFamily="49" charset="-122"/>
              </a:rPr>
              <a:t>2</a:t>
            </a:r>
            <a:r>
              <a:rPr lang="zh-CN" altLang="en-US" sz="2400">
                <a:solidFill>
                  <a:srgbClr val="002A00"/>
                </a:solidFill>
                <a:latin typeface="Times New Roman" panose="02020603050405020304" pitchFamily="18" charset="0"/>
                <a:ea typeface="黑体" panose="02010609060101010101" pitchFamily="49" charset="-122"/>
              </a:rPr>
              <a:t>年，该债券的</a:t>
            </a:r>
            <a:r>
              <a:rPr lang="zh-CN" altLang="en-US" sz="2400">
                <a:solidFill>
                  <a:srgbClr val="0000FF"/>
                </a:solidFill>
                <a:latin typeface="Times New Roman" panose="02020603050405020304" pitchFamily="18" charset="0"/>
                <a:ea typeface="黑体" panose="02010609060101010101" pitchFamily="49" charset="-122"/>
              </a:rPr>
              <a:t>票面年利率</a:t>
            </a:r>
            <a:r>
              <a:rPr lang="zh-CN" altLang="en-US" sz="2400">
                <a:solidFill>
                  <a:srgbClr val="002A00"/>
                </a:solidFill>
                <a:latin typeface="Times New Roman" panose="02020603050405020304" pitchFamily="18" charset="0"/>
                <a:ea typeface="黑体" panose="02010609060101010101" pitchFamily="49" charset="-122"/>
              </a:rPr>
              <a:t>为</a:t>
            </a:r>
            <a:r>
              <a:rPr lang="en-US" altLang="zh-CN" sz="2400">
                <a:solidFill>
                  <a:srgbClr val="002A00"/>
                </a:solidFill>
                <a:latin typeface="Times New Roman" panose="02020603050405020304" pitchFamily="18" charset="0"/>
                <a:ea typeface="黑体" panose="02010609060101010101" pitchFamily="49" charset="-122"/>
              </a:rPr>
              <a:t>10%</a:t>
            </a:r>
            <a:r>
              <a:rPr lang="zh-CN" altLang="en-US" sz="2400">
                <a:solidFill>
                  <a:srgbClr val="002A00"/>
                </a:solidFill>
                <a:latin typeface="Times New Roman" panose="02020603050405020304" pitchFamily="18" charset="0"/>
                <a:ea typeface="黑体" panose="02010609060101010101" pitchFamily="49" charset="-122"/>
              </a:rPr>
              <a:t>，每年末付息，</a:t>
            </a:r>
            <a:r>
              <a:rPr lang="en-US" altLang="zh-CN" sz="2400">
                <a:solidFill>
                  <a:srgbClr val="002A00"/>
                </a:solidFill>
                <a:latin typeface="Times New Roman" panose="02020603050405020304" pitchFamily="18" charset="0"/>
                <a:ea typeface="黑体" panose="02010609060101010101" pitchFamily="49" charset="-122"/>
              </a:rPr>
              <a:t>2</a:t>
            </a:r>
            <a:r>
              <a:rPr lang="zh-CN" altLang="en-US" sz="2400">
                <a:solidFill>
                  <a:srgbClr val="002A00"/>
                </a:solidFill>
                <a:latin typeface="Times New Roman" panose="02020603050405020304" pitchFamily="18" charset="0"/>
                <a:ea typeface="黑体" panose="02010609060101010101" pitchFamily="49" charset="-122"/>
              </a:rPr>
              <a:t>年后到期一次还本。购买价为</a:t>
            </a:r>
            <a:r>
              <a:rPr lang="en-US" altLang="zh-CN" sz="2400">
                <a:solidFill>
                  <a:srgbClr val="002A00"/>
                </a:solidFill>
                <a:latin typeface="Times New Roman" panose="02020603050405020304" pitchFamily="18" charset="0"/>
                <a:ea typeface="黑体" panose="02010609060101010101" pitchFamily="49" charset="-122"/>
              </a:rPr>
              <a:t>1073.34</a:t>
            </a:r>
            <a:r>
              <a:rPr lang="zh-CN" altLang="en-US" sz="2400">
                <a:solidFill>
                  <a:srgbClr val="002A00"/>
                </a:solidFill>
                <a:latin typeface="Times New Roman" panose="02020603050405020304" pitchFamily="18" charset="0"/>
                <a:ea typeface="黑体" panose="02010609060101010101" pitchFamily="49" charset="-122"/>
              </a:rPr>
              <a:t>元。</a:t>
            </a:r>
            <a:endParaRPr lang="zh-CN" altLang="en-US" sz="2400">
              <a:solidFill>
                <a:srgbClr val="002A00"/>
              </a:solidFill>
              <a:latin typeface="Times New Roman" panose="02020603050405020304" pitchFamily="18" charset="0"/>
              <a:ea typeface="黑体" panose="02010609060101010101" pitchFamily="49" charset="-122"/>
            </a:endParaRPr>
          </a:p>
        </p:txBody>
      </p:sp>
      <p:grpSp>
        <p:nvGrpSpPr>
          <p:cNvPr id="12" name="组合 11"/>
          <p:cNvGrpSpPr/>
          <p:nvPr/>
        </p:nvGrpSpPr>
        <p:grpSpPr bwMode="auto">
          <a:xfrm>
            <a:off x="695325" y="2390775"/>
            <a:ext cx="4176713" cy="746125"/>
            <a:chOff x="1766888" y="3716338"/>
            <a:chExt cx="4176712" cy="746125"/>
          </a:xfrm>
        </p:grpSpPr>
        <p:sp>
          <p:nvSpPr>
            <p:cNvPr id="14" name="AutoShape 11"/>
            <p:cNvSpPr>
              <a:spLocks noChangeAspect="1" noChangeArrowheads="1" noTextEdit="1"/>
            </p:cNvSpPr>
            <p:nvPr/>
          </p:nvSpPr>
          <p:spPr bwMode="auto">
            <a:xfrm>
              <a:off x="1766888" y="3716338"/>
              <a:ext cx="4176712" cy="7461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kumimoji="0" lang="zh-CN" altLang="en-US" sz="1800" b="0" kern="0">
                <a:solidFill>
                  <a:srgbClr val="002A00"/>
                </a:solidFill>
              </a:endParaRPr>
            </a:p>
          </p:txBody>
        </p:sp>
        <p:sp>
          <p:nvSpPr>
            <p:cNvPr id="15" name="Line 12"/>
            <p:cNvSpPr>
              <a:spLocks noChangeShapeType="1"/>
            </p:cNvSpPr>
            <p:nvPr/>
          </p:nvSpPr>
          <p:spPr bwMode="auto">
            <a:xfrm>
              <a:off x="2487613" y="4075113"/>
              <a:ext cx="647700" cy="0"/>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kumimoji="0" lang="zh-CN" altLang="en-US" sz="1800" b="0" kern="0">
                <a:solidFill>
                  <a:srgbClr val="002A00"/>
                </a:solidFill>
              </a:endParaRPr>
            </a:p>
          </p:txBody>
        </p:sp>
        <p:sp>
          <p:nvSpPr>
            <p:cNvPr id="16" name="Rectangle 13"/>
            <p:cNvSpPr>
              <a:spLocks noChangeArrowheads="1"/>
            </p:cNvSpPr>
            <p:nvPr/>
          </p:nvSpPr>
          <p:spPr bwMode="auto">
            <a:xfrm>
              <a:off x="3459163" y="4003676"/>
              <a:ext cx="115888"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fontAlgn="auto" hangingPunct="1">
                <a:spcBef>
                  <a:spcPct val="0"/>
                </a:spcBef>
                <a:spcAft>
                  <a:spcPts val="0"/>
                </a:spcAft>
                <a:buClrTx/>
                <a:buFontTx/>
                <a:buNone/>
                <a:defRPr/>
              </a:pPr>
              <a:r>
                <a:rPr kumimoji="0" lang="en-US" altLang="zh-CN" sz="2700" b="0" kern="0">
                  <a:solidFill>
                    <a:srgbClr val="000000"/>
                  </a:solidFill>
                  <a:latin typeface="Symbol" panose="05050102010706020507" pitchFamily="18" charset="2"/>
                  <a:ea typeface="黑体" panose="02010609060101010101" pitchFamily="49" charset="-122"/>
                </a:rPr>
                <a:t>(</a:t>
              </a:r>
              <a:endParaRPr kumimoji="0" lang="en-US" altLang="zh-CN" sz="2400" kern="0">
                <a:solidFill>
                  <a:srgbClr val="002A00"/>
                </a:solidFill>
                <a:latin typeface="Times New Roman" panose="02020603050405020304" pitchFamily="18" charset="0"/>
                <a:ea typeface="黑体" panose="02010609060101010101" pitchFamily="49" charset="-122"/>
              </a:endParaRPr>
            </a:p>
          </p:txBody>
        </p:sp>
        <p:sp>
          <p:nvSpPr>
            <p:cNvPr id="17" name="Rectangle 14"/>
            <p:cNvSpPr>
              <a:spLocks noChangeArrowheads="1"/>
            </p:cNvSpPr>
            <p:nvPr/>
          </p:nvSpPr>
          <p:spPr bwMode="auto">
            <a:xfrm>
              <a:off x="4173537" y="4003676"/>
              <a:ext cx="115888"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fontAlgn="auto" hangingPunct="1">
                <a:spcBef>
                  <a:spcPct val="0"/>
                </a:spcBef>
                <a:spcAft>
                  <a:spcPts val="0"/>
                </a:spcAft>
                <a:buClrTx/>
                <a:buFontTx/>
                <a:buNone/>
                <a:defRPr/>
              </a:pPr>
              <a:r>
                <a:rPr kumimoji="0" lang="en-US" altLang="zh-CN" sz="2700" b="0" kern="0">
                  <a:solidFill>
                    <a:srgbClr val="000000"/>
                  </a:solidFill>
                  <a:latin typeface="Symbol" panose="05050102010706020507" pitchFamily="18" charset="2"/>
                  <a:ea typeface="黑体" panose="02010609060101010101" pitchFamily="49" charset="-122"/>
                </a:rPr>
                <a:t>)</a:t>
              </a:r>
              <a:endParaRPr kumimoji="0" lang="en-US" altLang="zh-CN" sz="2400" kern="0">
                <a:solidFill>
                  <a:srgbClr val="002A00"/>
                </a:solidFill>
                <a:latin typeface="Times New Roman" panose="02020603050405020304" pitchFamily="18" charset="0"/>
                <a:ea typeface="黑体" panose="02010609060101010101" pitchFamily="49" charset="-122"/>
              </a:endParaRPr>
            </a:p>
          </p:txBody>
        </p:sp>
        <p:sp>
          <p:nvSpPr>
            <p:cNvPr id="18" name="Line 15"/>
            <p:cNvSpPr>
              <a:spLocks noChangeShapeType="1"/>
            </p:cNvSpPr>
            <p:nvPr/>
          </p:nvSpPr>
          <p:spPr bwMode="auto">
            <a:xfrm>
              <a:off x="3446463" y="4067176"/>
              <a:ext cx="958850" cy="0"/>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kumimoji="0" lang="zh-CN" altLang="en-US" sz="1800" b="0" kern="0">
                <a:solidFill>
                  <a:srgbClr val="002A00"/>
                </a:solidFill>
              </a:endParaRPr>
            </a:p>
          </p:txBody>
        </p:sp>
        <p:sp>
          <p:nvSpPr>
            <p:cNvPr id="19" name="Rectangle 16"/>
            <p:cNvSpPr>
              <a:spLocks noChangeArrowheads="1"/>
            </p:cNvSpPr>
            <p:nvPr/>
          </p:nvSpPr>
          <p:spPr bwMode="auto">
            <a:xfrm>
              <a:off x="4660900" y="4003676"/>
              <a:ext cx="115887"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fontAlgn="auto" hangingPunct="1">
                <a:spcBef>
                  <a:spcPct val="0"/>
                </a:spcBef>
                <a:spcAft>
                  <a:spcPts val="0"/>
                </a:spcAft>
                <a:buClrTx/>
                <a:buFontTx/>
                <a:buNone/>
                <a:defRPr/>
              </a:pPr>
              <a:r>
                <a:rPr kumimoji="0" lang="en-US" altLang="zh-CN" sz="2700" b="0" kern="0">
                  <a:solidFill>
                    <a:srgbClr val="000000"/>
                  </a:solidFill>
                  <a:latin typeface="Symbol" panose="05050102010706020507" pitchFamily="18" charset="2"/>
                  <a:ea typeface="黑体" panose="02010609060101010101" pitchFamily="49" charset="-122"/>
                </a:rPr>
                <a:t>(</a:t>
              </a:r>
              <a:endParaRPr kumimoji="0" lang="en-US" altLang="zh-CN" sz="2400" kern="0">
                <a:solidFill>
                  <a:srgbClr val="002A00"/>
                </a:solidFill>
                <a:latin typeface="Times New Roman" panose="02020603050405020304" pitchFamily="18" charset="0"/>
                <a:ea typeface="黑体" panose="02010609060101010101" pitchFamily="49" charset="-122"/>
              </a:endParaRPr>
            </a:p>
          </p:txBody>
        </p:sp>
        <p:sp>
          <p:nvSpPr>
            <p:cNvPr id="20" name="Rectangle 17"/>
            <p:cNvSpPr>
              <a:spLocks noChangeArrowheads="1"/>
            </p:cNvSpPr>
            <p:nvPr/>
          </p:nvSpPr>
          <p:spPr bwMode="auto">
            <a:xfrm>
              <a:off x="5397500" y="4003676"/>
              <a:ext cx="115887"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fontAlgn="auto" hangingPunct="1">
                <a:spcBef>
                  <a:spcPct val="0"/>
                </a:spcBef>
                <a:spcAft>
                  <a:spcPts val="0"/>
                </a:spcAft>
                <a:buClrTx/>
                <a:buFontTx/>
                <a:buNone/>
                <a:defRPr/>
              </a:pPr>
              <a:r>
                <a:rPr kumimoji="0" lang="en-US" altLang="zh-CN" sz="2700" b="0" kern="0">
                  <a:solidFill>
                    <a:srgbClr val="000000"/>
                  </a:solidFill>
                  <a:latin typeface="Symbol" panose="05050102010706020507" pitchFamily="18" charset="2"/>
                  <a:ea typeface="黑体" panose="02010609060101010101" pitchFamily="49" charset="-122"/>
                </a:rPr>
                <a:t>)</a:t>
              </a:r>
              <a:endParaRPr kumimoji="0" lang="en-US" altLang="zh-CN" sz="2400" kern="0">
                <a:solidFill>
                  <a:srgbClr val="002A00"/>
                </a:solidFill>
                <a:latin typeface="Times New Roman" panose="02020603050405020304" pitchFamily="18" charset="0"/>
                <a:ea typeface="黑体" panose="02010609060101010101" pitchFamily="49" charset="-122"/>
              </a:endParaRPr>
            </a:p>
          </p:txBody>
        </p:sp>
        <p:sp>
          <p:nvSpPr>
            <p:cNvPr id="21" name="Line 18"/>
            <p:cNvSpPr>
              <a:spLocks noChangeShapeType="1"/>
            </p:cNvSpPr>
            <p:nvPr/>
          </p:nvSpPr>
          <p:spPr bwMode="auto">
            <a:xfrm>
              <a:off x="4648200" y="4067176"/>
              <a:ext cx="958850" cy="0"/>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kumimoji="0" lang="zh-CN" altLang="en-US" sz="1800" b="0" kern="0">
                <a:solidFill>
                  <a:srgbClr val="002A00"/>
                </a:solidFill>
              </a:endParaRPr>
            </a:p>
          </p:txBody>
        </p:sp>
        <p:sp>
          <p:nvSpPr>
            <p:cNvPr id="22" name="Rectangle 31"/>
            <p:cNvSpPr>
              <a:spLocks noChangeArrowheads="1"/>
            </p:cNvSpPr>
            <p:nvPr/>
          </p:nvSpPr>
          <p:spPr bwMode="auto">
            <a:xfrm>
              <a:off x="5511800" y="4075113"/>
              <a:ext cx="762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fontAlgn="auto" hangingPunct="1">
                <a:spcBef>
                  <a:spcPct val="0"/>
                </a:spcBef>
                <a:spcAft>
                  <a:spcPts val="0"/>
                </a:spcAft>
                <a:buClrTx/>
                <a:buFontTx/>
                <a:buNone/>
                <a:defRPr/>
              </a:pPr>
              <a:r>
                <a:rPr kumimoji="0" lang="en-US" altLang="zh-CN" sz="1200" kern="0">
                  <a:solidFill>
                    <a:srgbClr val="000000"/>
                  </a:solidFill>
                  <a:latin typeface="Times New Roman" panose="02020603050405020304" pitchFamily="18" charset="0"/>
                  <a:ea typeface="黑体" panose="02010609060101010101" pitchFamily="49" charset="-122"/>
                </a:rPr>
                <a:t>2</a:t>
              </a:r>
              <a:endParaRPr kumimoji="0" lang="en-US" altLang="zh-CN" sz="2400" kern="0">
                <a:solidFill>
                  <a:srgbClr val="002A00"/>
                </a:solidFill>
                <a:latin typeface="Times New Roman" panose="02020603050405020304" pitchFamily="18" charset="0"/>
                <a:ea typeface="黑体" panose="02010609060101010101" pitchFamily="49" charset="-122"/>
              </a:endParaRPr>
            </a:p>
          </p:txBody>
        </p:sp>
        <p:sp>
          <p:nvSpPr>
            <p:cNvPr id="23" name="Rectangle 32"/>
            <p:cNvSpPr>
              <a:spLocks noChangeArrowheads="1"/>
            </p:cNvSpPr>
            <p:nvPr/>
          </p:nvSpPr>
          <p:spPr bwMode="auto">
            <a:xfrm>
              <a:off x="4292600" y="4078288"/>
              <a:ext cx="762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fontAlgn="auto" hangingPunct="1">
                <a:spcBef>
                  <a:spcPct val="0"/>
                </a:spcBef>
                <a:spcAft>
                  <a:spcPts val="0"/>
                </a:spcAft>
                <a:buClrTx/>
                <a:buFontTx/>
                <a:buNone/>
                <a:defRPr/>
              </a:pPr>
              <a:r>
                <a:rPr kumimoji="0" lang="en-US" altLang="zh-CN" sz="1200" kern="0">
                  <a:solidFill>
                    <a:srgbClr val="000000"/>
                  </a:solidFill>
                  <a:latin typeface="Times New Roman" panose="02020603050405020304" pitchFamily="18" charset="0"/>
                  <a:ea typeface="黑体" panose="02010609060101010101" pitchFamily="49" charset="-122"/>
                </a:rPr>
                <a:t>2</a:t>
              </a:r>
              <a:endParaRPr kumimoji="0" lang="en-US" altLang="zh-CN" sz="2400" kern="0">
                <a:solidFill>
                  <a:srgbClr val="002A00"/>
                </a:solidFill>
                <a:latin typeface="Times New Roman" panose="02020603050405020304" pitchFamily="18" charset="0"/>
                <a:ea typeface="黑体" panose="02010609060101010101" pitchFamily="49" charset="-122"/>
              </a:endParaRPr>
            </a:p>
          </p:txBody>
        </p:sp>
        <p:sp>
          <p:nvSpPr>
            <p:cNvPr id="24" name="Rectangle 43"/>
            <p:cNvSpPr>
              <a:spLocks noChangeArrowheads="1"/>
            </p:cNvSpPr>
            <p:nvPr/>
          </p:nvSpPr>
          <p:spPr bwMode="auto">
            <a:xfrm>
              <a:off x="4724400" y="4119563"/>
              <a:ext cx="1333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fontAlgn="auto" hangingPunct="1">
                <a:spcBef>
                  <a:spcPct val="0"/>
                </a:spcBef>
                <a:spcAft>
                  <a:spcPts val="0"/>
                </a:spcAft>
                <a:buClrTx/>
                <a:buFontTx/>
                <a:buNone/>
                <a:defRPr/>
              </a:pPr>
              <a:r>
                <a:rPr kumimoji="0" lang="en-US" altLang="zh-CN" sz="2100" kern="0">
                  <a:solidFill>
                    <a:srgbClr val="000000"/>
                  </a:solidFill>
                  <a:latin typeface="Times New Roman" panose="02020603050405020304" pitchFamily="18" charset="0"/>
                  <a:ea typeface="黑体" panose="02010609060101010101" pitchFamily="49" charset="-122"/>
                </a:rPr>
                <a:t>1</a:t>
              </a:r>
              <a:endParaRPr kumimoji="0" lang="en-US" altLang="zh-CN" sz="2400" kern="0">
                <a:solidFill>
                  <a:srgbClr val="002A00"/>
                </a:solidFill>
                <a:latin typeface="Times New Roman" panose="02020603050405020304" pitchFamily="18" charset="0"/>
                <a:ea typeface="黑体" panose="02010609060101010101" pitchFamily="49" charset="-122"/>
              </a:endParaRPr>
            </a:p>
          </p:txBody>
        </p:sp>
        <p:sp>
          <p:nvSpPr>
            <p:cNvPr id="25" name="Rectangle 44"/>
            <p:cNvSpPr>
              <a:spLocks noChangeArrowheads="1"/>
            </p:cNvSpPr>
            <p:nvPr/>
          </p:nvSpPr>
          <p:spPr bwMode="auto">
            <a:xfrm>
              <a:off x="4932362" y="3732213"/>
              <a:ext cx="533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fontAlgn="auto" hangingPunct="1">
                <a:spcBef>
                  <a:spcPct val="0"/>
                </a:spcBef>
                <a:spcAft>
                  <a:spcPts val="0"/>
                </a:spcAft>
                <a:buClrTx/>
                <a:buFontTx/>
                <a:buNone/>
                <a:defRPr/>
              </a:pPr>
              <a:r>
                <a:rPr kumimoji="0" lang="en-US" altLang="zh-CN" sz="2100" kern="0">
                  <a:solidFill>
                    <a:srgbClr val="000000"/>
                  </a:solidFill>
                  <a:latin typeface="Times New Roman" panose="02020603050405020304" pitchFamily="18" charset="0"/>
                  <a:ea typeface="黑体" panose="02010609060101010101" pitchFamily="49" charset="-122"/>
                </a:rPr>
                <a:t>1000</a:t>
              </a:r>
              <a:endParaRPr kumimoji="0" lang="en-US" altLang="zh-CN" sz="2400" kern="0">
                <a:solidFill>
                  <a:srgbClr val="002A00"/>
                </a:solidFill>
                <a:latin typeface="Times New Roman" panose="02020603050405020304" pitchFamily="18" charset="0"/>
                <a:ea typeface="黑体" panose="02010609060101010101" pitchFamily="49" charset="-122"/>
              </a:endParaRPr>
            </a:p>
          </p:txBody>
        </p:sp>
        <p:sp>
          <p:nvSpPr>
            <p:cNvPr id="26" name="Rectangle 45"/>
            <p:cNvSpPr>
              <a:spLocks noChangeArrowheads="1"/>
            </p:cNvSpPr>
            <p:nvPr/>
          </p:nvSpPr>
          <p:spPr bwMode="auto">
            <a:xfrm>
              <a:off x="5154612" y="4087813"/>
              <a:ext cx="11906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fontAlgn="auto" hangingPunct="1">
                <a:spcBef>
                  <a:spcPct val="0"/>
                </a:spcBef>
                <a:spcAft>
                  <a:spcPts val="0"/>
                </a:spcAft>
                <a:buClrTx/>
                <a:buFontTx/>
                <a:buNone/>
                <a:defRPr/>
              </a:pPr>
              <a:r>
                <a:rPr kumimoji="0" lang="en-US" altLang="zh-CN" sz="2100" kern="0" dirty="0">
                  <a:solidFill>
                    <a:srgbClr val="000000"/>
                  </a:solidFill>
                  <a:latin typeface="Times New Roman" panose="02020603050405020304" pitchFamily="18" charset="0"/>
                  <a:ea typeface="黑体" panose="02010609060101010101" pitchFamily="49" charset="-122"/>
                </a:rPr>
                <a:t>r</a:t>
              </a:r>
              <a:endParaRPr kumimoji="0" lang="en-US" altLang="zh-CN" sz="2400" kern="0" dirty="0">
                <a:solidFill>
                  <a:srgbClr val="002A00"/>
                </a:solidFill>
                <a:latin typeface="Times New Roman" panose="02020603050405020304" pitchFamily="18" charset="0"/>
                <a:ea typeface="黑体" panose="02010609060101010101" pitchFamily="49" charset="-122"/>
              </a:endParaRPr>
            </a:p>
          </p:txBody>
        </p:sp>
        <p:sp>
          <p:nvSpPr>
            <p:cNvPr id="27" name="Rectangle 46"/>
            <p:cNvSpPr>
              <a:spLocks noChangeArrowheads="1"/>
            </p:cNvSpPr>
            <p:nvPr/>
          </p:nvSpPr>
          <p:spPr bwMode="auto">
            <a:xfrm>
              <a:off x="3522663" y="4119563"/>
              <a:ext cx="1333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fontAlgn="auto" hangingPunct="1">
                <a:spcBef>
                  <a:spcPct val="0"/>
                </a:spcBef>
                <a:spcAft>
                  <a:spcPts val="0"/>
                </a:spcAft>
                <a:buClrTx/>
                <a:buFontTx/>
                <a:buNone/>
                <a:defRPr/>
              </a:pPr>
              <a:r>
                <a:rPr kumimoji="0" lang="en-US" altLang="zh-CN" sz="2100" kern="0">
                  <a:solidFill>
                    <a:srgbClr val="000000"/>
                  </a:solidFill>
                  <a:latin typeface="Times New Roman" panose="02020603050405020304" pitchFamily="18" charset="0"/>
                  <a:ea typeface="黑体" panose="02010609060101010101" pitchFamily="49" charset="-122"/>
                </a:rPr>
                <a:t>1</a:t>
              </a:r>
              <a:endParaRPr kumimoji="0" lang="en-US" altLang="zh-CN" sz="2400" kern="0">
                <a:solidFill>
                  <a:srgbClr val="002A00"/>
                </a:solidFill>
                <a:latin typeface="Times New Roman" panose="02020603050405020304" pitchFamily="18" charset="0"/>
                <a:ea typeface="黑体" panose="02010609060101010101" pitchFamily="49" charset="-122"/>
              </a:endParaRPr>
            </a:p>
          </p:txBody>
        </p:sp>
        <p:sp>
          <p:nvSpPr>
            <p:cNvPr id="28" name="Rectangle 47"/>
            <p:cNvSpPr>
              <a:spLocks noChangeArrowheads="1"/>
            </p:cNvSpPr>
            <p:nvPr/>
          </p:nvSpPr>
          <p:spPr bwMode="auto">
            <a:xfrm>
              <a:off x="3729038" y="3732213"/>
              <a:ext cx="4000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fontAlgn="auto" hangingPunct="1">
                <a:spcBef>
                  <a:spcPct val="0"/>
                </a:spcBef>
                <a:spcAft>
                  <a:spcPts val="0"/>
                </a:spcAft>
                <a:buClrTx/>
                <a:buFontTx/>
                <a:buNone/>
                <a:defRPr/>
              </a:pPr>
              <a:r>
                <a:rPr kumimoji="0" lang="en-US" altLang="zh-CN" sz="2100" kern="0">
                  <a:solidFill>
                    <a:srgbClr val="000000"/>
                  </a:solidFill>
                  <a:latin typeface="Times New Roman" panose="02020603050405020304" pitchFamily="18" charset="0"/>
                  <a:ea typeface="黑体" panose="02010609060101010101" pitchFamily="49" charset="-122"/>
                </a:rPr>
                <a:t>100</a:t>
              </a:r>
              <a:endParaRPr kumimoji="0" lang="en-US" altLang="zh-CN" sz="2400" kern="0">
                <a:solidFill>
                  <a:srgbClr val="002A00"/>
                </a:solidFill>
                <a:latin typeface="Times New Roman" panose="02020603050405020304" pitchFamily="18" charset="0"/>
                <a:ea typeface="黑体" panose="02010609060101010101" pitchFamily="49" charset="-122"/>
              </a:endParaRPr>
            </a:p>
          </p:txBody>
        </p:sp>
        <p:sp>
          <p:nvSpPr>
            <p:cNvPr id="29" name="Rectangle 48"/>
            <p:cNvSpPr>
              <a:spLocks noChangeArrowheads="1"/>
            </p:cNvSpPr>
            <p:nvPr/>
          </p:nvSpPr>
          <p:spPr bwMode="auto">
            <a:xfrm>
              <a:off x="2847976" y="4075113"/>
              <a:ext cx="1206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fontAlgn="auto" hangingPunct="1">
                <a:spcBef>
                  <a:spcPct val="0"/>
                </a:spcBef>
                <a:spcAft>
                  <a:spcPts val="0"/>
                </a:spcAft>
                <a:buClrTx/>
                <a:buFontTx/>
                <a:buNone/>
                <a:defRPr/>
              </a:pPr>
              <a:r>
                <a:rPr kumimoji="0" lang="en-US" altLang="zh-CN" sz="2100" kern="0" dirty="0">
                  <a:solidFill>
                    <a:srgbClr val="000000"/>
                  </a:solidFill>
                  <a:latin typeface="Times New Roman" panose="02020603050405020304" pitchFamily="18" charset="0"/>
                  <a:ea typeface="黑体" panose="02010609060101010101" pitchFamily="49" charset="-122"/>
                </a:rPr>
                <a:t>r</a:t>
              </a:r>
              <a:endParaRPr kumimoji="0" lang="en-US" altLang="zh-CN" sz="2400" kern="0" dirty="0">
                <a:solidFill>
                  <a:srgbClr val="002A00"/>
                </a:solidFill>
                <a:latin typeface="Times New Roman" panose="02020603050405020304" pitchFamily="18" charset="0"/>
                <a:ea typeface="黑体" panose="02010609060101010101" pitchFamily="49" charset="-122"/>
              </a:endParaRPr>
            </a:p>
          </p:txBody>
        </p:sp>
        <p:sp>
          <p:nvSpPr>
            <p:cNvPr id="30" name="Rectangle 49"/>
            <p:cNvSpPr>
              <a:spLocks noChangeArrowheads="1"/>
            </p:cNvSpPr>
            <p:nvPr/>
          </p:nvSpPr>
          <p:spPr bwMode="auto">
            <a:xfrm>
              <a:off x="2508251" y="4103688"/>
              <a:ext cx="1333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fontAlgn="auto" hangingPunct="1">
                <a:spcBef>
                  <a:spcPct val="0"/>
                </a:spcBef>
                <a:spcAft>
                  <a:spcPts val="0"/>
                </a:spcAft>
                <a:buClrTx/>
                <a:buFontTx/>
                <a:buNone/>
                <a:defRPr/>
              </a:pPr>
              <a:r>
                <a:rPr kumimoji="0" lang="en-US" altLang="zh-CN" sz="2100" kern="0">
                  <a:solidFill>
                    <a:srgbClr val="000000"/>
                  </a:solidFill>
                  <a:latin typeface="Times New Roman" panose="02020603050405020304" pitchFamily="18" charset="0"/>
                  <a:ea typeface="黑体" panose="02010609060101010101" pitchFamily="49" charset="-122"/>
                </a:rPr>
                <a:t>1</a:t>
              </a:r>
              <a:endParaRPr kumimoji="0" lang="en-US" altLang="zh-CN" sz="2400" kern="0">
                <a:solidFill>
                  <a:srgbClr val="002A00"/>
                </a:solidFill>
                <a:latin typeface="Times New Roman" panose="02020603050405020304" pitchFamily="18" charset="0"/>
                <a:ea typeface="黑体" panose="02010609060101010101" pitchFamily="49" charset="-122"/>
              </a:endParaRPr>
            </a:p>
          </p:txBody>
        </p:sp>
        <p:sp>
          <p:nvSpPr>
            <p:cNvPr id="31" name="Rectangle 50"/>
            <p:cNvSpPr>
              <a:spLocks noChangeArrowheads="1"/>
            </p:cNvSpPr>
            <p:nvPr/>
          </p:nvSpPr>
          <p:spPr bwMode="auto">
            <a:xfrm>
              <a:off x="2659063" y="3732213"/>
              <a:ext cx="4000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fontAlgn="auto" hangingPunct="1">
                <a:spcBef>
                  <a:spcPct val="0"/>
                </a:spcBef>
                <a:spcAft>
                  <a:spcPts val="0"/>
                </a:spcAft>
                <a:buClrTx/>
                <a:buFontTx/>
                <a:buNone/>
                <a:defRPr/>
              </a:pPr>
              <a:r>
                <a:rPr kumimoji="0" lang="en-US" altLang="zh-CN" sz="2100" kern="0">
                  <a:solidFill>
                    <a:srgbClr val="000000"/>
                  </a:solidFill>
                  <a:latin typeface="Times New Roman" panose="02020603050405020304" pitchFamily="18" charset="0"/>
                  <a:ea typeface="黑体" panose="02010609060101010101" pitchFamily="49" charset="-122"/>
                </a:rPr>
                <a:t>100</a:t>
              </a:r>
              <a:endParaRPr kumimoji="0" lang="en-US" altLang="zh-CN" sz="2400" kern="0">
                <a:solidFill>
                  <a:srgbClr val="002A00"/>
                </a:solidFill>
                <a:latin typeface="Times New Roman" panose="02020603050405020304" pitchFamily="18" charset="0"/>
                <a:ea typeface="黑体" panose="02010609060101010101" pitchFamily="49" charset="-122"/>
              </a:endParaRPr>
            </a:p>
          </p:txBody>
        </p:sp>
        <p:sp>
          <p:nvSpPr>
            <p:cNvPr id="32" name="Rectangle 51"/>
            <p:cNvSpPr>
              <a:spLocks noChangeArrowheads="1"/>
            </p:cNvSpPr>
            <p:nvPr/>
          </p:nvSpPr>
          <p:spPr bwMode="auto">
            <a:xfrm>
              <a:off x="1911351" y="3898901"/>
              <a:ext cx="2905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fontAlgn="auto" hangingPunct="1">
                <a:spcBef>
                  <a:spcPct val="0"/>
                </a:spcBef>
                <a:spcAft>
                  <a:spcPts val="0"/>
                </a:spcAft>
                <a:buClrTx/>
                <a:buFontTx/>
                <a:buNone/>
                <a:defRPr/>
              </a:pPr>
              <a:r>
                <a:rPr kumimoji="0" lang="en-US" altLang="zh-CN" sz="2400" kern="0">
                  <a:solidFill>
                    <a:srgbClr val="000000"/>
                  </a:solidFill>
                  <a:latin typeface="Times New Roman" panose="02020603050405020304" pitchFamily="18" charset="0"/>
                  <a:ea typeface="黑体" panose="02010609060101010101" pitchFamily="49" charset="-122"/>
                </a:rPr>
                <a:t>P</a:t>
              </a:r>
              <a:r>
                <a:rPr kumimoji="0" lang="en-US" altLang="zh-CN" sz="2400" kern="0" baseline="-25000">
                  <a:solidFill>
                    <a:srgbClr val="000000"/>
                  </a:solidFill>
                  <a:latin typeface="Times New Roman" panose="02020603050405020304" pitchFamily="18" charset="0"/>
                  <a:ea typeface="黑体" panose="02010609060101010101" pitchFamily="49" charset="-122"/>
                </a:rPr>
                <a:t>0</a:t>
              </a:r>
              <a:endParaRPr kumimoji="0" lang="en-US" altLang="zh-CN" sz="2400" kern="0" baseline="-25000">
                <a:solidFill>
                  <a:srgbClr val="002A00"/>
                </a:solidFill>
                <a:latin typeface="Times New Roman" panose="02020603050405020304" pitchFamily="18" charset="0"/>
                <a:ea typeface="黑体" panose="02010609060101010101" pitchFamily="49" charset="-122"/>
              </a:endParaRPr>
            </a:p>
          </p:txBody>
        </p:sp>
        <p:sp>
          <p:nvSpPr>
            <p:cNvPr id="33" name="Rectangle 58"/>
            <p:cNvSpPr>
              <a:spLocks noChangeArrowheads="1"/>
            </p:cNvSpPr>
            <p:nvPr/>
          </p:nvSpPr>
          <p:spPr bwMode="auto">
            <a:xfrm>
              <a:off x="4884737" y="4089401"/>
              <a:ext cx="1460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fontAlgn="auto" hangingPunct="1">
                <a:spcBef>
                  <a:spcPct val="0"/>
                </a:spcBef>
                <a:spcAft>
                  <a:spcPts val="0"/>
                </a:spcAft>
                <a:buClrTx/>
                <a:buFontTx/>
                <a:buNone/>
                <a:defRPr/>
              </a:pPr>
              <a:r>
                <a:rPr kumimoji="0" lang="en-US" altLang="zh-CN" sz="2100" b="0" kern="0">
                  <a:solidFill>
                    <a:srgbClr val="000000"/>
                  </a:solidFill>
                  <a:latin typeface="Symbol" panose="05050102010706020507" pitchFamily="18" charset="2"/>
                  <a:ea typeface="黑体" panose="02010609060101010101" pitchFamily="49" charset="-122"/>
                </a:rPr>
                <a:t>+</a:t>
              </a:r>
              <a:endParaRPr kumimoji="0" lang="en-US" altLang="zh-CN" sz="2400" kern="0">
                <a:solidFill>
                  <a:srgbClr val="002A00"/>
                </a:solidFill>
                <a:latin typeface="Times New Roman" panose="02020603050405020304" pitchFamily="18" charset="0"/>
                <a:ea typeface="黑体" panose="02010609060101010101" pitchFamily="49" charset="-122"/>
              </a:endParaRPr>
            </a:p>
          </p:txBody>
        </p:sp>
        <p:sp>
          <p:nvSpPr>
            <p:cNvPr id="34" name="Rectangle 59"/>
            <p:cNvSpPr>
              <a:spLocks noChangeArrowheads="1"/>
            </p:cNvSpPr>
            <p:nvPr/>
          </p:nvSpPr>
          <p:spPr bwMode="auto">
            <a:xfrm>
              <a:off x="4456112" y="3868738"/>
              <a:ext cx="1460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fontAlgn="auto" hangingPunct="1">
                <a:spcBef>
                  <a:spcPct val="0"/>
                </a:spcBef>
                <a:spcAft>
                  <a:spcPts val="0"/>
                </a:spcAft>
                <a:buClrTx/>
                <a:buFontTx/>
                <a:buNone/>
                <a:defRPr/>
              </a:pPr>
              <a:r>
                <a:rPr kumimoji="0" lang="en-US" altLang="zh-CN" sz="2100" b="0" kern="0">
                  <a:solidFill>
                    <a:srgbClr val="000000"/>
                  </a:solidFill>
                  <a:latin typeface="Symbol" panose="05050102010706020507" pitchFamily="18" charset="2"/>
                  <a:ea typeface="黑体" panose="02010609060101010101" pitchFamily="49" charset="-122"/>
                </a:rPr>
                <a:t>+</a:t>
              </a:r>
              <a:endParaRPr kumimoji="0" lang="en-US" altLang="zh-CN" sz="2400" kern="0">
                <a:solidFill>
                  <a:srgbClr val="002A00"/>
                </a:solidFill>
                <a:latin typeface="Times New Roman" panose="02020603050405020304" pitchFamily="18" charset="0"/>
                <a:ea typeface="黑体" panose="02010609060101010101" pitchFamily="49" charset="-122"/>
              </a:endParaRPr>
            </a:p>
          </p:txBody>
        </p:sp>
        <p:sp>
          <p:nvSpPr>
            <p:cNvPr id="35" name="Rectangle 60"/>
            <p:cNvSpPr>
              <a:spLocks noChangeArrowheads="1"/>
            </p:cNvSpPr>
            <p:nvPr/>
          </p:nvSpPr>
          <p:spPr bwMode="auto">
            <a:xfrm>
              <a:off x="3681413" y="4089401"/>
              <a:ext cx="1460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fontAlgn="auto" hangingPunct="1">
                <a:spcBef>
                  <a:spcPct val="0"/>
                </a:spcBef>
                <a:spcAft>
                  <a:spcPts val="0"/>
                </a:spcAft>
                <a:buClrTx/>
                <a:buFontTx/>
                <a:buNone/>
                <a:defRPr/>
              </a:pPr>
              <a:r>
                <a:rPr kumimoji="0" lang="en-US" altLang="zh-CN" sz="2100" b="0" kern="0" dirty="0">
                  <a:solidFill>
                    <a:srgbClr val="000000"/>
                  </a:solidFill>
                  <a:latin typeface="Symbol" panose="05050102010706020507" pitchFamily="18" charset="2"/>
                  <a:ea typeface="黑体" panose="02010609060101010101" pitchFamily="49" charset="-122"/>
                </a:rPr>
                <a:t>+</a:t>
              </a:r>
              <a:endParaRPr kumimoji="0" lang="en-US" altLang="zh-CN" sz="2400" kern="0" dirty="0">
                <a:solidFill>
                  <a:srgbClr val="002A00"/>
                </a:solidFill>
                <a:latin typeface="Times New Roman" panose="02020603050405020304" pitchFamily="18" charset="0"/>
                <a:ea typeface="黑体" panose="02010609060101010101" pitchFamily="49" charset="-122"/>
              </a:endParaRPr>
            </a:p>
          </p:txBody>
        </p:sp>
        <p:sp>
          <p:nvSpPr>
            <p:cNvPr id="36" name="Rectangle 61"/>
            <p:cNvSpPr>
              <a:spLocks noChangeArrowheads="1"/>
            </p:cNvSpPr>
            <p:nvPr/>
          </p:nvSpPr>
          <p:spPr bwMode="auto">
            <a:xfrm>
              <a:off x="3254376" y="3868738"/>
              <a:ext cx="1460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fontAlgn="auto" hangingPunct="1">
                <a:spcBef>
                  <a:spcPct val="0"/>
                </a:spcBef>
                <a:spcAft>
                  <a:spcPts val="0"/>
                </a:spcAft>
                <a:buClrTx/>
                <a:buFontTx/>
                <a:buNone/>
                <a:defRPr/>
              </a:pPr>
              <a:r>
                <a:rPr kumimoji="0" lang="en-US" altLang="zh-CN" sz="2100" b="0" kern="0">
                  <a:solidFill>
                    <a:srgbClr val="000000"/>
                  </a:solidFill>
                  <a:latin typeface="Symbol" panose="05050102010706020507" pitchFamily="18" charset="2"/>
                  <a:ea typeface="黑体" panose="02010609060101010101" pitchFamily="49" charset="-122"/>
                </a:rPr>
                <a:t>+</a:t>
              </a:r>
              <a:endParaRPr kumimoji="0" lang="en-US" altLang="zh-CN" sz="2400" kern="0">
                <a:solidFill>
                  <a:srgbClr val="002A00"/>
                </a:solidFill>
                <a:latin typeface="Times New Roman" panose="02020603050405020304" pitchFamily="18" charset="0"/>
                <a:ea typeface="黑体" panose="02010609060101010101" pitchFamily="49" charset="-122"/>
              </a:endParaRPr>
            </a:p>
          </p:txBody>
        </p:sp>
        <p:sp>
          <p:nvSpPr>
            <p:cNvPr id="37" name="Rectangle 62"/>
            <p:cNvSpPr>
              <a:spLocks noChangeArrowheads="1"/>
            </p:cNvSpPr>
            <p:nvPr/>
          </p:nvSpPr>
          <p:spPr bwMode="auto">
            <a:xfrm>
              <a:off x="2667001" y="4073526"/>
              <a:ext cx="1460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fontAlgn="auto" hangingPunct="1">
                <a:spcBef>
                  <a:spcPct val="0"/>
                </a:spcBef>
                <a:spcAft>
                  <a:spcPts val="0"/>
                </a:spcAft>
                <a:buClrTx/>
                <a:buFontTx/>
                <a:buNone/>
                <a:defRPr/>
              </a:pPr>
              <a:r>
                <a:rPr kumimoji="0" lang="en-US" altLang="zh-CN" sz="2100" b="0" kern="0">
                  <a:solidFill>
                    <a:srgbClr val="000000"/>
                  </a:solidFill>
                  <a:latin typeface="Symbol" panose="05050102010706020507" pitchFamily="18" charset="2"/>
                  <a:ea typeface="黑体" panose="02010609060101010101" pitchFamily="49" charset="-122"/>
                </a:rPr>
                <a:t>+</a:t>
              </a:r>
              <a:endParaRPr kumimoji="0" lang="en-US" altLang="zh-CN" sz="2400" kern="0">
                <a:solidFill>
                  <a:srgbClr val="002A00"/>
                </a:solidFill>
                <a:latin typeface="Times New Roman" panose="02020603050405020304" pitchFamily="18" charset="0"/>
                <a:ea typeface="黑体" panose="02010609060101010101" pitchFamily="49" charset="-122"/>
              </a:endParaRPr>
            </a:p>
          </p:txBody>
        </p:sp>
        <p:sp>
          <p:nvSpPr>
            <p:cNvPr id="38" name="Rectangle 63"/>
            <p:cNvSpPr>
              <a:spLocks noChangeArrowheads="1"/>
            </p:cNvSpPr>
            <p:nvPr/>
          </p:nvSpPr>
          <p:spPr bwMode="auto">
            <a:xfrm>
              <a:off x="2271713" y="3868738"/>
              <a:ext cx="1460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fontAlgn="auto" hangingPunct="1">
                <a:spcBef>
                  <a:spcPct val="0"/>
                </a:spcBef>
                <a:spcAft>
                  <a:spcPts val="0"/>
                </a:spcAft>
                <a:buClrTx/>
                <a:buFontTx/>
                <a:buNone/>
                <a:defRPr/>
              </a:pPr>
              <a:r>
                <a:rPr kumimoji="0" lang="en-US" altLang="zh-CN" sz="2100" b="0" kern="0">
                  <a:solidFill>
                    <a:srgbClr val="000000"/>
                  </a:solidFill>
                  <a:latin typeface="Symbol" panose="05050102010706020507" pitchFamily="18" charset="2"/>
                  <a:ea typeface="黑体" panose="02010609060101010101" pitchFamily="49" charset="-122"/>
                </a:rPr>
                <a:t>=</a:t>
              </a:r>
              <a:endParaRPr kumimoji="0" lang="en-US" altLang="zh-CN" sz="2400" kern="0">
                <a:solidFill>
                  <a:srgbClr val="002A00"/>
                </a:solidFill>
                <a:latin typeface="Times New Roman" panose="02020603050405020304" pitchFamily="18" charset="0"/>
                <a:ea typeface="黑体" panose="02010609060101010101" pitchFamily="49" charset="-122"/>
              </a:endParaRPr>
            </a:p>
          </p:txBody>
        </p:sp>
        <p:sp>
          <p:nvSpPr>
            <p:cNvPr id="39" name="Rectangle 64"/>
            <p:cNvSpPr>
              <a:spLocks noChangeArrowheads="1"/>
            </p:cNvSpPr>
            <p:nvPr/>
          </p:nvSpPr>
          <p:spPr bwMode="auto">
            <a:xfrm>
              <a:off x="3925887" y="4106863"/>
              <a:ext cx="1206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fontAlgn="auto" hangingPunct="1">
                <a:spcBef>
                  <a:spcPct val="0"/>
                </a:spcBef>
                <a:spcAft>
                  <a:spcPts val="0"/>
                </a:spcAft>
                <a:buClrTx/>
                <a:buFontTx/>
                <a:buNone/>
                <a:defRPr/>
              </a:pPr>
              <a:r>
                <a:rPr kumimoji="0" lang="en-US" altLang="zh-CN" sz="2100" kern="0" dirty="0">
                  <a:solidFill>
                    <a:srgbClr val="000000"/>
                  </a:solidFill>
                  <a:latin typeface="Times New Roman" panose="02020603050405020304" pitchFamily="18" charset="0"/>
                  <a:ea typeface="黑体" panose="02010609060101010101" pitchFamily="49" charset="-122"/>
                </a:rPr>
                <a:t>r</a:t>
              </a:r>
              <a:endParaRPr kumimoji="0" lang="en-US" altLang="zh-CN" sz="2400" kern="0" dirty="0">
                <a:solidFill>
                  <a:srgbClr val="002A00"/>
                </a:solidFill>
                <a:latin typeface="Times New Roman" panose="02020603050405020304" pitchFamily="18" charset="0"/>
                <a:ea typeface="黑体" panose="02010609060101010101" pitchFamily="49" charset="-122"/>
              </a:endParaRPr>
            </a:p>
          </p:txBody>
        </p:sp>
      </p:grpSp>
      <p:sp>
        <p:nvSpPr>
          <p:cNvPr id="40" name="Rectangle 78"/>
          <p:cNvSpPr>
            <a:spLocks noChangeArrowheads="1"/>
          </p:cNvSpPr>
          <p:nvPr/>
        </p:nvSpPr>
        <p:spPr bwMode="auto">
          <a:xfrm>
            <a:off x="4854575" y="2516188"/>
            <a:ext cx="1493838" cy="461962"/>
          </a:xfrm>
          <a:prstGeom prst="rect">
            <a:avLst/>
          </a:prstGeom>
          <a:noFill/>
          <a:ln w="9525">
            <a:noFill/>
            <a:miter lim="800000"/>
          </a:ln>
          <a:effectLst>
            <a:prstShdw prst="shdw17" dist="17961" dir="2700000">
              <a:srgbClr val="6D77BF">
                <a:gamma/>
                <a:shade val="60000"/>
                <a:invGamma/>
              </a:srgbClr>
            </a:prstShdw>
          </a:effectLst>
        </p:spPr>
        <p:txBody>
          <a:bodyPr wrap="none">
            <a:spAutoFit/>
          </a:bodyPr>
          <a:lstStyle>
            <a:lvl1pPr eaLnBrk="0" hangingPunct="0">
              <a:defRPr kumimoji="1" sz="24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4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4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4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pPr eaLnBrk="1" fontAlgn="auto" hangingPunct="1">
              <a:spcBef>
                <a:spcPts val="0"/>
              </a:spcBef>
              <a:spcAft>
                <a:spcPts val="0"/>
              </a:spcAft>
              <a:defRPr/>
            </a:pPr>
            <a:r>
              <a:rPr lang="zh-CN" altLang="en-US" kern="0" dirty="0">
                <a:solidFill>
                  <a:srgbClr val="002A00"/>
                </a:solidFill>
              </a:rPr>
              <a:t>＝</a:t>
            </a:r>
            <a:r>
              <a:rPr lang="en-US" altLang="zh-CN" kern="0" dirty="0">
                <a:solidFill>
                  <a:srgbClr val="0000FF"/>
                </a:solidFill>
              </a:rPr>
              <a:t>1073.34</a:t>
            </a:r>
            <a:endParaRPr lang="en-US" altLang="zh-CN" kern="0" dirty="0">
              <a:solidFill>
                <a:srgbClr val="0000FF"/>
              </a:solidFill>
            </a:endParaRPr>
          </a:p>
        </p:txBody>
      </p:sp>
      <p:sp>
        <p:nvSpPr>
          <p:cNvPr id="41" name="Text Box 5"/>
          <p:cNvSpPr txBox="1">
            <a:spLocks noChangeArrowheads="1"/>
          </p:cNvSpPr>
          <p:nvPr/>
        </p:nvSpPr>
        <p:spPr bwMode="auto">
          <a:xfrm>
            <a:off x="381000" y="3405188"/>
            <a:ext cx="11618913" cy="461962"/>
          </a:xfrm>
          <a:prstGeom prst="rect">
            <a:avLst/>
          </a:prstGeom>
          <a:solidFill>
            <a:srgbClr val="CCFFCC"/>
          </a:solidFill>
          <a:ln>
            <a:noFill/>
          </a:ln>
          <a:effectLst>
            <a:outerShdw blurRad="50800" dist="38100" dir="5400000" algn="t" rotWithShape="0">
              <a:prstClr val="black">
                <a:alpha val="40000"/>
              </a:prstClr>
            </a:outerShdw>
          </a:effec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50000"/>
              </a:spcBef>
              <a:buClrTx/>
              <a:buFontTx/>
              <a:buNone/>
              <a:defRPr/>
            </a:pPr>
            <a:r>
              <a:rPr lang="zh-CN" altLang="en-US" sz="2400" dirty="0">
                <a:solidFill>
                  <a:srgbClr val="000000"/>
                </a:solidFill>
                <a:latin typeface="华文新魏" panose="02010800040101010101" pitchFamily="2" charset="-122"/>
                <a:ea typeface="华文新魏" panose="02010800040101010101" pitchFamily="2" charset="-122"/>
              </a:rPr>
              <a:t>假设</a:t>
            </a:r>
            <a:r>
              <a:rPr lang="en-US" altLang="zh-CN" sz="2400" dirty="0">
                <a:solidFill>
                  <a:srgbClr val="C00000"/>
                </a:solidFill>
                <a:latin typeface="华文新魏" panose="02010800040101010101" pitchFamily="2" charset="-122"/>
                <a:ea typeface="华文新魏" panose="02010800040101010101" pitchFamily="2" charset="-122"/>
              </a:rPr>
              <a:t>A</a:t>
            </a:r>
            <a:r>
              <a:rPr lang="zh-CN" altLang="en-US" sz="2400" dirty="0">
                <a:latin typeface="华文新魏" panose="02010800040101010101" pitchFamily="2" charset="-122"/>
                <a:ea typeface="华文新魏" panose="02010800040101010101" pitchFamily="2" charset="-122"/>
              </a:rPr>
              <a:t>先生</a:t>
            </a:r>
            <a:r>
              <a:rPr lang="zh-CN" altLang="en-US" sz="2400" dirty="0">
                <a:solidFill>
                  <a:srgbClr val="000000"/>
                </a:solidFill>
                <a:latin typeface="华文新魏" panose="02010800040101010101" pitchFamily="2" charset="-122"/>
                <a:ea typeface="华文新魏" panose="02010800040101010101" pitchFamily="2" charset="-122"/>
              </a:rPr>
              <a:t>购入债券的会计分录</a:t>
            </a:r>
            <a:r>
              <a:rPr lang="en-US" altLang="zh-CN" sz="2400" dirty="0">
                <a:solidFill>
                  <a:srgbClr val="000000"/>
                </a:solidFill>
                <a:latin typeface="华文新魏" panose="02010800040101010101" pitchFamily="2" charset="-122"/>
                <a:ea typeface="华文新魏" panose="02010800040101010101" pitchFamily="2" charset="-122"/>
              </a:rPr>
              <a:t>:</a:t>
            </a:r>
            <a:endParaRPr lang="zh-CN" altLang="en-US" sz="2400" dirty="0">
              <a:solidFill>
                <a:srgbClr val="000000"/>
              </a:solidFill>
              <a:latin typeface="华文新魏" panose="02010800040101010101" pitchFamily="2" charset="-122"/>
              <a:ea typeface="华文新魏" panose="02010800040101010101" pitchFamily="2" charset="-122"/>
            </a:endParaRPr>
          </a:p>
        </p:txBody>
      </p:sp>
      <p:sp>
        <p:nvSpPr>
          <p:cNvPr id="42" name="Text Box 72"/>
          <p:cNvSpPr txBox="1">
            <a:spLocks noChangeArrowheads="1"/>
          </p:cNvSpPr>
          <p:nvPr/>
        </p:nvSpPr>
        <p:spPr bwMode="auto">
          <a:xfrm>
            <a:off x="2484438" y="4508500"/>
            <a:ext cx="3875087" cy="738188"/>
          </a:xfrm>
          <a:prstGeom prst="rect">
            <a:avLst/>
          </a:prstGeom>
          <a:solidFill>
            <a:srgbClr val="FFFF99"/>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10000"/>
              </a:spcBef>
              <a:buClrTx/>
              <a:buFontTx/>
              <a:buNone/>
            </a:pPr>
            <a:r>
              <a:rPr lang="zh-CN" altLang="en-US" sz="2000">
                <a:solidFill>
                  <a:srgbClr val="002A00"/>
                </a:solidFill>
                <a:latin typeface="Times New Roman" panose="02020603050405020304" pitchFamily="18" charset="0"/>
                <a:ea typeface="黑体" panose="02010609060101010101" pitchFamily="49" charset="-122"/>
              </a:rPr>
              <a:t>借：债权投资    </a:t>
            </a:r>
            <a:r>
              <a:rPr lang="en-US" altLang="zh-CN" sz="2000">
                <a:solidFill>
                  <a:srgbClr val="002A00"/>
                </a:solidFill>
                <a:latin typeface="Times New Roman" panose="02020603050405020304" pitchFamily="18" charset="0"/>
                <a:ea typeface="黑体" panose="02010609060101010101" pitchFamily="49" charset="-122"/>
              </a:rPr>
              <a:t>1073.34</a:t>
            </a:r>
            <a:endParaRPr lang="en-US" altLang="zh-CN" sz="2000">
              <a:solidFill>
                <a:srgbClr val="002A00"/>
              </a:solidFill>
              <a:latin typeface="Times New Roman" panose="02020603050405020304" pitchFamily="18" charset="0"/>
              <a:ea typeface="黑体" panose="02010609060101010101" pitchFamily="49" charset="-122"/>
            </a:endParaRPr>
          </a:p>
          <a:p>
            <a:pPr eaLnBrk="1" hangingPunct="1">
              <a:spcBef>
                <a:spcPct val="10000"/>
              </a:spcBef>
              <a:buClrTx/>
              <a:buFontTx/>
              <a:buNone/>
            </a:pPr>
            <a:r>
              <a:rPr lang="en-US" altLang="zh-CN" sz="2000">
                <a:solidFill>
                  <a:srgbClr val="002A00"/>
                </a:solidFill>
                <a:latin typeface="Times New Roman" panose="02020603050405020304" pitchFamily="18" charset="0"/>
                <a:ea typeface="黑体" panose="02010609060101010101" pitchFamily="49" charset="-122"/>
              </a:rPr>
              <a:t>  </a:t>
            </a:r>
            <a:r>
              <a:rPr lang="zh-CN" altLang="en-US" sz="2000">
                <a:solidFill>
                  <a:srgbClr val="002A00"/>
                </a:solidFill>
                <a:latin typeface="Times New Roman" panose="02020603050405020304" pitchFamily="18" charset="0"/>
                <a:ea typeface="黑体" panose="02010609060101010101" pitchFamily="49" charset="-122"/>
              </a:rPr>
              <a:t>贷：银行存款               </a:t>
            </a:r>
            <a:r>
              <a:rPr lang="en-US" altLang="zh-CN" sz="2000">
                <a:solidFill>
                  <a:srgbClr val="002A00"/>
                </a:solidFill>
                <a:latin typeface="Times New Roman" panose="02020603050405020304" pitchFamily="18" charset="0"/>
                <a:ea typeface="黑体" panose="02010609060101010101" pitchFamily="49" charset="-122"/>
              </a:rPr>
              <a:t>1073.34</a:t>
            </a:r>
            <a:endParaRPr lang="en-US" altLang="zh-CN" sz="2000">
              <a:solidFill>
                <a:srgbClr val="002A00"/>
              </a:solidFill>
              <a:latin typeface="Times New Roman" panose="02020603050405020304" pitchFamily="18" charset="0"/>
              <a:ea typeface="黑体" panose="02010609060101010101" pitchFamily="49" charset="-122"/>
            </a:endParaRPr>
          </a:p>
        </p:txBody>
      </p:sp>
      <p:sp>
        <p:nvSpPr>
          <p:cNvPr id="2" name="右箭头 1"/>
          <p:cNvSpPr/>
          <p:nvPr/>
        </p:nvSpPr>
        <p:spPr>
          <a:xfrm>
            <a:off x="6527800" y="2757488"/>
            <a:ext cx="1152525" cy="12858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6329" name="文本框 2"/>
          <p:cNvSpPr txBox="1">
            <a:spLocks noChangeArrowheads="1"/>
          </p:cNvSpPr>
          <p:nvPr/>
        </p:nvSpPr>
        <p:spPr bwMode="auto">
          <a:xfrm>
            <a:off x="7705725" y="2578100"/>
            <a:ext cx="30241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黑体" panose="02010609060101010101" pitchFamily="49" charset="-122"/>
              </a:defRPr>
            </a:lvl1pPr>
            <a:lvl2pPr marL="742950" indent="-285750">
              <a:defRPr kumimoji="1" sz="2400" b="1">
                <a:solidFill>
                  <a:schemeClr val="tx1"/>
                </a:solidFill>
                <a:latin typeface="Times New Roman" panose="02020603050405020304" pitchFamily="18" charset="0"/>
                <a:ea typeface="黑体" panose="02010609060101010101" pitchFamily="49" charset="-122"/>
              </a:defRPr>
            </a:lvl2pPr>
            <a:lvl3pPr marL="1143000" indent="-228600">
              <a:defRPr kumimoji="1" sz="2400" b="1">
                <a:solidFill>
                  <a:schemeClr val="tx1"/>
                </a:solidFill>
                <a:latin typeface="Times New Roman" panose="02020603050405020304" pitchFamily="18" charset="0"/>
                <a:ea typeface="黑体" panose="02010609060101010101" pitchFamily="49" charset="-122"/>
              </a:defRPr>
            </a:lvl3pPr>
            <a:lvl4pPr marL="1600200" indent="-228600">
              <a:defRPr kumimoji="1" sz="2400" b="1">
                <a:solidFill>
                  <a:schemeClr val="tx1"/>
                </a:solidFill>
                <a:latin typeface="Times New Roman" panose="02020603050405020304" pitchFamily="18" charset="0"/>
                <a:ea typeface="黑体" panose="02010609060101010101" pitchFamily="49" charset="-122"/>
              </a:defRPr>
            </a:lvl4pPr>
            <a:lvl5pPr marL="2057400" indent="-228600">
              <a:defRPr kumimoji="1" sz="24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黑体" panose="02010609060101010101" pitchFamily="49" charset="-122"/>
              </a:defRPr>
            </a:lvl9pPr>
          </a:lstStyle>
          <a:p>
            <a:r>
              <a:rPr lang="zh-CN" altLang="en-US">
                <a:solidFill>
                  <a:srgbClr val="0000FF"/>
                </a:solidFill>
              </a:rPr>
              <a:t>求出实际利率为</a:t>
            </a:r>
            <a:r>
              <a:rPr lang="en-US" altLang="zh-CN">
                <a:solidFill>
                  <a:srgbClr val="0000FF"/>
                </a:solidFill>
              </a:rPr>
              <a:t>6%</a:t>
            </a:r>
            <a:endParaRPr lang="zh-CN" altLang="en-US">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dissolv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dissolve">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dissolve">
                                      <p:cBhvr>
                                        <p:cTn id="2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animBg="1"/>
      <p:bldP spid="4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9" name="Text Box 6"/>
          <p:cNvSpPr txBox="1">
            <a:spLocks noChangeArrowheads="1"/>
          </p:cNvSpPr>
          <p:nvPr/>
        </p:nvSpPr>
        <p:spPr bwMode="auto">
          <a:xfrm>
            <a:off x="263525" y="1201738"/>
            <a:ext cx="11664950" cy="615950"/>
          </a:xfrm>
          <a:prstGeom prst="rect">
            <a:avLst/>
          </a:prstGeom>
          <a:effectLst/>
        </p:spPr>
        <p:style>
          <a:lnRef idx="1">
            <a:schemeClr val="accent2"/>
          </a:lnRef>
          <a:fillRef idx="2">
            <a:schemeClr val="accent2"/>
          </a:fillRef>
          <a:effectRef idx="1">
            <a:schemeClr val="accent2"/>
          </a:effectRef>
          <a:fontRef idx="minor">
            <a:schemeClr val="dk1"/>
          </a:fontRef>
        </p:style>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50000"/>
              </a:spcBef>
              <a:buClrTx/>
              <a:buFontTx/>
              <a:buNone/>
              <a:defRPr/>
            </a:pPr>
            <a:r>
              <a:rPr lang="en-US" altLang="zh-CN" sz="2400" dirty="0">
                <a:solidFill>
                  <a:srgbClr val="002A00"/>
                </a:solidFill>
                <a:latin typeface="黑体" panose="02010609060101010101" pitchFamily="49" charset="-122"/>
                <a:ea typeface="黑体" panose="02010609060101010101" pitchFamily="49" charset="-122"/>
              </a:rPr>
              <a:t>2011</a:t>
            </a:r>
            <a:r>
              <a:rPr lang="zh-CN" altLang="en-US" sz="2400" dirty="0">
                <a:solidFill>
                  <a:srgbClr val="002A00"/>
                </a:solidFill>
                <a:latin typeface="黑体" panose="02010609060101010101" pitchFamily="49" charset="-122"/>
                <a:ea typeface="黑体" panose="02010609060101010101" pitchFamily="49" charset="-122"/>
              </a:rPr>
              <a:t>年</a:t>
            </a:r>
            <a:r>
              <a:rPr lang="en-US" altLang="zh-CN" sz="2400" dirty="0">
                <a:solidFill>
                  <a:srgbClr val="002A00"/>
                </a:solidFill>
                <a:latin typeface="黑体" panose="02010609060101010101" pitchFamily="49" charset="-122"/>
                <a:ea typeface="黑体" panose="02010609060101010101" pitchFamily="49" charset="-122"/>
              </a:rPr>
              <a:t>12</a:t>
            </a:r>
            <a:r>
              <a:rPr lang="zh-CN" altLang="en-US" sz="2400" dirty="0">
                <a:solidFill>
                  <a:srgbClr val="002A00"/>
                </a:solidFill>
                <a:latin typeface="黑体" panose="02010609060101010101" pitchFamily="49" charset="-122"/>
                <a:ea typeface="黑体" panose="02010609060101010101" pitchFamily="49" charset="-122"/>
              </a:rPr>
              <a:t>月</a:t>
            </a:r>
            <a:r>
              <a:rPr lang="en-US" altLang="zh-CN" sz="2400" dirty="0">
                <a:solidFill>
                  <a:srgbClr val="002A00"/>
                </a:solidFill>
                <a:latin typeface="黑体" panose="02010609060101010101" pitchFamily="49" charset="-122"/>
                <a:ea typeface="黑体" panose="02010609060101010101" pitchFamily="49" charset="-122"/>
              </a:rPr>
              <a:t>31</a:t>
            </a:r>
            <a:r>
              <a:rPr lang="zh-CN" altLang="en-US" sz="2400" dirty="0">
                <a:solidFill>
                  <a:srgbClr val="002A00"/>
                </a:solidFill>
                <a:latin typeface="黑体" panose="02010609060101010101" pitchFamily="49" charset="-122"/>
                <a:ea typeface="黑体" panose="02010609060101010101" pitchFamily="49" charset="-122"/>
              </a:rPr>
              <a:t>日， </a:t>
            </a:r>
            <a:r>
              <a:rPr lang="en-US" altLang="zh-CN" sz="2400" dirty="0">
                <a:solidFill>
                  <a:srgbClr val="002A00"/>
                </a:solidFill>
                <a:latin typeface="黑体" panose="02010609060101010101" pitchFamily="49" charset="-122"/>
                <a:ea typeface="黑体" panose="02010609060101010101" pitchFamily="49" charset="-122"/>
              </a:rPr>
              <a:t>A</a:t>
            </a:r>
            <a:r>
              <a:rPr kumimoji="0" lang="zh-CN" altLang="en-US" sz="2400" kern="0" dirty="0">
                <a:solidFill>
                  <a:srgbClr val="002A00"/>
                </a:solidFill>
                <a:latin typeface="黑体" panose="02010609060101010101" pitchFamily="49" charset="-122"/>
                <a:ea typeface="黑体" panose="02010609060101010101" pitchFamily="49" charset="-122"/>
              </a:rPr>
              <a:t>先生</a:t>
            </a:r>
            <a:r>
              <a:rPr lang="zh-CN" altLang="en-US" sz="2400" dirty="0">
                <a:solidFill>
                  <a:srgbClr val="002A00"/>
                </a:solidFill>
                <a:latin typeface="黑体" panose="02010609060101010101" pitchFamily="49" charset="-122"/>
                <a:ea typeface="黑体" panose="02010609060101010101" pitchFamily="49" charset="-122"/>
              </a:rPr>
              <a:t>持有该债券一年，应确认的</a:t>
            </a:r>
            <a:r>
              <a:rPr lang="zh-CN" altLang="en-US" sz="2400" dirty="0">
                <a:solidFill>
                  <a:srgbClr val="0000FF"/>
                </a:solidFill>
                <a:latin typeface="黑体" panose="02010609060101010101" pitchFamily="49" charset="-122"/>
                <a:ea typeface="黑体" panose="02010609060101010101" pitchFamily="49" charset="-122"/>
              </a:rPr>
              <a:t>投资收益</a:t>
            </a:r>
            <a:r>
              <a:rPr lang="zh-CN" altLang="en-US" sz="2400" dirty="0">
                <a:solidFill>
                  <a:srgbClr val="002A00"/>
                </a:solidFill>
                <a:latin typeface="黑体" panose="02010609060101010101" pitchFamily="49" charset="-122"/>
                <a:ea typeface="黑体" panose="02010609060101010101" pitchFamily="49" charset="-122"/>
              </a:rPr>
              <a:t>是多少？</a:t>
            </a:r>
            <a:r>
              <a:rPr lang="zh-CN" altLang="en-US" sz="2400" dirty="0">
                <a:solidFill>
                  <a:srgbClr val="0000FF"/>
                </a:solidFill>
                <a:latin typeface="黑体" panose="02010609060101010101" pitchFamily="49" charset="-122"/>
                <a:ea typeface="黑体" panose="02010609060101010101" pitchFamily="49" charset="-122"/>
              </a:rPr>
              <a:t>应收利息</a:t>
            </a:r>
            <a:r>
              <a:rPr lang="zh-CN" altLang="en-US" sz="2400" dirty="0">
                <a:solidFill>
                  <a:srgbClr val="002A00"/>
                </a:solidFill>
                <a:latin typeface="黑体" panose="02010609060101010101" pitchFamily="49" charset="-122"/>
                <a:ea typeface="黑体" panose="02010609060101010101" pitchFamily="49" charset="-122"/>
              </a:rPr>
              <a:t>？</a:t>
            </a:r>
            <a:endParaRPr lang="zh-CN" altLang="en-US" sz="2400" dirty="0">
              <a:solidFill>
                <a:srgbClr val="002A00"/>
              </a:solidFill>
              <a:latin typeface="黑体" panose="02010609060101010101" pitchFamily="49" charset="-122"/>
              <a:ea typeface="黑体" panose="02010609060101010101" pitchFamily="49" charset="-122"/>
            </a:endParaRPr>
          </a:p>
        </p:txBody>
      </p:sp>
      <p:sp>
        <p:nvSpPr>
          <p:cNvPr id="37" name="Text Box 6"/>
          <p:cNvSpPr txBox="1">
            <a:spLocks noChangeArrowheads="1"/>
          </p:cNvSpPr>
          <p:nvPr/>
        </p:nvSpPr>
        <p:spPr bwMode="auto">
          <a:xfrm>
            <a:off x="263353" y="2705873"/>
            <a:ext cx="11665296" cy="566340"/>
          </a:xfrm>
          <a:prstGeom prst="rect">
            <a:avLst/>
          </a:prstGeom>
          <a:effectLst>
            <a:outerShdw blurRad="50800" dist="38100" dir="5400000" algn="t" rotWithShape="0">
              <a:prstClr val="black">
                <a:alpha val="40000"/>
              </a:prstClr>
            </a:outerShdw>
            <a:reflection blurRad="6350" stA="52000" endA="300" endPos="35000" dir="5400000" sy="-100000" algn="bl" rotWithShape="0"/>
          </a:effectLst>
        </p:spPr>
        <p:style>
          <a:lnRef idx="1">
            <a:schemeClr val="accent2"/>
          </a:lnRef>
          <a:fillRef idx="2">
            <a:schemeClr val="accent2"/>
          </a:fillRef>
          <a:effectRef idx="1">
            <a:schemeClr val="accent2"/>
          </a:effectRef>
          <a:fontRef idx="minor">
            <a:schemeClr val="dk1"/>
          </a:fontRef>
        </p:style>
        <p:txBody>
          <a:bodyPr/>
          <a:lstStyle>
            <a:defPPr>
              <a:defRPr lang="en-US"/>
            </a:defPPr>
            <a:lvl1pPr eaLnBrk="1" hangingPunct="1">
              <a:spcBef>
                <a:spcPct val="50000"/>
              </a:spcBef>
              <a:buClrTx/>
              <a:buFontTx/>
              <a:buNone/>
              <a:defRPr>
                <a:solidFill>
                  <a:srgbClr val="000099"/>
                </a:solidFill>
                <a:latin typeface="华文行楷" panose="02010800040101010101" pitchFamily="2" charset="-122"/>
                <a:ea typeface="华文行楷" panose="02010800040101010101" pitchFamily="2" charset="-122"/>
              </a:defRPr>
            </a:lvl1pPr>
            <a:lvl2pPr marL="742950" indent="-285750">
              <a:spcBef>
                <a:spcPct val="20000"/>
              </a:spcBef>
              <a:buClr>
                <a:schemeClr val="accent1"/>
              </a:buClr>
              <a:buFont typeface="Wingdings" panose="05000000000000000000" pitchFamily="2" charset="2"/>
              <a:buChar char="§"/>
              <a:defRPr sz="2800">
                <a:latin typeface="Arial" panose="020B0604020202020204" pitchFamily="34" charset="0"/>
                <a:ea typeface="宋体" pitchFamily="2" charset="-122"/>
              </a:defRPr>
            </a:lvl2pPr>
            <a:lvl3pPr marL="1143000" indent="-228600">
              <a:spcBef>
                <a:spcPct val="20000"/>
              </a:spcBef>
              <a:buClr>
                <a:schemeClr val="tx1"/>
              </a:buClr>
              <a:buChar char="•"/>
              <a:defRPr>
                <a:latin typeface="Arial" panose="020B0604020202020204" pitchFamily="34" charset="0"/>
                <a:ea typeface="宋体" pitchFamily="2" charset="-122"/>
              </a:defRPr>
            </a:lvl3pPr>
            <a:lvl4pPr marL="1600200" indent="-228600">
              <a:spcBef>
                <a:spcPct val="20000"/>
              </a:spcBef>
              <a:buChar char="–"/>
              <a:defRPr sz="2000">
                <a:latin typeface="Arial" panose="020B0604020202020204" pitchFamily="34" charset="0"/>
                <a:ea typeface="宋体" pitchFamily="2" charset="-122"/>
              </a:defRPr>
            </a:lvl4pPr>
            <a:lvl5pPr marL="2057400" indent="-228600">
              <a:spcBef>
                <a:spcPct val="20000"/>
              </a:spcBef>
              <a:buChar char="»"/>
              <a:defRPr sz="2000">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latin typeface="Arial" panose="020B0604020202020204" pitchFamily="34" charset="0"/>
                <a:ea typeface="宋体" pitchFamily="2" charset="-122"/>
              </a:defRPr>
            </a:lvl9pPr>
          </a:lstStyle>
          <a:p>
            <a:pPr>
              <a:defRPr/>
            </a:pPr>
            <a:r>
              <a:rPr lang="en-US" altLang="zh-CN" dirty="0">
                <a:solidFill>
                  <a:srgbClr val="002A00"/>
                </a:solidFill>
                <a:latin typeface="黑体" panose="02010609060101010101" pitchFamily="49" charset="-122"/>
                <a:ea typeface="黑体" panose="02010609060101010101" pitchFamily="49" charset="-122"/>
              </a:rPr>
              <a:t>2011</a:t>
            </a:r>
            <a:r>
              <a:rPr lang="zh-CN" altLang="en-US" dirty="0">
                <a:solidFill>
                  <a:srgbClr val="002A00"/>
                </a:solidFill>
                <a:latin typeface="黑体" panose="02010609060101010101" pitchFamily="49" charset="-122"/>
                <a:ea typeface="黑体" panose="02010609060101010101" pitchFamily="49" charset="-122"/>
              </a:rPr>
              <a:t>年</a:t>
            </a:r>
            <a:r>
              <a:rPr lang="en-US" altLang="zh-CN" dirty="0">
                <a:solidFill>
                  <a:srgbClr val="002A00"/>
                </a:solidFill>
                <a:latin typeface="黑体" panose="02010609060101010101" pitchFamily="49" charset="-122"/>
                <a:ea typeface="黑体" panose="02010609060101010101" pitchFamily="49" charset="-122"/>
              </a:rPr>
              <a:t>12</a:t>
            </a:r>
            <a:r>
              <a:rPr lang="zh-CN" altLang="en-US" dirty="0">
                <a:solidFill>
                  <a:srgbClr val="002A00"/>
                </a:solidFill>
                <a:latin typeface="黑体" panose="02010609060101010101" pitchFamily="49" charset="-122"/>
                <a:ea typeface="黑体" panose="02010609060101010101" pitchFamily="49" charset="-122"/>
              </a:rPr>
              <a:t>月</a:t>
            </a:r>
            <a:r>
              <a:rPr lang="en-US" altLang="zh-CN" dirty="0">
                <a:solidFill>
                  <a:srgbClr val="002A00"/>
                </a:solidFill>
                <a:latin typeface="黑体" panose="02010609060101010101" pitchFamily="49" charset="-122"/>
                <a:ea typeface="黑体" panose="02010609060101010101" pitchFamily="49" charset="-122"/>
              </a:rPr>
              <a:t>31</a:t>
            </a:r>
            <a:r>
              <a:rPr lang="zh-CN" altLang="en-US" dirty="0">
                <a:solidFill>
                  <a:srgbClr val="002A00"/>
                </a:solidFill>
                <a:latin typeface="黑体" panose="02010609060101010101" pitchFamily="49" charset="-122"/>
                <a:ea typeface="黑体" panose="02010609060101010101" pitchFamily="49" charset="-122"/>
              </a:rPr>
              <a:t>日，</a:t>
            </a:r>
            <a:r>
              <a:rPr lang="en-US" altLang="zh-CN" dirty="0">
                <a:solidFill>
                  <a:srgbClr val="002A00"/>
                </a:solidFill>
                <a:latin typeface="黑体" panose="02010609060101010101" pitchFamily="49" charset="-122"/>
                <a:ea typeface="黑体" panose="02010609060101010101" pitchFamily="49" charset="-122"/>
              </a:rPr>
              <a:t>A</a:t>
            </a:r>
            <a:r>
              <a:rPr kumimoji="0" lang="zh-CN" altLang="en-US" kern="0" dirty="0">
                <a:solidFill>
                  <a:srgbClr val="002A00"/>
                </a:solidFill>
                <a:latin typeface="黑体" panose="02010609060101010101" pitchFamily="49" charset="-122"/>
                <a:ea typeface="黑体" panose="02010609060101010101" pitchFamily="49" charset="-122"/>
              </a:rPr>
              <a:t>先生</a:t>
            </a:r>
            <a:r>
              <a:rPr lang="zh-CN" altLang="en-US" dirty="0">
                <a:solidFill>
                  <a:srgbClr val="002A00"/>
                </a:solidFill>
                <a:latin typeface="黑体" panose="02010609060101010101" pitchFamily="49" charset="-122"/>
                <a:ea typeface="黑体" panose="02010609060101010101" pitchFamily="49" charset="-122"/>
              </a:rPr>
              <a:t>持有该债权投资</a:t>
            </a:r>
            <a:r>
              <a:rPr lang="zh-CN" altLang="en-US" dirty="0">
                <a:solidFill>
                  <a:srgbClr val="0000FF"/>
                </a:solidFill>
                <a:latin typeface="黑体" panose="02010609060101010101" pitchFamily="49" charset="-122"/>
                <a:ea typeface="黑体" panose="02010609060101010101" pitchFamily="49" charset="-122"/>
              </a:rPr>
              <a:t>新的账面价值</a:t>
            </a:r>
            <a:r>
              <a:rPr lang="zh-CN" altLang="en-US" dirty="0">
                <a:solidFill>
                  <a:srgbClr val="002A00"/>
                </a:solidFill>
                <a:latin typeface="黑体" panose="02010609060101010101" pitchFamily="49" charset="-122"/>
                <a:ea typeface="黑体" panose="02010609060101010101" pitchFamily="49" charset="-122"/>
              </a:rPr>
              <a:t>（</a:t>
            </a:r>
            <a:r>
              <a:rPr lang="zh-CN" altLang="en-US" dirty="0">
                <a:solidFill>
                  <a:srgbClr val="0000FF"/>
                </a:solidFill>
                <a:latin typeface="黑体" panose="02010609060101010101" pitchFamily="49" charset="-122"/>
                <a:ea typeface="黑体" panose="02010609060101010101" pitchFamily="49" charset="-122"/>
              </a:rPr>
              <a:t>摊余成本</a:t>
            </a:r>
            <a:r>
              <a:rPr lang="zh-CN" altLang="en-US" dirty="0">
                <a:solidFill>
                  <a:srgbClr val="002A00"/>
                </a:solidFill>
                <a:latin typeface="黑体" panose="02010609060101010101" pitchFamily="49" charset="-122"/>
                <a:ea typeface="黑体" panose="02010609060101010101" pitchFamily="49" charset="-122"/>
              </a:rPr>
              <a:t>）是多少？</a:t>
            </a:r>
            <a:endParaRPr lang="zh-CN" altLang="en-US" dirty="0">
              <a:solidFill>
                <a:srgbClr val="002A00"/>
              </a:solidFill>
              <a:latin typeface="黑体" panose="02010609060101010101" pitchFamily="49" charset="-122"/>
              <a:ea typeface="黑体" panose="02010609060101010101" pitchFamily="49" charset="-122"/>
            </a:endParaRPr>
          </a:p>
        </p:txBody>
      </p:sp>
      <p:sp>
        <p:nvSpPr>
          <p:cNvPr id="38" name="Rectangle 79"/>
          <p:cNvSpPr>
            <a:spLocks noChangeArrowheads="1"/>
          </p:cNvSpPr>
          <p:nvPr/>
        </p:nvSpPr>
        <p:spPr bwMode="auto">
          <a:xfrm>
            <a:off x="1308100" y="1985963"/>
            <a:ext cx="4078288" cy="461962"/>
          </a:xfrm>
          <a:prstGeom prst="rect">
            <a:avLst/>
          </a:prstGeom>
          <a:solidFill>
            <a:srgbClr val="FFFF00"/>
          </a:solidFill>
          <a:ln>
            <a:noFill/>
          </a:ln>
          <a:effectLst>
            <a:prstShdw prst="shdw17" dist="17961" dir="2700000">
              <a:srgbClr val="999900"/>
            </a:prst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lang="zh-CN" altLang="en-US" sz="2400">
                <a:solidFill>
                  <a:srgbClr val="0000FF"/>
                </a:solidFill>
                <a:latin typeface="黑体" panose="02010609060101010101" pitchFamily="49" charset="-122"/>
                <a:ea typeface="黑体" panose="02010609060101010101" pitchFamily="49" charset="-122"/>
              </a:rPr>
              <a:t>投资收益</a:t>
            </a:r>
            <a:r>
              <a:rPr lang="zh-CN" altLang="en-US" sz="2000">
                <a:solidFill>
                  <a:srgbClr val="000000"/>
                </a:solidFill>
                <a:latin typeface="黑体" panose="02010609060101010101" pitchFamily="49" charset="-122"/>
                <a:ea typeface="黑体" panose="02010609060101010101" pitchFamily="49" charset="-122"/>
              </a:rPr>
              <a:t>＝</a:t>
            </a:r>
            <a:r>
              <a:rPr lang="en-US" altLang="zh-CN" sz="2000">
                <a:solidFill>
                  <a:srgbClr val="000000"/>
                </a:solidFill>
                <a:latin typeface="黑体" panose="02010609060101010101" pitchFamily="49" charset="-122"/>
                <a:ea typeface="黑体" panose="02010609060101010101" pitchFamily="49" charset="-122"/>
              </a:rPr>
              <a:t>1073.34*</a:t>
            </a:r>
            <a:r>
              <a:rPr lang="en-US" altLang="zh-CN" sz="2000">
                <a:solidFill>
                  <a:srgbClr val="FF0000"/>
                </a:solidFill>
                <a:latin typeface="黑体" panose="02010609060101010101" pitchFamily="49" charset="-122"/>
                <a:ea typeface="黑体" panose="02010609060101010101" pitchFamily="49" charset="-122"/>
              </a:rPr>
              <a:t>6%</a:t>
            </a:r>
            <a:r>
              <a:rPr lang="zh-CN" altLang="en-US" sz="2000">
                <a:solidFill>
                  <a:srgbClr val="000000"/>
                </a:solidFill>
                <a:latin typeface="黑体" panose="02010609060101010101" pitchFamily="49" charset="-122"/>
                <a:ea typeface="黑体" panose="02010609060101010101" pitchFamily="49" charset="-122"/>
              </a:rPr>
              <a:t>＝</a:t>
            </a:r>
            <a:r>
              <a:rPr lang="en-US" altLang="zh-CN" sz="2000">
                <a:solidFill>
                  <a:srgbClr val="0000FF"/>
                </a:solidFill>
                <a:latin typeface="黑体" panose="02010609060101010101" pitchFamily="49" charset="-122"/>
                <a:ea typeface="黑体" panose="02010609060101010101" pitchFamily="49" charset="-122"/>
              </a:rPr>
              <a:t>64.4</a:t>
            </a:r>
            <a:endParaRPr lang="en-US" altLang="zh-CN" sz="2000">
              <a:solidFill>
                <a:srgbClr val="0000FF"/>
              </a:solidFill>
              <a:latin typeface="黑体" panose="02010609060101010101" pitchFamily="49" charset="-122"/>
              <a:ea typeface="黑体" panose="02010609060101010101" pitchFamily="49" charset="-122"/>
            </a:endParaRPr>
          </a:p>
        </p:txBody>
      </p:sp>
      <p:sp>
        <p:nvSpPr>
          <p:cNvPr id="39" name="Rectangle 79"/>
          <p:cNvSpPr>
            <a:spLocks noChangeArrowheads="1"/>
          </p:cNvSpPr>
          <p:nvPr/>
        </p:nvSpPr>
        <p:spPr bwMode="auto">
          <a:xfrm>
            <a:off x="6016625" y="1997075"/>
            <a:ext cx="3638550" cy="460375"/>
          </a:xfrm>
          <a:prstGeom prst="rect">
            <a:avLst/>
          </a:prstGeom>
          <a:solidFill>
            <a:srgbClr val="FFFF00"/>
          </a:solidFill>
          <a:ln>
            <a:noFill/>
          </a:ln>
          <a:effectLst>
            <a:prstShdw prst="shdw17" dist="17961" dir="2700000">
              <a:srgbClr val="999900"/>
            </a:prst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lang="zh-CN" altLang="en-US" sz="2400">
                <a:solidFill>
                  <a:srgbClr val="0000FF"/>
                </a:solidFill>
                <a:latin typeface="黑体" panose="02010609060101010101" pitchFamily="49" charset="-122"/>
                <a:ea typeface="黑体" panose="02010609060101010101" pitchFamily="49" charset="-122"/>
              </a:rPr>
              <a:t>应收利息</a:t>
            </a:r>
            <a:r>
              <a:rPr lang="zh-CN" altLang="en-US" sz="2000">
                <a:solidFill>
                  <a:srgbClr val="000000"/>
                </a:solidFill>
                <a:latin typeface="黑体" panose="02010609060101010101" pitchFamily="49" charset="-122"/>
                <a:ea typeface="黑体" panose="02010609060101010101" pitchFamily="49" charset="-122"/>
              </a:rPr>
              <a:t>＝</a:t>
            </a:r>
            <a:r>
              <a:rPr lang="en-US" altLang="zh-CN" sz="2000">
                <a:solidFill>
                  <a:srgbClr val="000000"/>
                </a:solidFill>
                <a:latin typeface="黑体" panose="02010609060101010101" pitchFamily="49" charset="-122"/>
                <a:ea typeface="黑体" panose="02010609060101010101" pitchFamily="49" charset="-122"/>
              </a:rPr>
              <a:t>1000*</a:t>
            </a:r>
            <a:r>
              <a:rPr lang="en-US" altLang="zh-CN" sz="2000">
                <a:solidFill>
                  <a:srgbClr val="FF0000"/>
                </a:solidFill>
                <a:latin typeface="黑体" panose="02010609060101010101" pitchFamily="49" charset="-122"/>
                <a:ea typeface="黑体" panose="02010609060101010101" pitchFamily="49" charset="-122"/>
              </a:rPr>
              <a:t>10%</a:t>
            </a:r>
            <a:r>
              <a:rPr lang="zh-CN" altLang="en-US" sz="2000">
                <a:solidFill>
                  <a:srgbClr val="000000"/>
                </a:solidFill>
                <a:latin typeface="黑体" panose="02010609060101010101" pitchFamily="49" charset="-122"/>
                <a:ea typeface="黑体" panose="02010609060101010101" pitchFamily="49" charset="-122"/>
              </a:rPr>
              <a:t>＝</a:t>
            </a:r>
            <a:r>
              <a:rPr lang="en-US" altLang="zh-CN" sz="2000">
                <a:solidFill>
                  <a:srgbClr val="0000FF"/>
                </a:solidFill>
                <a:latin typeface="黑体" panose="02010609060101010101" pitchFamily="49" charset="-122"/>
                <a:ea typeface="黑体" panose="02010609060101010101" pitchFamily="49" charset="-122"/>
              </a:rPr>
              <a:t>100</a:t>
            </a:r>
            <a:endParaRPr lang="en-US" altLang="zh-CN" sz="2000">
              <a:solidFill>
                <a:srgbClr val="0000FF"/>
              </a:solidFill>
              <a:latin typeface="黑体" panose="02010609060101010101" pitchFamily="49" charset="-122"/>
              <a:ea typeface="黑体" panose="02010609060101010101" pitchFamily="49" charset="-122"/>
            </a:endParaRPr>
          </a:p>
        </p:txBody>
      </p:sp>
      <p:sp>
        <p:nvSpPr>
          <p:cNvPr id="5" name="矩形 4"/>
          <p:cNvSpPr>
            <a:spLocks noChangeArrowheads="1"/>
          </p:cNvSpPr>
          <p:nvPr/>
        </p:nvSpPr>
        <p:spPr bwMode="auto">
          <a:xfrm>
            <a:off x="677863" y="3644900"/>
            <a:ext cx="5992812" cy="400050"/>
          </a:xfrm>
          <a:prstGeom prst="rect">
            <a:avLst/>
          </a:prstGeom>
          <a:solidFill>
            <a:srgbClr val="FFFF00"/>
          </a:solidFill>
          <a:ln w="28575">
            <a:solidFill>
              <a:srgbClr val="FF0000"/>
            </a:solidFill>
            <a:miter lim="800000"/>
          </a:ln>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2000">
                <a:solidFill>
                  <a:srgbClr val="0000FF"/>
                </a:solidFill>
                <a:latin typeface="黑体" panose="02010609060101010101" pitchFamily="49" charset="-122"/>
                <a:ea typeface="黑体" panose="02010609060101010101" pitchFamily="49" charset="-122"/>
              </a:rPr>
              <a:t>年末摊余成本</a:t>
            </a:r>
            <a:r>
              <a:rPr lang="en-US" altLang="zh-CN" sz="2000">
                <a:solidFill>
                  <a:srgbClr val="0000FF"/>
                </a:solidFill>
                <a:latin typeface="黑体" panose="02010609060101010101" pitchFamily="49" charset="-122"/>
                <a:ea typeface="黑体" panose="02010609060101010101" pitchFamily="49" charset="-122"/>
              </a:rPr>
              <a:t>=</a:t>
            </a:r>
            <a:r>
              <a:rPr lang="zh-CN" altLang="en-US" sz="2000">
                <a:solidFill>
                  <a:srgbClr val="0000FF"/>
                </a:solidFill>
                <a:latin typeface="黑体" panose="02010609060101010101" pitchFamily="49" charset="-122"/>
                <a:ea typeface="黑体" panose="02010609060101010101" pitchFamily="49" charset="-122"/>
              </a:rPr>
              <a:t>年初摊余成本</a:t>
            </a:r>
            <a:r>
              <a:rPr lang="en-US" altLang="zh-CN" sz="2000">
                <a:solidFill>
                  <a:srgbClr val="0000FF"/>
                </a:solidFill>
                <a:latin typeface="黑体" panose="02010609060101010101" pitchFamily="49" charset="-122"/>
                <a:ea typeface="黑体" panose="02010609060101010101" pitchFamily="49" charset="-122"/>
              </a:rPr>
              <a:t>+</a:t>
            </a:r>
            <a:r>
              <a:rPr lang="zh-CN" altLang="en-US" sz="2000">
                <a:solidFill>
                  <a:srgbClr val="0000FF"/>
                </a:solidFill>
                <a:latin typeface="黑体" panose="02010609060101010101" pitchFamily="49" charset="-122"/>
                <a:ea typeface="黑体" panose="02010609060101010101" pitchFamily="49" charset="-122"/>
              </a:rPr>
              <a:t>投资收益</a:t>
            </a:r>
            <a:r>
              <a:rPr lang="en-US" altLang="zh-CN" sz="2000">
                <a:solidFill>
                  <a:srgbClr val="0000FF"/>
                </a:solidFill>
                <a:latin typeface="黑体" panose="02010609060101010101" pitchFamily="49" charset="-122"/>
                <a:ea typeface="黑体" panose="02010609060101010101" pitchFamily="49" charset="-122"/>
              </a:rPr>
              <a:t>-</a:t>
            </a:r>
            <a:r>
              <a:rPr lang="zh-CN" altLang="en-US" sz="2000">
                <a:solidFill>
                  <a:srgbClr val="0000FF"/>
                </a:solidFill>
                <a:latin typeface="黑体" panose="02010609060101010101" pitchFamily="49" charset="-122"/>
                <a:ea typeface="黑体" panose="02010609060101010101" pitchFamily="49" charset="-122"/>
              </a:rPr>
              <a:t>收到的利息</a:t>
            </a:r>
            <a:endParaRPr lang="zh-CN" altLang="en-US" sz="2000">
              <a:solidFill>
                <a:srgbClr val="0000FF"/>
              </a:solidFill>
              <a:latin typeface="黑体" panose="02010609060101010101" pitchFamily="49" charset="-122"/>
              <a:ea typeface="黑体" panose="02010609060101010101" pitchFamily="49" charset="-122"/>
            </a:endParaRPr>
          </a:p>
        </p:txBody>
      </p:sp>
      <p:sp>
        <p:nvSpPr>
          <p:cNvPr id="6" name="文本框 5"/>
          <p:cNvSpPr txBox="1">
            <a:spLocks noChangeArrowheads="1"/>
          </p:cNvSpPr>
          <p:nvPr/>
        </p:nvSpPr>
        <p:spPr bwMode="auto">
          <a:xfrm>
            <a:off x="677863" y="4083050"/>
            <a:ext cx="77946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2000">
                <a:solidFill>
                  <a:srgbClr val="0000FF"/>
                </a:solidFill>
                <a:latin typeface="Times New Roman" panose="02020603050405020304" pitchFamily="18" charset="0"/>
                <a:ea typeface="黑体" panose="02010609060101010101" pitchFamily="49" charset="-122"/>
              </a:rPr>
              <a:t>年末摊余成本</a:t>
            </a:r>
            <a:r>
              <a:rPr lang="en-US" altLang="zh-CN" sz="2000">
                <a:solidFill>
                  <a:srgbClr val="002A00"/>
                </a:solidFill>
                <a:latin typeface="Times New Roman" panose="02020603050405020304" pitchFamily="18" charset="0"/>
                <a:ea typeface="黑体" panose="02010609060101010101" pitchFamily="49" charset="-122"/>
              </a:rPr>
              <a:t>=  1073.34    +  </a:t>
            </a:r>
            <a:r>
              <a:rPr lang="en-US" altLang="zh-CN" sz="2000">
                <a:solidFill>
                  <a:srgbClr val="0000FF"/>
                </a:solidFill>
                <a:latin typeface="Times New Roman" panose="02020603050405020304" pitchFamily="18" charset="0"/>
                <a:ea typeface="黑体" panose="02010609060101010101" pitchFamily="49" charset="-122"/>
              </a:rPr>
              <a:t>64.4     -  100  </a:t>
            </a:r>
            <a:r>
              <a:rPr lang="en-US" altLang="zh-CN" sz="2000">
                <a:solidFill>
                  <a:srgbClr val="002A00"/>
                </a:solidFill>
                <a:latin typeface="Times New Roman" panose="02020603050405020304" pitchFamily="18" charset="0"/>
                <a:ea typeface="黑体" panose="02010609060101010101" pitchFamily="49" charset="-122"/>
              </a:rPr>
              <a:t>= </a:t>
            </a:r>
            <a:r>
              <a:rPr lang="en-US" altLang="zh-CN" sz="2000">
                <a:solidFill>
                  <a:srgbClr val="0000FF"/>
                </a:solidFill>
                <a:latin typeface="Times New Roman" panose="02020603050405020304" pitchFamily="18" charset="0"/>
                <a:ea typeface="黑体" panose="02010609060101010101" pitchFamily="49" charset="-122"/>
              </a:rPr>
              <a:t>1037.74</a:t>
            </a:r>
            <a:endParaRPr lang="zh-CN" altLang="en-US" sz="2000">
              <a:solidFill>
                <a:srgbClr val="0000FF"/>
              </a:solidFill>
              <a:latin typeface="Times New Roman" panose="02020603050405020304" pitchFamily="18" charset="0"/>
              <a:ea typeface="黑体" panose="02010609060101010101" pitchFamily="49" charset="-122"/>
            </a:endParaRPr>
          </a:p>
        </p:txBody>
      </p:sp>
      <p:grpSp>
        <p:nvGrpSpPr>
          <p:cNvPr id="9" name="组合 8"/>
          <p:cNvGrpSpPr/>
          <p:nvPr/>
        </p:nvGrpSpPr>
        <p:grpSpPr bwMode="auto">
          <a:xfrm>
            <a:off x="4068763" y="4483100"/>
            <a:ext cx="1127125" cy="647700"/>
            <a:chOff x="5244317" y="6241523"/>
            <a:chExt cx="1127252" cy="648536"/>
          </a:xfrm>
        </p:grpSpPr>
        <p:sp>
          <p:nvSpPr>
            <p:cNvPr id="57356" name="文本框 7"/>
            <p:cNvSpPr txBox="1">
              <a:spLocks noChangeArrowheads="1"/>
            </p:cNvSpPr>
            <p:nvPr/>
          </p:nvSpPr>
          <p:spPr bwMode="auto">
            <a:xfrm>
              <a:off x="5409961" y="6489668"/>
              <a:ext cx="961608" cy="40039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en-US" altLang="zh-CN" sz="2000">
                  <a:solidFill>
                    <a:srgbClr val="FF0000"/>
                  </a:solidFill>
                  <a:latin typeface="Times New Roman" panose="02020603050405020304" pitchFamily="18" charset="0"/>
                  <a:ea typeface="黑体" panose="02010609060101010101" pitchFamily="49" charset="-122"/>
                </a:rPr>
                <a:t>-35.6</a:t>
              </a:r>
              <a:endParaRPr lang="zh-CN" altLang="en-US" sz="2000">
                <a:solidFill>
                  <a:srgbClr val="FF0000"/>
                </a:solidFill>
                <a:latin typeface="Times New Roman" panose="02020603050405020304" pitchFamily="18" charset="0"/>
                <a:ea typeface="黑体" panose="02010609060101010101" pitchFamily="49" charset="-122"/>
              </a:endParaRPr>
            </a:p>
          </p:txBody>
        </p:sp>
        <p:sp>
          <p:nvSpPr>
            <p:cNvPr id="7" name="左大括号 6"/>
            <p:cNvSpPr/>
            <p:nvPr/>
          </p:nvSpPr>
          <p:spPr>
            <a:xfrm rot="16200000">
              <a:off x="5664089" y="5821751"/>
              <a:ext cx="287709" cy="1127252"/>
            </a:xfrm>
            <a:prstGeom prst="leftBrace">
              <a:avLst>
                <a:gd name="adj1" fmla="val 30901"/>
                <a:gd name="adj2"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solidFill>
                  <a:srgbClr val="002A00"/>
                </a:solidFill>
              </a:endParaRPr>
            </a:p>
          </p:txBody>
        </p:sp>
      </p:grpSp>
      <p:sp>
        <p:nvSpPr>
          <p:cNvPr id="36" name="Text Box 7"/>
          <p:cNvSpPr txBox="1">
            <a:spLocks noChangeArrowheads="1"/>
          </p:cNvSpPr>
          <p:nvPr/>
        </p:nvSpPr>
        <p:spPr bwMode="auto">
          <a:xfrm>
            <a:off x="7319963" y="3652838"/>
            <a:ext cx="3665537" cy="1077912"/>
          </a:xfrm>
          <a:prstGeom prst="rect">
            <a:avLst/>
          </a:prstGeom>
          <a:solidFill>
            <a:srgbClr val="FFFF99"/>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10000"/>
              </a:spcBef>
              <a:buClrTx/>
              <a:buFontTx/>
              <a:buNone/>
            </a:pPr>
            <a:r>
              <a:rPr lang="zh-CN" altLang="en-US" sz="2000">
                <a:solidFill>
                  <a:srgbClr val="002A00"/>
                </a:solidFill>
                <a:latin typeface="Times New Roman" panose="02020603050405020304" pitchFamily="18" charset="0"/>
                <a:ea typeface="黑体" panose="02010609060101010101" pitchFamily="49" charset="-122"/>
              </a:rPr>
              <a:t>借：应收利息     </a:t>
            </a:r>
            <a:r>
              <a:rPr lang="en-US" altLang="zh-CN" sz="2000">
                <a:solidFill>
                  <a:srgbClr val="0000FF"/>
                </a:solidFill>
                <a:latin typeface="Times New Roman" panose="02020603050405020304" pitchFamily="18" charset="0"/>
                <a:ea typeface="黑体" panose="02010609060101010101" pitchFamily="49" charset="-122"/>
              </a:rPr>
              <a:t>100</a:t>
            </a:r>
            <a:endParaRPr lang="en-US" altLang="zh-CN" sz="2000">
              <a:solidFill>
                <a:srgbClr val="0000FF"/>
              </a:solidFill>
              <a:latin typeface="Times New Roman" panose="02020603050405020304" pitchFamily="18" charset="0"/>
              <a:ea typeface="黑体" panose="02010609060101010101" pitchFamily="49" charset="-122"/>
            </a:endParaRPr>
          </a:p>
          <a:p>
            <a:pPr eaLnBrk="1" hangingPunct="1">
              <a:spcBef>
                <a:spcPct val="10000"/>
              </a:spcBef>
              <a:buClrTx/>
              <a:buFontTx/>
              <a:buNone/>
            </a:pPr>
            <a:r>
              <a:rPr lang="en-US" altLang="zh-CN" sz="2000">
                <a:solidFill>
                  <a:srgbClr val="002A00"/>
                </a:solidFill>
                <a:latin typeface="Times New Roman" panose="02020603050405020304" pitchFamily="18" charset="0"/>
                <a:ea typeface="黑体" panose="02010609060101010101" pitchFamily="49" charset="-122"/>
              </a:rPr>
              <a:t>  </a:t>
            </a:r>
            <a:r>
              <a:rPr lang="zh-CN" altLang="en-US" sz="2000">
                <a:solidFill>
                  <a:srgbClr val="002A00"/>
                </a:solidFill>
                <a:latin typeface="Times New Roman" panose="02020603050405020304" pitchFamily="18" charset="0"/>
                <a:ea typeface="黑体" panose="02010609060101010101" pitchFamily="49" charset="-122"/>
              </a:rPr>
              <a:t>贷：投资收益           </a:t>
            </a:r>
            <a:r>
              <a:rPr lang="en-US" altLang="zh-CN" sz="2000">
                <a:solidFill>
                  <a:srgbClr val="0000FF"/>
                </a:solidFill>
                <a:latin typeface="Times New Roman" panose="02020603050405020304" pitchFamily="18" charset="0"/>
                <a:ea typeface="黑体" panose="02010609060101010101" pitchFamily="49" charset="-122"/>
              </a:rPr>
              <a:t>64.4</a:t>
            </a:r>
            <a:endParaRPr lang="en-US" altLang="zh-CN" sz="2000">
              <a:solidFill>
                <a:srgbClr val="0000FF"/>
              </a:solidFill>
              <a:latin typeface="Times New Roman" panose="02020603050405020304" pitchFamily="18" charset="0"/>
              <a:ea typeface="黑体" panose="02010609060101010101" pitchFamily="49" charset="-122"/>
            </a:endParaRPr>
          </a:p>
          <a:p>
            <a:pPr eaLnBrk="1" hangingPunct="1">
              <a:spcBef>
                <a:spcPct val="10000"/>
              </a:spcBef>
              <a:buClrTx/>
              <a:buFontTx/>
              <a:buNone/>
            </a:pPr>
            <a:r>
              <a:rPr lang="en-US" altLang="zh-CN" sz="2000">
                <a:solidFill>
                  <a:srgbClr val="002A00"/>
                </a:solidFill>
                <a:latin typeface="Times New Roman" panose="02020603050405020304" pitchFamily="18" charset="0"/>
                <a:ea typeface="黑体" panose="02010609060101010101" pitchFamily="49" charset="-122"/>
              </a:rPr>
              <a:t>           </a:t>
            </a:r>
            <a:r>
              <a:rPr lang="zh-CN" altLang="en-US" sz="2000">
                <a:solidFill>
                  <a:srgbClr val="002A00"/>
                </a:solidFill>
                <a:latin typeface="Times New Roman" panose="02020603050405020304" pitchFamily="18" charset="0"/>
                <a:ea typeface="黑体" panose="02010609060101010101" pitchFamily="49" charset="-122"/>
              </a:rPr>
              <a:t>债权投资           </a:t>
            </a:r>
            <a:r>
              <a:rPr lang="en-US" altLang="zh-CN" sz="2000">
                <a:solidFill>
                  <a:srgbClr val="002A00"/>
                </a:solidFill>
                <a:latin typeface="Times New Roman" panose="02020603050405020304" pitchFamily="18" charset="0"/>
                <a:ea typeface="黑体" panose="02010609060101010101" pitchFamily="49" charset="-122"/>
              </a:rPr>
              <a:t>35.6</a:t>
            </a:r>
            <a:endParaRPr lang="en-US" altLang="zh-CN" sz="2000">
              <a:solidFill>
                <a:srgbClr val="002A00"/>
              </a:solidFill>
              <a:latin typeface="Times New Roman" panose="02020603050405020304" pitchFamily="18" charset="0"/>
              <a:ea typeface="黑体" panose="02010609060101010101" pitchFamily="49" charset="-122"/>
            </a:endParaRPr>
          </a:p>
        </p:txBody>
      </p:sp>
      <p:sp>
        <p:nvSpPr>
          <p:cNvPr id="57354" name="Rectangle 2"/>
          <p:cNvSpPr>
            <a:spLocks noChangeArrowheads="1"/>
          </p:cNvSpPr>
          <p:nvPr/>
        </p:nvSpPr>
        <p:spPr bwMode="white">
          <a:xfrm>
            <a:off x="407988" y="325438"/>
            <a:ext cx="921702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 typeface="Wingdings" panose="05000000000000000000" pitchFamily="2" charset="2"/>
              <a:buNone/>
            </a:pPr>
            <a:r>
              <a:rPr kumimoji="0" lang="zh-CN" altLang="en-US">
                <a:solidFill>
                  <a:srgbClr val="FFFF00"/>
                </a:solidFill>
                <a:latin typeface="Arial" panose="020B0604020202020204" pitchFamily="34" charset="0"/>
                <a:ea typeface="黑体" panose="02010609060101010101" pitchFamily="49" charset="-122"/>
              </a:rPr>
              <a:t>债权投资会计核算</a:t>
            </a:r>
            <a:endParaRPr kumimoji="0" lang="zh-CN" altLang="en-US" sz="3200">
              <a:solidFill>
                <a:srgbClr val="FFFFFF"/>
              </a:solidFill>
              <a:latin typeface="Arial" panose="020B0604020202020204" pitchFamily="34" charset="0"/>
              <a:ea typeface="黑体" panose="02010609060101010101" pitchFamily="49" charset="-122"/>
            </a:endParaRPr>
          </a:p>
        </p:txBody>
      </p:sp>
      <p:sp>
        <p:nvSpPr>
          <p:cNvPr id="40" name="Text Box 73"/>
          <p:cNvSpPr txBox="1">
            <a:spLocks noChangeArrowheads="1"/>
          </p:cNvSpPr>
          <p:nvPr/>
        </p:nvSpPr>
        <p:spPr bwMode="auto">
          <a:xfrm>
            <a:off x="7319963" y="5143500"/>
            <a:ext cx="3368675" cy="738188"/>
          </a:xfrm>
          <a:prstGeom prst="rect">
            <a:avLst/>
          </a:prstGeom>
          <a:solidFill>
            <a:srgbClr val="FFFF99"/>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10000"/>
              </a:spcBef>
              <a:buClrTx/>
              <a:buFontTx/>
              <a:buNone/>
            </a:pPr>
            <a:r>
              <a:rPr lang="zh-CN" altLang="en-US" sz="2000">
                <a:solidFill>
                  <a:srgbClr val="002A00"/>
                </a:solidFill>
                <a:latin typeface="Times New Roman" panose="02020603050405020304" pitchFamily="18" charset="0"/>
                <a:ea typeface="黑体" panose="02010609060101010101" pitchFamily="49" charset="-122"/>
              </a:rPr>
              <a:t>借：银行存款          </a:t>
            </a:r>
            <a:r>
              <a:rPr lang="en-US" altLang="zh-CN" sz="2000">
                <a:solidFill>
                  <a:srgbClr val="002A00"/>
                </a:solidFill>
                <a:latin typeface="Times New Roman" panose="02020603050405020304" pitchFamily="18" charset="0"/>
                <a:ea typeface="黑体" panose="02010609060101010101" pitchFamily="49" charset="-122"/>
              </a:rPr>
              <a:t>100</a:t>
            </a:r>
            <a:endParaRPr lang="en-US" altLang="zh-CN" sz="2000">
              <a:solidFill>
                <a:srgbClr val="002A00"/>
              </a:solidFill>
              <a:latin typeface="Times New Roman" panose="02020603050405020304" pitchFamily="18" charset="0"/>
              <a:ea typeface="黑体" panose="02010609060101010101" pitchFamily="49" charset="-122"/>
            </a:endParaRPr>
          </a:p>
          <a:p>
            <a:pPr eaLnBrk="1" hangingPunct="1">
              <a:spcBef>
                <a:spcPct val="10000"/>
              </a:spcBef>
              <a:buClrTx/>
              <a:buFontTx/>
              <a:buNone/>
            </a:pPr>
            <a:r>
              <a:rPr lang="en-US" altLang="zh-CN" sz="2000">
                <a:solidFill>
                  <a:srgbClr val="002A00"/>
                </a:solidFill>
                <a:latin typeface="Times New Roman" panose="02020603050405020304" pitchFamily="18" charset="0"/>
                <a:ea typeface="黑体" panose="02010609060101010101" pitchFamily="49" charset="-122"/>
              </a:rPr>
              <a:t>   </a:t>
            </a:r>
            <a:r>
              <a:rPr lang="zh-CN" altLang="en-US" sz="2000">
                <a:solidFill>
                  <a:srgbClr val="002A00"/>
                </a:solidFill>
                <a:latin typeface="Times New Roman" panose="02020603050405020304" pitchFamily="18" charset="0"/>
                <a:ea typeface="黑体" panose="02010609060101010101" pitchFamily="49" charset="-122"/>
              </a:rPr>
              <a:t>贷：应收利息            </a:t>
            </a:r>
            <a:r>
              <a:rPr lang="en-US" altLang="zh-CN" sz="2000">
                <a:solidFill>
                  <a:srgbClr val="002A00"/>
                </a:solidFill>
                <a:latin typeface="Times New Roman" panose="02020603050405020304" pitchFamily="18" charset="0"/>
                <a:ea typeface="黑体" panose="02010609060101010101" pitchFamily="49" charset="-122"/>
              </a:rPr>
              <a:t>100</a:t>
            </a:r>
            <a:endParaRPr lang="en-US" altLang="zh-CN" sz="2000">
              <a:solidFill>
                <a:srgbClr val="002A00"/>
              </a:solidFill>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dissolv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dissolv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dissolv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dissolv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dissolve">
                                      <p:cBhvr>
                                        <p:cTn id="37" dur="5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dissolve">
                                      <p:cBhvr>
                                        <p:cTn id="4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5" grpId="0" animBg="1"/>
      <p:bldP spid="6" grpId="0"/>
      <p:bldP spid="36" grpId="0" animBg="1"/>
      <p:bldP spid="4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zh-CN" altLang="en-US" sz="3200">
                <a:solidFill>
                  <a:srgbClr val="FFFF00"/>
                </a:solidFill>
                <a:ea typeface="黑体" panose="02010609060101010101" pitchFamily="49" charset="-122"/>
              </a:rPr>
              <a:t>金融工具</a:t>
            </a:r>
            <a:endParaRPr lang="zh-CN" altLang="en-US" sz="3200">
              <a:solidFill>
                <a:srgbClr val="FFFF00"/>
              </a:solidFill>
              <a:ea typeface="黑体" panose="02010609060101010101" pitchFamily="49" charset="-122"/>
            </a:endParaRPr>
          </a:p>
        </p:txBody>
      </p:sp>
      <p:sp>
        <p:nvSpPr>
          <p:cNvPr id="27651" name="矩形 2"/>
          <p:cNvSpPr>
            <a:spLocks noChangeArrowheads="1"/>
          </p:cNvSpPr>
          <p:nvPr/>
        </p:nvSpPr>
        <p:spPr bwMode="auto">
          <a:xfrm>
            <a:off x="609600" y="1147763"/>
            <a:ext cx="26558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en-US" altLang="zh-CN" sz="3200">
                <a:solidFill>
                  <a:srgbClr val="0000FF"/>
                </a:solidFill>
                <a:latin typeface="Times New Roman" panose="02020603050405020304" pitchFamily="18" charset="0"/>
                <a:ea typeface="黑体" panose="02010609060101010101" pitchFamily="49" charset="-122"/>
              </a:rPr>
              <a:t>【</a:t>
            </a:r>
            <a:r>
              <a:rPr lang="zh-CN" altLang="en-US" sz="3200">
                <a:solidFill>
                  <a:srgbClr val="0000FF"/>
                </a:solidFill>
                <a:latin typeface="Times New Roman" panose="02020603050405020304" pitchFamily="18" charset="0"/>
                <a:ea typeface="黑体" panose="02010609060101010101" pitchFamily="49" charset="-122"/>
              </a:rPr>
              <a:t>金融工具</a:t>
            </a:r>
            <a:r>
              <a:rPr lang="en-US" altLang="zh-CN" sz="3200">
                <a:solidFill>
                  <a:srgbClr val="0000FF"/>
                </a:solidFill>
                <a:latin typeface="Times New Roman" panose="02020603050405020304" pitchFamily="18" charset="0"/>
                <a:ea typeface="黑体" panose="02010609060101010101" pitchFamily="49" charset="-122"/>
              </a:rPr>
              <a:t>】</a:t>
            </a:r>
            <a:endParaRPr lang="zh-CN" altLang="en-US" sz="3200">
              <a:solidFill>
                <a:srgbClr val="0000FF"/>
              </a:solidFill>
              <a:latin typeface="Times New Roman" panose="02020603050405020304" pitchFamily="18" charset="0"/>
              <a:ea typeface="黑体" panose="02010609060101010101" pitchFamily="49" charset="-122"/>
            </a:endParaRPr>
          </a:p>
        </p:txBody>
      </p:sp>
      <p:sp>
        <p:nvSpPr>
          <p:cNvPr id="27652" name="矩形 4"/>
          <p:cNvSpPr>
            <a:spLocks noChangeArrowheads="1"/>
          </p:cNvSpPr>
          <p:nvPr/>
        </p:nvSpPr>
        <p:spPr bwMode="auto">
          <a:xfrm>
            <a:off x="766763" y="1844675"/>
            <a:ext cx="110172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2400">
                <a:solidFill>
                  <a:srgbClr val="0000FF"/>
                </a:solidFill>
                <a:latin typeface="Times New Roman" panose="02020603050405020304" pitchFamily="18" charset="0"/>
                <a:ea typeface="黑体" panose="02010609060101010101" pitchFamily="49" charset="-122"/>
              </a:rPr>
              <a:t>金融工具</a:t>
            </a:r>
            <a:r>
              <a:rPr lang="zh-CN" altLang="en-US" sz="2400">
                <a:solidFill>
                  <a:srgbClr val="002A00"/>
                </a:solidFill>
                <a:latin typeface="Times New Roman" panose="02020603050405020304" pitchFamily="18" charset="0"/>
                <a:ea typeface="黑体" panose="02010609060101010101" pitchFamily="49" charset="-122"/>
              </a:rPr>
              <a:t>是指形成一方的金融资产并形成其他方的金融负债或权益工具的合同。</a:t>
            </a:r>
            <a:endParaRPr lang="en-US" altLang="zh-CN" sz="2400">
              <a:solidFill>
                <a:srgbClr val="002A00"/>
              </a:solidFill>
              <a:latin typeface="Times New Roman" panose="02020603050405020304" pitchFamily="18" charset="0"/>
              <a:ea typeface="黑体" panose="02010609060101010101" pitchFamily="49" charset="-122"/>
            </a:endParaRPr>
          </a:p>
          <a:p>
            <a:pPr>
              <a:spcBef>
                <a:spcPct val="0"/>
              </a:spcBef>
              <a:buClrTx/>
              <a:buFontTx/>
              <a:buNone/>
            </a:pPr>
            <a:r>
              <a:rPr lang="zh-CN" altLang="en-US" sz="2400">
                <a:solidFill>
                  <a:srgbClr val="002A00"/>
                </a:solidFill>
                <a:latin typeface="Times New Roman" panose="02020603050405020304" pitchFamily="18" charset="0"/>
                <a:ea typeface="黑体" panose="02010609060101010101" pitchFamily="49" charset="-122"/>
              </a:rPr>
              <a:t>金融工具包括</a:t>
            </a:r>
            <a:r>
              <a:rPr lang="zh-CN" altLang="en-US" sz="2400">
                <a:solidFill>
                  <a:srgbClr val="0000FF"/>
                </a:solidFill>
                <a:latin typeface="Times New Roman" panose="02020603050405020304" pitchFamily="18" charset="0"/>
                <a:ea typeface="黑体" panose="02010609060101010101" pitchFamily="49" charset="-122"/>
              </a:rPr>
              <a:t>金融资产</a:t>
            </a:r>
            <a:r>
              <a:rPr lang="zh-CN" altLang="en-US" sz="2400">
                <a:solidFill>
                  <a:srgbClr val="002A00"/>
                </a:solidFill>
                <a:latin typeface="Times New Roman" panose="02020603050405020304" pitchFamily="18" charset="0"/>
                <a:ea typeface="黑体" panose="02010609060101010101" pitchFamily="49" charset="-122"/>
              </a:rPr>
              <a:t>、</a:t>
            </a:r>
            <a:r>
              <a:rPr lang="zh-CN" altLang="en-US" sz="2400">
                <a:solidFill>
                  <a:srgbClr val="0000FF"/>
                </a:solidFill>
                <a:latin typeface="Times New Roman" panose="02020603050405020304" pitchFamily="18" charset="0"/>
                <a:ea typeface="黑体" panose="02010609060101010101" pitchFamily="49" charset="-122"/>
              </a:rPr>
              <a:t>金融负债</a:t>
            </a:r>
            <a:r>
              <a:rPr lang="zh-CN" altLang="en-US" sz="2400">
                <a:solidFill>
                  <a:srgbClr val="002A00"/>
                </a:solidFill>
                <a:latin typeface="Times New Roman" panose="02020603050405020304" pitchFamily="18" charset="0"/>
                <a:ea typeface="黑体" panose="02010609060101010101" pitchFamily="49" charset="-122"/>
              </a:rPr>
              <a:t>和</a:t>
            </a:r>
            <a:r>
              <a:rPr lang="zh-CN" altLang="en-US" sz="2400">
                <a:solidFill>
                  <a:srgbClr val="0000FF"/>
                </a:solidFill>
                <a:latin typeface="Times New Roman" panose="02020603050405020304" pitchFamily="18" charset="0"/>
                <a:ea typeface="黑体" panose="02010609060101010101" pitchFamily="49" charset="-122"/>
              </a:rPr>
              <a:t>权益工具</a:t>
            </a:r>
            <a:r>
              <a:rPr lang="zh-CN" altLang="en-US" sz="2400">
                <a:solidFill>
                  <a:srgbClr val="002A00"/>
                </a:solidFill>
                <a:latin typeface="Times New Roman" panose="02020603050405020304" pitchFamily="18" charset="0"/>
                <a:ea typeface="黑体" panose="02010609060101010101" pitchFamily="49" charset="-122"/>
              </a:rPr>
              <a:t>。</a:t>
            </a:r>
            <a:endParaRPr lang="zh-CN" altLang="en-US" sz="2400">
              <a:solidFill>
                <a:srgbClr val="002A00"/>
              </a:solidFill>
              <a:latin typeface="Times New Roman" panose="02020603050405020304" pitchFamily="18" charset="0"/>
              <a:ea typeface="黑体" panose="02010609060101010101" pitchFamily="49" charset="-122"/>
            </a:endParaRPr>
          </a:p>
        </p:txBody>
      </p:sp>
      <p:pic>
        <p:nvPicPr>
          <p:cNvPr id="27653" name="Picture 4" descr="36536012A"/>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27575" y="4005263"/>
            <a:ext cx="2257425" cy="114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4" name="文本框 6"/>
          <p:cNvSpPr txBox="1">
            <a:spLocks noChangeArrowheads="1"/>
          </p:cNvSpPr>
          <p:nvPr/>
        </p:nvSpPr>
        <p:spPr bwMode="auto">
          <a:xfrm>
            <a:off x="5426075" y="5153025"/>
            <a:ext cx="10810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2400">
                <a:solidFill>
                  <a:srgbClr val="002A00"/>
                </a:solidFill>
                <a:latin typeface="Times New Roman" panose="02020603050405020304" pitchFamily="18" charset="0"/>
                <a:ea typeface="黑体" panose="02010609060101010101" pitchFamily="49" charset="-122"/>
              </a:rPr>
              <a:t>债券</a:t>
            </a:r>
            <a:endParaRPr lang="zh-CN" altLang="en-US" sz="2400">
              <a:solidFill>
                <a:srgbClr val="002A00"/>
              </a:solidFill>
              <a:latin typeface="Times New Roman" panose="02020603050405020304" pitchFamily="18" charset="0"/>
              <a:ea typeface="黑体" panose="02010609060101010101" pitchFamily="49" charset="-122"/>
            </a:endParaRPr>
          </a:p>
        </p:txBody>
      </p:sp>
      <p:sp>
        <p:nvSpPr>
          <p:cNvPr id="27655" name="文本框 7"/>
          <p:cNvSpPr txBox="1">
            <a:spLocks noChangeArrowheads="1"/>
          </p:cNvSpPr>
          <p:nvPr/>
        </p:nvSpPr>
        <p:spPr bwMode="auto">
          <a:xfrm>
            <a:off x="3127375" y="3605213"/>
            <a:ext cx="957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2000">
                <a:solidFill>
                  <a:srgbClr val="002A00"/>
                </a:solidFill>
                <a:latin typeface="Times New Roman" panose="02020603050405020304" pitchFamily="18" charset="0"/>
                <a:ea typeface="黑体" panose="02010609060101010101" pitchFamily="49" charset="-122"/>
              </a:rPr>
              <a:t>投资方</a:t>
            </a:r>
            <a:endParaRPr lang="zh-CN" altLang="en-US" sz="2000">
              <a:solidFill>
                <a:srgbClr val="002A00"/>
              </a:solidFill>
              <a:latin typeface="Times New Roman" panose="02020603050405020304" pitchFamily="18" charset="0"/>
              <a:ea typeface="黑体" panose="02010609060101010101" pitchFamily="49" charset="-122"/>
            </a:endParaRPr>
          </a:p>
        </p:txBody>
      </p:sp>
      <p:sp>
        <p:nvSpPr>
          <p:cNvPr id="27656" name="文本框 8"/>
          <p:cNvSpPr txBox="1">
            <a:spLocks noChangeArrowheads="1"/>
          </p:cNvSpPr>
          <p:nvPr/>
        </p:nvSpPr>
        <p:spPr bwMode="auto">
          <a:xfrm>
            <a:off x="2752725" y="4348163"/>
            <a:ext cx="1589088" cy="46196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2400">
                <a:solidFill>
                  <a:srgbClr val="002A00"/>
                </a:solidFill>
                <a:latin typeface="Times New Roman" panose="02020603050405020304" pitchFamily="18" charset="0"/>
                <a:ea typeface="黑体" panose="02010609060101010101" pitchFamily="49" charset="-122"/>
              </a:rPr>
              <a:t>债权投资</a:t>
            </a:r>
            <a:endParaRPr lang="zh-CN" altLang="en-US" sz="2400">
              <a:solidFill>
                <a:srgbClr val="002A00"/>
              </a:solidFill>
              <a:latin typeface="Times New Roman" panose="02020603050405020304" pitchFamily="18" charset="0"/>
              <a:ea typeface="黑体" panose="02010609060101010101" pitchFamily="49" charset="-122"/>
            </a:endParaRPr>
          </a:p>
        </p:txBody>
      </p:sp>
      <p:sp>
        <p:nvSpPr>
          <p:cNvPr id="27657" name="文本框 9"/>
          <p:cNvSpPr txBox="1">
            <a:spLocks noChangeArrowheads="1"/>
          </p:cNvSpPr>
          <p:nvPr/>
        </p:nvSpPr>
        <p:spPr bwMode="auto">
          <a:xfrm>
            <a:off x="7550150" y="3630613"/>
            <a:ext cx="1223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2000">
                <a:solidFill>
                  <a:srgbClr val="002A00"/>
                </a:solidFill>
                <a:latin typeface="Times New Roman" panose="02020603050405020304" pitchFamily="18" charset="0"/>
                <a:ea typeface="黑体" panose="02010609060101010101" pitchFamily="49" charset="-122"/>
              </a:rPr>
              <a:t>发行方</a:t>
            </a:r>
            <a:endParaRPr lang="zh-CN" altLang="en-US" sz="2000">
              <a:solidFill>
                <a:srgbClr val="002A00"/>
              </a:solidFill>
              <a:latin typeface="Times New Roman" panose="02020603050405020304" pitchFamily="18" charset="0"/>
              <a:ea typeface="黑体" panose="02010609060101010101" pitchFamily="49" charset="-122"/>
            </a:endParaRPr>
          </a:p>
        </p:txBody>
      </p:sp>
      <p:sp>
        <p:nvSpPr>
          <p:cNvPr id="27658" name="文本框 47"/>
          <p:cNvSpPr txBox="1">
            <a:spLocks noChangeArrowheads="1"/>
          </p:cNvSpPr>
          <p:nvPr/>
        </p:nvSpPr>
        <p:spPr bwMode="auto">
          <a:xfrm>
            <a:off x="7367588" y="4349750"/>
            <a:ext cx="1589087" cy="461963"/>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2400">
                <a:solidFill>
                  <a:srgbClr val="002A00"/>
                </a:solidFill>
                <a:latin typeface="Times New Roman" panose="02020603050405020304" pitchFamily="18" charset="0"/>
                <a:ea typeface="黑体" panose="02010609060101010101" pitchFamily="49" charset="-122"/>
              </a:rPr>
              <a:t>应付债券</a:t>
            </a:r>
            <a:endParaRPr lang="zh-CN" altLang="en-US" sz="2400">
              <a:solidFill>
                <a:srgbClr val="002A00"/>
              </a:solidFill>
              <a:latin typeface="Times New Roman" panose="02020603050405020304" pitchFamily="18" charset="0"/>
              <a:ea typeface="黑体" panose="02010609060101010101" pitchFamily="49" charset="-122"/>
            </a:endParaRPr>
          </a:p>
        </p:txBody>
      </p:sp>
      <p:sp>
        <p:nvSpPr>
          <p:cNvPr id="11" name="矩形 10"/>
          <p:cNvSpPr/>
          <p:nvPr/>
        </p:nvSpPr>
        <p:spPr>
          <a:xfrm>
            <a:off x="5161586" y="3267249"/>
            <a:ext cx="1422184" cy="461665"/>
          </a:xfrm>
          <a:prstGeom prst="rect">
            <a:avLst/>
          </a:prstGeom>
          <a:solidFill>
            <a:srgbClr val="FF99FF"/>
          </a:solidFill>
          <a:effectLst>
            <a:glow rad="101600">
              <a:schemeClr val="accent4">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wrap="none">
            <a:spAutoFit/>
          </a:bodyPr>
          <a:lstStyle/>
          <a:p>
            <a:pPr>
              <a:defRPr/>
            </a:pPr>
            <a:r>
              <a:rPr lang="zh-CN" altLang="en-US" dirty="0">
                <a:solidFill>
                  <a:srgbClr val="0000FF"/>
                </a:solidFill>
                <a:latin typeface="方正姚体" panose="02010601030101010101" pitchFamily="2" charset="-122"/>
                <a:ea typeface="方正姚体" panose="02010601030101010101" pitchFamily="2" charset="-122"/>
              </a:rPr>
              <a:t>金融工具</a:t>
            </a:r>
            <a:endParaRPr lang="zh-CN" altLang="en-US" dirty="0">
              <a:solidFill>
                <a:srgbClr val="FFFFFF"/>
              </a:solidFill>
              <a:latin typeface="方正姚体" panose="02010601030101010101" pitchFamily="2" charset="-122"/>
              <a:ea typeface="方正姚体" panose="02010601030101010101" pitchFamily="2" charset="-122"/>
            </a:endParaRPr>
          </a:p>
        </p:txBody>
      </p:sp>
      <p:sp>
        <p:nvSpPr>
          <p:cNvPr id="2" name="椭圆形标注 1"/>
          <p:cNvSpPr/>
          <p:nvPr/>
        </p:nvSpPr>
        <p:spPr>
          <a:xfrm>
            <a:off x="1631950" y="5445125"/>
            <a:ext cx="1368425" cy="576263"/>
          </a:xfrm>
          <a:prstGeom prst="wedgeEllipseCallout">
            <a:avLst>
              <a:gd name="adj1" fmla="val 76226"/>
              <a:gd name="adj2" fmla="val -147437"/>
            </a:avLst>
          </a:prstGeom>
        </p:spPr>
        <p:style>
          <a:lnRef idx="1">
            <a:schemeClr val="accent2"/>
          </a:lnRef>
          <a:fillRef idx="2">
            <a:schemeClr val="accent2"/>
          </a:fillRef>
          <a:effectRef idx="1">
            <a:schemeClr val="accent2"/>
          </a:effectRef>
          <a:fontRef idx="minor">
            <a:schemeClr val="dk1"/>
          </a:fontRef>
        </p:style>
        <p:txBody>
          <a:bodyPr lIns="0" tIns="0" rIns="0" bIns="0" anchor="ctr"/>
          <a:lstStyle/>
          <a:p>
            <a:pPr algn="ctr">
              <a:defRPr/>
            </a:pPr>
            <a:r>
              <a:rPr lang="zh-CN" altLang="en-US" sz="1800" dirty="0">
                <a:solidFill>
                  <a:srgbClr val="0000FF"/>
                </a:solidFill>
                <a:latin typeface="黑体" panose="02010609060101010101" pitchFamily="49" charset="-122"/>
                <a:ea typeface="黑体" panose="02010609060101010101" pitchFamily="49" charset="-122"/>
              </a:rPr>
              <a:t>金融资产</a:t>
            </a:r>
            <a:endParaRPr lang="zh-CN" altLang="en-US" sz="1800" dirty="0">
              <a:solidFill>
                <a:srgbClr val="002A00"/>
              </a:solidFill>
              <a:latin typeface="黑体" panose="02010609060101010101" pitchFamily="49" charset="-122"/>
              <a:ea typeface="黑体" panose="02010609060101010101" pitchFamily="49" charset="-122"/>
            </a:endParaRPr>
          </a:p>
        </p:txBody>
      </p:sp>
      <p:sp>
        <p:nvSpPr>
          <p:cNvPr id="13" name="椭圆形标注 12"/>
          <p:cNvSpPr/>
          <p:nvPr/>
        </p:nvSpPr>
        <p:spPr>
          <a:xfrm>
            <a:off x="9409113" y="5426075"/>
            <a:ext cx="1366837" cy="576263"/>
          </a:xfrm>
          <a:prstGeom prst="wedgeEllipseCallout">
            <a:avLst>
              <a:gd name="adj1" fmla="val -131824"/>
              <a:gd name="adj2" fmla="val -137196"/>
            </a:avLst>
          </a:prstGeom>
        </p:spPr>
        <p:style>
          <a:lnRef idx="1">
            <a:schemeClr val="accent2"/>
          </a:lnRef>
          <a:fillRef idx="2">
            <a:schemeClr val="accent2"/>
          </a:fillRef>
          <a:effectRef idx="1">
            <a:schemeClr val="accent2"/>
          </a:effectRef>
          <a:fontRef idx="minor">
            <a:schemeClr val="dk1"/>
          </a:fontRef>
        </p:style>
        <p:txBody>
          <a:bodyPr lIns="0" tIns="0" rIns="0" bIns="0" anchor="ctr"/>
          <a:lstStyle/>
          <a:p>
            <a:pPr algn="ctr">
              <a:defRPr/>
            </a:pPr>
            <a:r>
              <a:rPr lang="zh-CN" altLang="en-US" sz="1800" dirty="0">
                <a:solidFill>
                  <a:srgbClr val="0000FF"/>
                </a:solidFill>
                <a:latin typeface="黑体" panose="02010609060101010101" pitchFamily="49" charset="-122"/>
                <a:ea typeface="黑体" panose="02010609060101010101" pitchFamily="49" charset="-122"/>
              </a:rPr>
              <a:t>金融负债</a:t>
            </a:r>
            <a:endParaRPr lang="zh-CN" altLang="en-US" sz="1800" dirty="0">
              <a:solidFill>
                <a:srgbClr val="002A00"/>
              </a:solidFill>
              <a:latin typeface="黑体" panose="02010609060101010101" pitchFamily="49" charset="-122"/>
              <a:ea typeface="黑体" panose="02010609060101010101" pitchFamily="49"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Box 6"/>
          <p:cNvSpPr txBox="1">
            <a:spLocks noChangeArrowheads="1"/>
          </p:cNvSpPr>
          <p:nvPr/>
        </p:nvSpPr>
        <p:spPr bwMode="auto">
          <a:xfrm>
            <a:off x="477317" y="162717"/>
            <a:ext cx="11449272" cy="532429"/>
          </a:xfrm>
          <a:prstGeom prst="rect">
            <a:avLst/>
          </a:prstGeom>
          <a:effectLst>
            <a:outerShdw blurRad="50800" dist="38100" dir="5400000" algn="t" rotWithShape="0">
              <a:prstClr val="black">
                <a:alpha val="40000"/>
              </a:prstClr>
            </a:outerShdw>
            <a:reflection blurRad="6350" stA="52000" endA="300" endPos="35000" dir="5400000" sy="-100000" algn="bl" rotWithShape="0"/>
          </a:effectLst>
        </p:spPr>
        <p:style>
          <a:lnRef idx="1">
            <a:schemeClr val="accent2"/>
          </a:lnRef>
          <a:fillRef idx="2">
            <a:schemeClr val="accent2"/>
          </a:fillRef>
          <a:effectRef idx="1">
            <a:schemeClr val="accent2"/>
          </a:effectRef>
          <a:fontRef idx="minor">
            <a:schemeClr val="dk1"/>
          </a:fontRef>
        </p:style>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50000"/>
              </a:spcBef>
              <a:buClrTx/>
              <a:buFont typeface="Wingdings" panose="05000000000000000000" pitchFamily="2" charset="2"/>
              <a:buNone/>
              <a:defRPr/>
            </a:pPr>
            <a:r>
              <a:rPr lang="en-US" altLang="zh-CN" sz="2400" dirty="0">
                <a:solidFill>
                  <a:srgbClr val="002A00"/>
                </a:solidFill>
                <a:latin typeface="黑体" panose="02010609060101010101" pitchFamily="49" charset="-122"/>
                <a:ea typeface="黑体" panose="02010609060101010101" pitchFamily="49" charset="-122"/>
              </a:rPr>
              <a:t>2012</a:t>
            </a:r>
            <a:r>
              <a:rPr lang="zh-CN" altLang="en-US" sz="2400" dirty="0">
                <a:solidFill>
                  <a:srgbClr val="002A00"/>
                </a:solidFill>
                <a:latin typeface="黑体" panose="02010609060101010101" pitchFamily="49" charset="-122"/>
                <a:ea typeface="黑体" panose="02010609060101010101" pitchFamily="49" charset="-122"/>
              </a:rPr>
              <a:t>年</a:t>
            </a:r>
            <a:r>
              <a:rPr lang="en-US" altLang="zh-CN" sz="2400" dirty="0">
                <a:solidFill>
                  <a:srgbClr val="002A00"/>
                </a:solidFill>
                <a:latin typeface="黑体" panose="02010609060101010101" pitchFamily="49" charset="-122"/>
                <a:ea typeface="黑体" panose="02010609060101010101" pitchFamily="49" charset="-122"/>
              </a:rPr>
              <a:t>12</a:t>
            </a:r>
            <a:r>
              <a:rPr lang="zh-CN" altLang="en-US" sz="2400" dirty="0">
                <a:solidFill>
                  <a:srgbClr val="002A00"/>
                </a:solidFill>
                <a:latin typeface="黑体" panose="02010609060101010101" pitchFamily="49" charset="-122"/>
                <a:ea typeface="黑体" panose="02010609060101010101" pitchFamily="49" charset="-122"/>
              </a:rPr>
              <a:t>月</a:t>
            </a:r>
            <a:r>
              <a:rPr lang="en-US" altLang="zh-CN" sz="2400" dirty="0">
                <a:solidFill>
                  <a:srgbClr val="002A00"/>
                </a:solidFill>
                <a:latin typeface="黑体" panose="02010609060101010101" pitchFamily="49" charset="-122"/>
                <a:ea typeface="黑体" panose="02010609060101010101" pitchFamily="49" charset="-122"/>
              </a:rPr>
              <a:t>31</a:t>
            </a:r>
            <a:r>
              <a:rPr lang="zh-CN" altLang="en-US" sz="2400" dirty="0">
                <a:solidFill>
                  <a:srgbClr val="002A00"/>
                </a:solidFill>
                <a:latin typeface="黑体" panose="02010609060101010101" pitchFamily="49" charset="-122"/>
                <a:ea typeface="黑体" panose="02010609060101010101" pitchFamily="49" charset="-122"/>
              </a:rPr>
              <a:t>日， </a:t>
            </a:r>
            <a:r>
              <a:rPr lang="en-US" altLang="zh-CN" sz="2400" dirty="0">
                <a:solidFill>
                  <a:srgbClr val="002A00"/>
                </a:solidFill>
                <a:latin typeface="黑体" panose="02010609060101010101" pitchFamily="49" charset="-122"/>
                <a:ea typeface="黑体" panose="02010609060101010101" pitchFamily="49" charset="-122"/>
              </a:rPr>
              <a:t>A</a:t>
            </a:r>
            <a:r>
              <a:rPr kumimoji="0" lang="zh-CN" altLang="en-US" sz="2400" kern="0" dirty="0">
                <a:solidFill>
                  <a:srgbClr val="002A00"/>
                </a:solidFill>
                <a:latin typeface="黑体" panose="02010609060101010101" pitchFamily="49" charset="-122"/>
                <a:ea typeface="黑体" panose="02010609060101010101" pitchFamily="49" charset="-122"/>
              </a:rPr>
              <a:t>先生</a:t>
            </a:r>
            <a:r>
              <a:rPr lang="zh-CN" altLang="en-US" sz="2400" dirty="0">
                <a:solidFill>
                  <a:srgbClr val="002A00"/>
                </a:solidFill>
                <a:latin typeface="黑体" panose="02010609060101010101" pitchFamily="49" charset="-122"/>
                <a:ea typeface="黑体" panose="02010609060101010101" pitchFamily="49" charset="-122"/>
              </a:rPr>
              <a:t>持有该债券应确认的</a:t>
            </a:r>
            <a:r>
              <a:rPr lang="zh-CN" altLang="en-US" sz="2400" dirty="0">
                <a:solidFill>
                  <a:srgbClr val="0000FF"/>
                </a:solidFill>
                <a:latin typeface="黑体" panose="02010609060101010101" pitchFamily="49" charset="-122"/>
                <a:ea typeface="黑体" panose="02010609060101010101" pitchFamily="49" charset="-122"/>
              </a:rPr>
              <a:t>投资收益</a:t>
            </a:r>
            <a:r>
              <a:rPr lang="zh-CN" altLang="en-US" sz="2400" dirty="0">
                <a:solidFill>
                  <a:srgbClr val="002A00"/>
                </a:solidFill>
                <a:latin typeface="黑体" panose="02010609060101010101" pitchFamily="49" charset="-122"/>
                <a:ea typeface="黑体" panose="02010609060101010101" pitchFamily="49" charset="-122"/>
              </a:rPr>
              <a:t>是多少？</a:t>
            </a:r>
            <a:r>
              <a:rPr lang="zh-CN" altLang="en-US" sz="2400" dirty="0">
                <a:solidFill>
                  <a:srgbClr val="0000FF"/>
                </a:solidFill>
                <a:latin typeface="黑体" panose="02010609060101010101" pitchFamily="49" charset="-122"/>
                <a:ea typeface="黑体" panose="02010609060101010101" pitchFamily="49" charset="-122"/>
              </a:rPr>
              <a:t>应收利息</a:t>
            </a:r>
            <a:r>
              <a:rPr lang="zh-CN" altLang="en-US" sz="2400" dirty="0">
                <a:solidFill>
                  <a:srgbClr val="002A00"/>
                </a:solidFill>
                <a:latin typeface="黑体" panose="02010609060101010101" pitchFamily="49" charset="-122"/>
                <a:ea typeface="黑体" panose="02010609060101010101" pitchFamily="49" charset="-122"/>
              </a:rPr>
              <a:t>是多少？</a:t>
            </a:r>
            <a:endParaRPr lang="zh-CN" altLang="en-US" sz="2400" dirty="0">
              <a:solidFill>
                <a:srgbClr val="002A00"/>
              </a:solidFill>
              <a:latin typeface="黑体" panose="02010609060101010101" pitchFamily="49" charset="-122"/>
              <a:ea typeface="黑体" panose="02010609060101010101" pitchFamily="49" charset="-122"/>
            </a:endParaRPr>
          </a:p>
          <a:p>
            <a:pPr eaLnBrk="1" hangingPunct="1">
              <a:spcBef>
                <a:spcPct val="50000"/>
              </a:spcBef>
              <a:buClrTx/>
              <a:buFontTx/>
              <a:buNone/>
              <a:defRPr/>
            </a:pPr>
            <a:endParaRPr lang="zh-CN" altLang="en-US" sz="2400" dirty="0">
              <a:solidFill>
                <a:srgbClr val="002A00"/>
              </a:solidFill>
              <a:latin typeface="黑体" panose="02010609060101010101" pitchFamily="49" charset="-122"/>
              <a:ea typeface="黑体" panose="02010609060101010101" pitchFamily="49" charset="-122"/>
            </a:endParaRPr>
          </a:p>
        </p:txBody>
      </p:sp>
      <p:sp>
        <p:nvSpPr>
          <p:cNvPr id="7" name="Rectangle 79"/>
          <p:cNvSpPr>
            <a:spLocks noChangeArrowheads="1"/>
          </p:cNvSpPr>
          <p:nvPr/>
        </p:nvSpPr>
        <p:spPr bwMode="auto">
          <a:xfrm>
            <a:off x="1268413" y="1079500"/>
            <a:ext cx="4289425" cy="461963"/>
          </a:xfrm>
          <a:prstGeom prst="rect">
            <a:avLst/>
          </a:prstGeom>
          <a:solidFill>
            <a:srgbClr val="FFFF00"/>
          </a:solidFill>
          <a:ln>
            <a:noFill/>
          </a:ln>
          <a:effectLst>
            <a:prstShdw prst="shdw17" dist="17961" dir="2700000">
              <a:srgbClr val="999900"/>
            </a:prst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lang="zh-CN" altLang="en-US" sz="2400">
                <a:solidFill>
                  <a:srgbClr val="0000FF"/>
                </a:solidFill>
                <a:latin typeface="黑体" panose="02010609060101010101" pitchFamily="49" charset="-122"/>
                <a:ea typeface="黑体" panose="02010609060101010101" pitchFamily="49" charset="-122"/>
              </a:rPr>
              <a:t>投资收益</a:t>
            </a:r>
            <a:r>
              <a:rPr lang="zh-CN" altLang="en-US" sz="2000">
                <a:solidFill>
                  <a:srgbClr val="0000FF"/>
                </a:solidFill>
                <a:latin typeface="黑体" panose="02010609060101010101" pitchFamily="49" charset="-122"/>
                <a:ea typeface="黑体" panose="02010609060101010101" pitchFamily="49" charset="-122"/>
              </a:rPr>
              <a:t>＝</a:t>
            </a:r>
            <a:r>
              <a:rPr lang="en-US" altLang="zh-CN" sz="2000">
                <a:solidFill>
                  <a:srgbClr val="0000FF"/>
                </a:solidFill>
                <a:latin typeface="黑体" panose="02010609060101010101" pitchFamily="49" charset="-122"/>
                <a:ea typeface="黑体" panose="02010609060101010101" pitchFamily="49" charset="-122"/>
              </a:rPr>
              <a:t>1037.74*</a:t>
            </a:r>
            <a:r>
              <a:rPr lang="en-US" altLang="zh-CN" sz="2000">
                <a:solidFill>
                  <a:srgbClr val="FF0000"/>
                </a:solidFill>
                <a:latin typeface="黑体" panose="02010609060101010101" pitchFamily="49" charset="-122"/>
                <a:ea typeface="黑体" panose="02010609060101010101" pitchFamily="49" charset="-122"/>
              </a:rPr>
              <a:t>6%</a:t>
            </a:r>
            <a:r>
              <a:rPr lang="zh-CN" altLang="en-US" sz="2000">
                <a:solidFill>
                  <a:srgbClr val="0000FF"/>
                </a:solidFill>
                <a:latin typeface="黑体" panose="02010609060101010101" pitchFamily="49" charset="-122"/>
                <a:ea typeface="黑体" panose="02010609060101010101" pitchFamily="49" charset="-122"/>
              </a:rPr>
              <a:t>＝</a:t>
            </a:r>
            <a:r>
              <a:rPr lang="en-US" altLang="zh-CN" sz="2000">
                <a:solidFill>
                  <a:srgbClr val="0000FF"/>
                </a:solidFill>
                <a:latin typeface="黑体" panose="02010609060101010101" pitchFamily="49" charset="-122"/>
                <a:ea typeface="黑体" panose="02010609060101010101" pitchFamily="49" charset="-122"/>
              </a:rPr>
              <a:t>62.26</a:t>
            </a:r>
            <a:endParaRPr lang="en-US" altLang="zh-CN" sz="2000">
              <a:solidFill>
                <a:srgbClr val="0000FF"/>
              </a:solidFill>
              <a:latin typeface="黑体" panose="02010609060101010101" pitchFamily="49" charset="-122"/>
              <a:ea typeface="黑体" panose="02010609060101010101" pitchFamily="49" charset="-122"/>
            </a:endParaRPr>
          </a:p>
        </p:txBody>
      </p:sp>
      <p:sp>
        <p:nvSpPr>
          <p:cNvPr id="8" name="Rectangle 79"/>
          <p:cNvSpPr>
            <a:spLocks noChangeArrowheads="1"/>
          </p:cNvSpPr>
          <p:nvPr/>
        </p:nvSpPr>
        <p:spPr bwMode="auto">
          <a:xfrm>
            <a:off x="6202363" y="1079500"/>
            <a:ext cx="3365500" cy="461963"/>
          </a:xfrm>
          <a:prstGeom prst="rect">
            <a:avLst/>
          </a:prstGeom>
          <a:solidFill>
            <a:srgbClr val="FFFF00"/>
          </a:solidFill>
          <a:ln>
            <a:noFill/>
          </a:ln>
          <a:effectLst>
            <a:prstShdw prst="shdw17" dist="17961" dir="2700000">
              <a:srgbClr val="999900"/>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lang="zh-CN" altLang="en-US" sz="2400">
                <a:solidFill>
                  <a:srgbClr val="0000FF"/>
                </a:solidFill>
                <a:latin typeface="黑体" panose="02010609060101010101" pitchFamily="49" charset="-122"/>
                <a:ea typeface="黑体" panose="02010609060101010101" pitchFamily="49" charset="-122"/>
              </a:rPr>
              <a:t>应收利息</a:t>
            </a:r>
            <a:r>
              <a:rPr lang="zh-CN" altLang="en-US" sz="2000">
                <a:solidFill>
                  <a:srgbClr val="0000FF"/>
                </a:solidFill>
                <a:latin typeface="黑体" panose="02010609060101010101" pitchFamily="49" charset="-122"/>
                <a:ea typeface="黑体" panose="02010609060101010101" pitchFamily="49" charset="-122"/>
              </a:rPr>
              <a:t>＝</a:t>
            </a:r>
            <a:r>
              <a:rPr lang="en-US" altLang="zh-CN" sz="2000">
                <a:solidFill>
                  <a:srgbClr val="0000FF"/>
                </a:solidFill>
                <a:latin typeface="黑体" panose="02010609060101010101" pitchFamily="49" charset="-122"/>
                <a:ea typeface="黑体" panose="02010609060101010101" pitchFamily="49" charset="-122"/>
              </a:rPr>
              <a:t>1000*</a:t>
            </a:r>
            <a:r>
              <a:rPr lang="en-US" altLang="zh-CN" sz="2000">
                <a:solidFill>
                  <a:srgbClr val="FF0000"/>
                </a:solidFill>
                <a:latin typeface="黑体" panose="02010609060101010101" pitchFamily="49" charset="-122"/>
                <a:ea typeface="黑体" panose="02010609060101010101" pitchFamily="49" charset="-122"/>
              </a:rPr>
              <a:t>10%</a:t>
            </a:r>
            <a:r>
              <a:rPr lang="zh-CN" altLang="en-US" sz="2000">
                <a:solidFill>
                  <a:srgbClr val="0000FF"/>
                </a:solidFill>
                <a:latin typeface="黑体" panose="02010609060101010101" pitchFamily="49" charset="-122"/>
                <a:ea typeface="黑体" panose="02010609060101010101" pitchFamily="49" charset="-122"/>
              </a:rPr>
              <a:t>＝</a:t>
            </a:r>
            <a:r>
              <a:rPr lang="en-US" altLang="zh-CN" sz="2000">
                <a:solidFill>
                  <a:srgbClr val="0000FF"/>
                </a:solidFill>
                <a:latin typeface="黑体" panose="02010609060101010101" pitchFamily="49" charset="-122"/>
                <a:ea typeface="黑体" panose="02010609060101010101" pitchFamily="49" charset="-122"/>
              </a:rPr>
              <a:t>100</a:t>
            </a:r>
            <a:endParaRPr lang="en-US" altLang="zh-CN" sz="2000">
              <a:solidFill>
                <a:srgbClr val="0000FF"/>
              </a:solidFill>
              <a:latin typeface="黑体" panose="02010609060101010101" pitchFamily="49" charset="-122"/>
              <a:ea typeface="黑体" panose="02010609060101010101" pitchFamily="49" charset="-122"/>
            </a:endParaRPr>
          </a:p>
        </p:txBody>
      </p:sp>
      <p:sp>
        <p:nvSpPr>
          <p:cNvPr id="9" name="Text Box 6"/>
          <p:cNvSpPr txBox="1">
            <a:spLocks noChangeArrowheads="1"/>
          </p:cNvSpPr>
          <p:nvPr/>
        </p:nvSpPr>
        <p:spPr bwMode="auto">
          <a:xfrm>
            <a:off x="479375" y="1977137"/>
            <a:ext cx="8496945" cy="427790"/>
          </a:xfrm>
          <a:prstGeom prst="rect">
            <a:avLst/>
          </a:prstGeom>
          <a:effectLst>
            <a:outerShdw blurRad="50800" dist="38100" dir="5400000" algn="t" rotWithShape="0">
              <a:prstClr val="black">
                <a:alpha val="40000"/>
              </a:prstClr>
            </a:outerShdw>
            <a:reflection blurRad="6350" stA="52000" endA="300" endPos="35000" dir="5400000" sy="-100000" algn="bl" rotWithShape="0"/>
          </a:effectLst>
        </p:spPr>
        <p:style>
          <a:lnRef idx="1">
            <a:schemeClr val="accent2"/>
          </a:lnRef>
          <a:fillRef idx="2">
            <a:schemeClr val="accent2"/>
          </a:fillRef>
          <a:effectRef idx="1">
            <a:schemeClr val="accent2"/>
          </a:effectRef>
          <a:fontRef idx="minor">
            <a:schemeClr val="dk1"/>
          </a:fontRef>
        </p:style>
        <p:txBody>
          <a:bodyPr/>
          <a:lstStyle>
            <a:defPPr>
              <a:defRPr lang="en-US"/>
            </a:defPPr>
            <a:lvl1pPr eaLnBrk="1" hangingPunct="1">
              <a:spcBef>
                <a:spcPct val="50000"/>
              </a:spcBef>
              <a:buClrTx/>
              <a:buFontTx/>
              <a:buNone/>
              <a:defRPr>
                <a:solidFill>
                  <a:srgbClr val="000099"/>
                </a:solidFill>
                <a:latin typeface="华文行楷" panose="02010800040101010101" pitchFamily="2" charset="-122"/>
                <a:ea typeface="华文行楷" panose="02010800040101010101" pitchFamily="2" charset="-122"/>
              </a:defRPr>
            </a:lvl1pPr>
            <a:lvl2pPr marL="742950" indent="-285750">
              <a:spcBef>
                <a:spcPct val="20000"/>
              </a:spcBef>
              <a:buClr>
                <a:schemeClr val="accent1"/>
              </a:buClr>
              <a:buFont typeface="Wingdings" panose="05000000000000000000" pitchFamily="2" charset="2"/>
              <a:buChar char="§"/>
              <a:defRPr sz="2800">
                <a:latin typeface="Arial" panose="020B0604020202020204" pitchFamily="34" charset="0"/>
                <a:ea typeface="宋体" pitchFamily="2" charset="-122"/>
              </a:defRPr>
            </a:lvl2pPr>
            <a:lvl3pPr marL="1143000" indent="-228600">
              <a:spcBef>
                <a:spcPct val="20000"/>
              </a:spcBef>
              <a:buClr>
                <a:schemeClr val="tx1"/>
              </a:buClr>
              <a:buChar char="•"/>
              <a:defRPr>
                <a:latin typeface="Arial" panose="020B0604020202020204" pitchFamily="34" charset="0"/>
                <a:ea typeface="宋体" pitchFamily="2" charset="-122"/>
              </a:defRPr>
            </a:lvl3pPr>
            <a:lvl4pPr marL="1600200" indent="-228600">
              <a:spcBef>
                <a:spcPct val="20000"/>
              </a:spcBef>
              <a:buChar char="–"/>
              <a:defRPr sz="2000">
                <a:latin typeface="Arial" panose="020B0604020202020204" pitchFamily="34" charset="0"/>
                <a:ea typeface="宋体" pitchFamily="2" charset="-122"/>
              </a:defRPr>
            </a:lvl4pPr>
            <a:lvl5pPr marL="2057400" indent="-228600">
              <a:spcBef>
                <a:spcPct val="20000"/>
              </a:spcBef>
              <a:buChar char="»"/>
              <a:defRPr sz="2000">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latin typeface="Arial" panose="020B0604020202020204" pitchFamily="34" charset="0"/>
                <a:ea typeface="宋体" pitchFamily="2" charset="-122"/>
              </a:defRPr>
            </a:lvl9pPr>
          </a:lstStyle>
          <a:p>
            <a:pPr>
              <a:defRPr/>
            </a:pPr>
            <a:r>
              <a:rPr lang="en-US" altLang="zh-CN" dirty="0">
                <a:solidFill>
                  <a:srgbClr val="002A00"/>
                </a:solidFill>
                <a:latin typeface="黑体" panose="02010609060101010101" pitchFamily="49" charset="-122"/>
                <a:ea typeface="黑体" panose="02010609060101010101" pitchFamily="49" charset="-122"/>
              </a:rPr>
              <a:t>2012</a:t>
            </a:r>
            <a:r>
              <a:rPr lang="zh-CN" altLang="en-US" dirty="0">
                <a:solidFill>
                  <a:srgbClr val="002A00"/>
                </a:solidFill>
                <a:latin typeface="黑体" panose="02010609060101010101" pitchFamily="49" charset="-122"/>
                <a:ea typeface="黑体" panose="02010609060101010101" pitchFamily="49" charset="-122"/>
              </a:rPr>
              <a:t>年</a:t>
            </a:r>
            <a:r>
              <a:rPr lang="en-US" altLang="zh-CN" dirty="0">
                <a:solidFill>
                  <a:srgbClr val="002A00"/>
                </a:solidFill>
                <a:latin typeface="黑体" panose="02010609060101010101" pitchFamily="49" charset="-122"/>
                <a:ea typeface="黑体" panose="02010609060101010101" pitchFamily="49" charset="-122"/>
              </a:rPr>
              <a:t>12</a:t>
            </a:r>
            <a:r>
              <a:rPr lang="zh-CN" altLang="en-US" dirty="0">
                <a:solidFill>
                  <a:srgbClr val="002A00"/>
                </a:solidFill>
                <a:latin typeface="黑体" panose="02010609060101010101" pitchFamily="49" charset="-122"/>
                <a:ea typeface="黑体" panose="02010609060101010101" pitchFamily="49" charset="-122"/>
              </a:rPr>
              <a:t>月</a:t>
            </a:r>
            <a:r>
              <a:rPr lang="en-US" altLang="zh-CN" dirty="0">
                <a:solidFill>
                  <a:srgbClr val="002A00"/>
                </a:solidFill>
                <a:latin typeface="黑体" panose="02010609060101010101" pitchFamily="49" charset="-122"/>
                <a:ea typeface="黑体" panose="02010609060101010101" pitchFamily="49" charset="-122"/>
              </a:rPr>
              <a:t>31</a:t>
            </a:r>
            <a:r>
              <a:rPr lang="zh-CN" altLang="en-US" dirty="0">
                <a:solidFill>
                  <a:srgbClr val="002A00"/>
                </a:solidFill>
                <a:latin typeface="黑体" panose="02010609060101010101" pitchFamily="49" charset="-122"/>
                <a:ea typeface="黑体" panose="02010609060101010101" pitchFamily="49" charset="-122"/>
              </a:rPr>
              <a:t>日，该债券</a:t>
            </a:r>
            <a:r>
              <a:rPr lang="zh-CN" altLang="en-US" dirty="0">
                <a:solidFill>
                  <a:srgbClr val="0000FF"/>
                </a:solidFill>
                <a:latin typeface="黑体" panose="02010609060101010101" pitchFamily="49" charset="-122"/>
                <a:ea typeface="黑体" panose="02010609060101010101" pitchFamily="49" charset="-122"/>
              </a:rPr>
              <a:t>新的账面价值（摊余成本）</a:t>
            </a:r>
            <a:r>
              <a:rPr lang="zh-CN" altLang="en-US" dirty="0">
                <a:solidFill>
                  <a:srgbClr val="002A00"/>
                </a:solidFill>
                <a:latin typeface="黑体" panose="02010609060101010101" pitchFamily="49" charset="-122"/>
                <a:ea typeface="黑体" panose="02010609060101010101" pitchFamily="49" charset="-122"/>
              </a:rPr>
              <a:t>是多少？</a:t>
            </a:r>
            <a:endParaRPr lang="zh-CN" altLang="en-US" dirty="0">
              <a:solidFill>
                <a:srgbClr val="002A00"/>
              </a:solidFill>
              <a:latin typeface="黑体" panose="02010609060101010101" pitchFamily="49" charset="-122"/>
              <a:ea typeface="黑体" panose="02010609060101010101" pitchFamily="49" charset="-122"/>
            </a:endParaRPr>
          </a:p>
        </p:txBody>
      </p:sp>
      <p:sp>
        <p:nvSpPr>
          <p:cNvPr id="10" name="矩形 9"/>
          <p:cNvSpPr>
            <a:spLocks noChangeArrowheads="1"/>
          </p:cNvSpPr>
          <p:nvPr/>
        </p:nvSpPr>
        <p:spPr bwMode="auto">
          <a:xfrm>
            <a:off x="1233488" y="2617788"/>
            <a:ext cx="72151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2400">
                <a:solidFill>
                  <a:srgbClr val="0000FF"/>
                </a:solidFill>
                <a:latin typeface="黑体" panose="02010609060101010101" pitchFamily="49" charset="-122"/>
                <a:ea typeface="黑体" panose="02010609060101010101" pitchFamily="49" charset="-122"/>
              </a:rPr>
              <a:t>年末摊余成本</a:t>
            </a:r>
            <a:r>
              <a:rPr lang="en-US" altLang="zh-CN" sz="2400">
                <a:solidFill>
                  <a:srgbClr val="0000FF"/>
                </a:solidFill>
                <a:latin typeface="黑体" panose="02010609060101010101" pitchFamily="49" charset="-122"/>
                <a:ea typeface="黑体" panose="02010609060101010101" pitchFamily="49" charset="-122"/>
              </a:rPr>
              <a:t>=</a:t>
            </a:r>
            <a:r>
              <a:rPr lang="zh-CN" altLang="en-US" sz="2400">
                <a:solidFill>
                  <a:srgbClr val="0000FF"/>
                </a:solidFill>
                <a:latin typeface="黑体" panose="02010609060101010101" pitchFamily="49" charset="-122"/>
                <a:ea typeface="黑体" panose="02010609060101010101" pitchFamily="49" charset="-122"/>
              </a:rPr>
              <a:t>年初摊余成本</a:t>
            </a:r>
            <a:r>
              <a:rPr lang="en-US" altLang="zh-CN" sz="2400">
                <a:solidFill>
                  <a:srgbClr val="0000FF"/>
                </a:solidFill>
                <a:latin typeface="黑体" panose="02010609060101010101" pitchFamily="49" charset="-122"/>
                <a:ea typeface="黑体" panose="02010609060101010101" pitchFamily="49" charset="-122"/>
              </a:rPr>
              <a:t>+</a:t>
            </a:r>
            <a:r>
              <a:rPr lang="zh-CN" altLang="en-US" sz="2400">
                <a:solidFill>
                  <a:srgbClr val="0000FF"/>
                </a:solidFill>
                <a:latin typeface="黑体" panose="02010609060101010101" pitchFamily="49" charset="-122"/>
                <a:ea typeface="黑体" panose="02010609060101010101" pitchFamily="49" charset="-122"/>
              </a:rPr>
              <a:t>投资收益</a:t>
            </a:r>
            <a:r>
              <a:rPr lang="en-US" altLang="zh-CN" sz="2400">
                <a:solidFill>
                  <a:srgbClr val="0000FF"/>
                </a:solidFill>
                <a:latin typeface="黑体" panose="02010609060101010101" pitchFamily="49" charset="-122"/>
                <a:ea typeface="黑体" panose="02010609060101010101" pitchFamily="49" charset="-122"/>
              </a:rPr>
              <a:t>-</a:t>
            </a:r>
            <a:r>
              <a:rPr lang="zh-CN" altLang="en-US" sz="2400">
                <a:solidFill>
                  <a:srgbClr val="0000FF"/>
                </a:solidFill>
                <a:latin typeface="黑体" panose="02010609060101010101" pitchFamily="49" charset="-122"/>
                <a:ea typeface="黑体" panose="02010609060101010101" pitchFamily="49" charset="-122"/>
              </a:rPr>
              <a:t>收到的利息</a:t>
            </a:r>
            <a:endParaRPr lang="zh-CN" altLang="en-US" sz="2400">
              <a:solidFill>
                <a:srgbClr val="0000FF"/>
              </a:solidFill>
              <a:latin typeface="黑体" panose="02010609060101010101" pitchFamily="49" charset="-122"/>
              <a:ea typeface="黑体" panose="02010609060101010101" pitchFamily="49" charset="-122"/>
            </a:endParaRPr>
          </a:p>
        </p:txBody>
      </p:sp>
      <p:sp>
        <p:nvSpPr>
          <p:cNvPr id="11" name="文本框 10"/>
          <p:cNvSpPr txBox="1">
            <a:spLocks noChangeArrowheads="1"/>
          </p:cNvSpPr>
          <p:nvPr/>
        </p:nvSpPr>
        <p:spPr bwMode="auto">
          <a:xfrm>
            <a:off x="3579813" y="2947988"/>
            <a:ext cx="52149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en-US" altLang="zh-CN" sz="2400">
                <a:solidFill>
                  <a:srgbClr val="002A00"/>
                </a:solidFill>
                <a:latin typeface="黑体" panose="02010609060101010101" pitchFamily="49" charset="-122"/>
                <a:ea typeface="黑体" panose="02010609060101010101" pitchFamily="49" charset="-122"/>
              </a:rPr>
              <a:t>=1037.74  +  </a:t>
            </a:r>
            <a:r>
              <a:rPr lang="en-US" altLang="zh-CN" sz="2400">
                <a:solidFill>
                  <a:srgbClr val="0000FF"/>
                </a:solidFill>
                <a:latin typeface="黑体" panose="02010609060101010101" pitchFamily="49" charset="-122"/>
                <a:ea typeface="黑体" panose="02010609060101010101" pitchFamily="49" charset="-122"/>
              </a:rPr>
              <a:t>62.26  -  100 </a:t>
            </a:r>
            <a:r>
              <a:rPr lang="en-US" altLang="zh-CN" sz="2400">
                <a:solidFill>
                  <a:srgbClr val="002A00"/>
                </a:solidFill>
                <a:latin typeface="黑体" panose="02010609060101010101" pitchFamily="49" charset="-122"/>
                <a:ea typeface="黑体" panose="02010609060101010101" pitchFamily="49" charset="-122"/>
              </a:rPr>
              <a:t>=</a:t>
            </a:r>
            <a:r>
              <a:rPr lang="en-US" altLang="zh-CN" sz="2400">
                <a:solidFill>
                  <a:srgbClr val="000000"/>
                </a:solidFill>
                <a:latin typeface="黑体" panose="02010609060101010101" pitchFamily="49" charset="-122"/>
                <a:ea typeface="黑体" panose="02010609060101010101" pitchFamily="49" charset="-122"/>
              </a:rPr>
              <a:t>1000</a:t>
            </a:r>
            <a:endParaRPr lang="zh-CN" altLang="en-US" sz="2400">
              <a:solidFill>
                <a:srgbClr val="000000"/>
              </a:solidFill>
              <a:latin typeface="黑体" panose="02010609060101010101" pitchFamily="49" charset="-122"/>
              <a:ea typeface="黑体" panose="02010609060101010101" pitchFamily="49" charset="-122"/>
            </a:endParaRPr>
          </a:p>
        </p:txBody>
      </p:sp>
      <p:grpSp>
        <p:nvGrpSpPr>
          <p:cNvPr id="12" name="组合 11"/>
          <p:cNvGrpSpPr/>
          <p:nvPr/>
        </p:nvGrpSpPr>
        <p:grpSpPr bwMode="auto">
          <a:xfrm>
            <a:off x="6429375" y="3365500"/>
            <a:ext cx="1189038" cy="647700"/>
            <a:chOff x="5244318" y="6241522"/>
            <a:chExt cx="1188027" cy="646461"/>
          </a:xfrm>
        </p:grpSpPr>
        <p:sp>
          <p:nvSpPr>
            <p:cNvPr id="13" name="左大括号 12"/>
            <p:cNvSpPr/>
            <p:nvPr/>
          </p:nvSpPr>
          <p:spPr>
            <a:xfrm rot="16200000">
              <a:off x="5664801" y="5821039"/>
              <a:ext cx="286788" cy="1127753"/>
            </a:xfrm>
            <a:prstGeom prst="leftBrace">
              <a:avLst>
                <a:gd name="adj1" fmla="val 30901"/>
                <a:gd name="adj2"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solidFill>
                  <a:srgbClr val="002A00"/>
                </a:solidFill>
                <a:latin typeface="黑体" panose="02010609060101010101" pitchFamily="49" charset="-122"/>
                <a:ea typeface="黑体" panose="02010609060101010101" pitchFamily="49" charset="-122"/>
              </a:endParaRPr>
            </a:p>
          </p:txBody>
        </p:sp>
        <p:sp>
          <p:nvSpPr>
            <p:cNvPr id="58382" name="文本框 83"/>
            <p:cNvSpPr txBox="1">
              <a:spLocks noChangeArrowheads="1"/>
            </p:cNvSpPr>
            <p:nvPr/>
          </p:nvSpPr>
          <p:spPr bwMode="auto">
            <a:xfrm>
              <a:off x="5280217" y="6488583"/>
              <a:ext cx="1152128" cy="39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en-US" altLang="zh-CN" sz="2000">
                  <a:solidFill>
                    <a:srgbClr val="FF0000"/>
                  </a:solidFill>
                  <a:latin typeface="黑体" panose="02010609060101010101" pitchFamily="49" charset="-122"/>
                  <a:ea typeface="黑体" panose="02010609060101010101" pitchFamily="49" charset="-122"/>
                </a:rPr>
                <a:t>-37.74</a:t>
              </a:r>
              <a:endParaRPr lang="zh-CN" altLang="en-US" sz="2000">
                <a:solidFill>
                  <a:srgbClr val="FF0000"/>
                </a:solidFill>
                <a:latin typeface="黑体" panose="02010609060101010101" pitchFamily="49" charset="-122"/>
                <a:ea typeface="黑体" panose="02010609060101010101" pitchFamily="49" charset="-122"/>
              </a:endParaRPr>
            </a:p>
          </p:txBody>
        </p:sp>
      </p:grpSp>
      <p:sp>
        <p:nvSpPr>
          <p:cNvPr id="15" name="Text Box 7"/>
          <p:cNvSpPr txBox="1">
            <a:spLocks noChangeArrowheads="1"/>
          </p:cNvSpPr>
          <p:nvPr/>
        </p:nvSpPr>
        <p:spPr bwMode="auto">
          <a:xfrm>
            <a:off x="658813" y="3686175"/>
            <a:ext cx="4068762" cy="1077913"/>
          </a:xfrm>
          <a:prstGeom prst="rect">
            <a:avLst/>
          </a:prstGeom>
          <a:solidFill>
            <a:srgbClr val="FFFF99"/>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10000"/>
              </a:spcBef>
              <a:buClrTx/>
              <a:buFontTx/>
              <a:buNone/>
            </a:pPr>
            <a:r>
              <a:rPr lang="zh-CN" altLang="en-US" sz="2000">
                <a:solidFill>
                  <a:srgbClr val="002A00"/>
                </a:solidFill>
                <a:latin typeface="Times New Roman" panose="02020603050405020304" pitchFamily="18" charset="0"/>
                <a:ea typeface="黑体" panose="02010609060101010101" pitchFamily="49" charset="-122"/>
              </a:rPr>
              <a:t>借：应收利息         </a:t>
            </a:r>
            <a:r>
              <a:rPr lang="en-US" altLang="zh-CN" sz="2000">
                <a:solidFill>
                  <a:srgbClr val="0000FF"/>
                </a:solidFill>
                <a:latin typeface="Times New Roman" panose="02020603050405020304" pitchFamily="18" charset="0"/>
                <a:ea typeface="黑体" panose="02010609060101010101" pitchFamily="49" charset="-122"/>
              </a:rPr>
              <a:t>100</a:t>
            </a:r>
            <a:endParaRPr lang="en-US" altLang="zh-CN" sz="2000">
              <a:solidFill>
                <a:srgbClr val="0000FF"/>
              </a:solidFill>
              <a:latin typeface="Times New Roman" panose="02020603050405020304" pitchFamily="18" charset="0"/>
              <a:ea typeface="黑体" panose="02010609060101010101" pitchFamily="49" charset="-122"/>
            </a:endParaRPr>
          </a:p>
          <a:p>
            <a:pPr eaLnBrk="1" hangingPunct="1">
              <a:spcBef>
                <a:spcPct val="10000"/>
              </a:spcBef>
              <a:buClrTx/>
              <a:buFontTx/>
              <a:buNone/>
            </a:pPr>
            <a:r>
              <a:rPr lang="en-US" altLang="zh-CN" sz="2000">
                <a:solidFill>
                  <a:srgbClr val="002A00"/>
                </a:solidFill>
                <a:latin typeface="Times New Roman" panose="02020603050405020304" pitchFamily="18" charset="0"/>
                <a:ea typeface="黑体" panose="02010609060101010101" pitchFamily="49" charset="-122"/>
              </a:rPr>
              <a:t>  </a:t>
            </a:r>
            <a:r>
              <a:rPr lang="zh-CN" altLang="en-US" sz="2000">
                <a:solidFill>
                  <a:srgbClr val="002A00"/>
                </a:solidFill>
                <a:latin typeface="Times New Roman" panose="02020603050405020304" pitchFamily="18" charset="0"/>
                <a:ea typeface="黑体" panose="02010609060101010101" pitchFamily="49" charset="-122"/>
              </a:rPr>
              <a:t>贷：投资收益         </a:t>
            </a:r>
            <a:r>
              <a:rPr lang="en-US" altLang="zh-CN" sz="2000">
                <a:solidFill>
                  <a:srgbClr val="0000FF"/>
                </a:solidFill>
                <a:latin typeface="Times New Roman" panose="02020603050405020304" pitchFamily="18" charset="0"/>
                <a:ea typeface="黑体" panose="02010609060101010101" pitchFamily="49" charset="-122"/>
              </a:rPr>
              <a:t>62.26</a:t>
            </a:r>
            <a:endParaRPr lang="en-US" altLang="zh-CN" sz="2000">
              <a:solidFill>
                <a:srgbClr val="0000FF"/>
              </a:solidFill>
              <a:latin typeface="Times New Roman" panose="02020603050405020304" pitchFamily="18" charset="0"/>
              <a:ea typeface="黑体" panose="02010609060101010101" pitchFamily="49" charset="-122"/>
            </a:endParaRPr>
          </a:p>
          <a:p>
            <a:pPr eaLnBrk="1" hangingPunct="1">
              <a:spcBef>
                <a:spcPct val="10000"/>
              </a:spcBef>
              <a:buClrTx/>
              <a:buFontTx/>
              <a:buNone/>
            </a:pPr>
            <a:r>
              <a:rPr lang="en-US" altLang="zh-CN" sz="2000">
                <a:solidFill>
                  <a:srgbClr val="002A00"/>
                </a:solidFill>
                <a:latin typeface="Times New Roman" panose="02020603050405020304" pitchFamily="18" charset="0"/>
                <a:ea typeface="黑体" panose="02010609060101010101" pitchFamily="49" charset="-122"/>
              </a:rPr>
              <a:t>           </a:t>
            </a:r>
            <a:r>
              <a:rPr lang="zh-CN" altLang="en-US" sz="2000">
                <a:solidFill>
                  <a:srgbClr val="002A00"/>
                </a:solidFill>
                <a:latin typeface="Times New Roman" panose="02020603050405020304" pitchFamily="18" charset="0"/>
                <a:ea typeface="黑体" panose="02010609060101010101" pitchFamily="49" charset="-122"/>
              </a:rPr>
              <a:t>债权投资             </a:t>
            </a:r>
            <a:r>
              <a:rPr lang="en-US" altLang="zh-CN" sz="2000">
                <a:solidFill>
                  <a:srgbClr val="002A00"/>
                </a:solidFill>
                <a:latin typeface="Times New Roman" panose="02020603050405020304" pitchFamily="18" charset="0"/>
                <a:ea typeface="黑体" panose="02010609060101010101" pitchFamily="49" charset="-122"/>
              </a:rPr>
              <a:t>37.74</a:t>
            </a:r>
            <a:endParaRPr lang="en-US" altLang="zh-CN" sz="2000">
              <a:solidFill>
                <a:srgbClr val="002A00"/>
              </a:solidFill>
              <a:latin typeface="Times New Roman" panose="02020603050405020304" pitchFamily="18" charset="0"/>
              <a:ea typeface="黑体" panose="02010609060101010101" pitchFamily="49" charset="-122"/>
            </a:endParaRPr>
          </a:p>
        </p:txBody>
      </p:sp>
      <p:sp>
        <p:nvSpPr>
          <p:cNvPr id="16" name="Text Box 7"/>
          <p:cNvSpPr txBox="1">
            <a:spLocks noChangeArrowheads="1"/>
          </p:cNvSpPr>
          <p:nvPr/>
        </p:nvSpPr>
        <p:spPr bwMode="auto">
          <a:xfrm>
            <a:off x="5232400" y="4013200"/>
            <a:ext cx="3743325" cy="739775"/>
          </a:xfrm>
          <a:prstGeom prst="rect">
            <a:avLst/>
          </a:prstGeom>
          <a:solidFill>
            <a:srgbClr val="FFFF99"/>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10000"/>
              </a:spcBef>
              <a:buClrTx/>
              <a:buFontTx/>
              <a:buNone/>
            </a:pPr>
            <a:r>
              <a:rPr lang="zh-CN" altLang="en-US" sz="2000">
                <a:solidFill>
                  <a:srgbClr val="002A00"/>
                </a:solidFill>
                <a:latin typeface="Times New Roman" panose="02020603050405020304" pitchFamily="18" charset="0"/>
                <a:ea typeface="黑体" panose="02010609060101010101" pitchFamily="49" charset="-122"/>
              </a:rPr>
              <a:t>借：银行存款        </a:t>
            </a:r>
            <a:r>
              <a:rPr lang="en-US" altLang="zh-CN" sz="2000">
                <a:solidFill>
                  <a:srgbClr val="002A00"/>
                </a:solidFill>
                <a:latin typeface="Times New Roman" panose="02020603050405020304" pitchFamily="18" charset="0"/>
                <a:ea typeface="黑体" panose="02010609060101010101" pitchFamily="49" charset="-122"/>
              </a:rPr>
              <a:t>100</a:t>
            </a:r>
            <a:endParaRPr lang="en-US" altLang="zh-CN" sz="2000">
              <a:solidFill>
                <a:srgbClr val="002A00"/>
              </a:solidFill>
              <a:latin typeface="Times New Roman" panose="02020603050405020304" pitchFamily="18" charset="0"/>
              <a:ea typeface="黑体" panose="02010609060101010101" pitchFamily="49" charset="-122"/>
            </a:endParaRPr>
          </a:p>
          <a:p>
            <a:pPr eaLnBrk="1" hangingPunct="1">
              <a:spcBef>
                <a:spcPct val="10000"/>
              </a:spcBef>
              <a:buClrTx/>
              <a:buFontTx/>
              <a:buNone/>
            </a:pPr>
            <a:r>
              <a:rPr lang="en-US" altLang="zh-CN" sz="2000">
                <a:solidFill>
                  <a:srgbClr val="002A00"/>
                </a:solidFill>
                <a:latin typeface="Times New Roman" panose="02020603050405020304" pitchFamily="18" charset="0"/>
                <a:ea typeface="黑体" panose="02010609060101010101" pitchFamily="49" charset="-122"/>
              </a:rPr>
              <a:t>  </a:t>
            </a:r>
            <a:r>
              <a:rPr lang="zh-CN" altLang="en-US" sz="2000">
                <a:solidFill>
                  <a:srgbClr val="002A00"/>
                </a:solidFill>
                <a:latin typeface="Times New Roman" panose="02020603050405020304" pitchFamily="18" charset="0"/>
                <a:ea typeface="黑体" panose="02010609060101010101" pitchFamily="49" charset="-122"/>
              </a:rPr>
              <a:t>贷：应收利息          </a:t>
            </a:r>
            <a:r>
              <a:rPr lang="en-US" altLang="zh-CN" sz="2000">
                <a:solidFill>
                  <a:srgbClr val="002A00"/>
                </a:solidFill>
                <a:latin typeface="Times New Roman" panose="02020603050405020304" pitchFamily="18" charset="0"/>
                <a:ea typeface="黑体" panose="02010609060101010101" pitchFamily="49" charset="-122"/>
              </a:rPr>
              <a:t>100           </a:t>
            </a:r>
            <a:endParaRPr lang="en-US" altLang="zh-CN" sz="2000">
              <a:solidFill>
                <a:srgbClr val="002A00"/>
              </a:solidFill>
              <a:latin typeface="Times New Roman" panose="02020603050405020304" pitchFamily="18" charset="0"/>
              <a:ea typeface="黑体" panose="02010609060101010101" pitchFamily="49" charset="-122"/>
            </a:endParaRPr>
          </a:p>
        </p:txBody>
      </p:sp>
      <p:sp>
        <p:nvSpPr>
          <p:cNvPr id="17" name="Text Box 7"/>
          <p:cNvSpPr txBox="1">
            <a:spLocks noChangeArrowheads="1"/>
          </p:cNvSpPr>
          <p:nvPr/>
        </p:nvSpPr>
        <p:spPr bwMode="auto">
          <a:xfrm>
            <a:off x="6035675" y="5356225"/>
            <a:ext cx="3698875" cy="738188"/>
          </a:xfrm>
          <a:prstGeom prst="rect">
            <a:avLst/>
          </a:prstGeom>
          <a:solidFill>
            <a:srgbClr val="FFFF99"/>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10000"/>
              </a:spcBef>
              <a:buClrTx/>
              <a:buFontTx/>
              <a:buNone/>
            </a:pPr>
            <a:r>
              <a:rPr lang="zh-CN" altLang="en-US" sz="2000">
                <a:solidFill>
                  <a:srgbClr val="002A00"/>
                </a:solidFill>
                <a:latin typeface="Times New Roman" panose="02020603050405020304" pitchFamily="18" charset="0"/>
                <a:ea typeface="黑体" panose="02010609060101010101" pitchFamily="49" charset="-122"/>
              </a:rPr>
              <a:t>借：银行存款             </a:t>
            </a:r>
            <a:r>
              <a:rPr lang="en-US" altLang="zh-CN" sz="2000">
                <a:solidFill>
                  <a:srgbClr val="002A00"/>
                </a:solidFill>
                <a:latin typeface="Times New Roman" panose="02020603050405020304" pitchFamily="18" charset="0"/>
                <a:ea typeface="黑体" panose="02010609060101010101" pitchFamily="49" charset="-122"/>
              </a:rPr>
              <a:t>1000</a:t>
            </a:r>
            <a:endParaRPr lang="en-US" altLang="zh-CN" sz="2000">
              <a:solidFill>
                <a:srgbClr val="002A00"/>
              </a:solidFill>
              <a:latin typeface="Times New Roman" panose="02020603050405020304" pitchFamily="18" charset="0"/>
              <a:ea typeface="黑体" panose="02010609060101010101" pitchFamily="49" charset="-122"/>
            </a:endParaRPr>
          </a:p>
          <a:p>
            <a:pPr eaLnBrk="1" hangingPunct="1">
              <a:spcBef>
                <a:spcPct val="10000"/>
              </a:spcBef>
              <a:buClrTx/>
              <a:buFontTx/>
              <a:buNone/>
            </a:pPr>
            <a:r>
              <a:rPr lang="en-US" altLang="zh-CN" sz="2000">
                <a:solidFill>
                  <a:srgbClr val="002A00"/>
                </a:solidFill>
                <a:latin typeface="Times New Roman" panose="02020603050405020304" pitchFamily="18" charset="0"/>
                <a:ea typeface="黑体" panose="02010609060101010101" pitchFamily="49" charset="-122"/>
              </a:rPr>
              <a:t>    </a:t>
            </a:r>
            <a:r>
              <a:rPr lang="zh-CN" altLang="en-US" sz="2000">
                <a:solidFill>
                  <a:srgbClr val="002A00"/>
                </a:solidFill>
                <a:latin typeface="Times New Roman" panose="02020603050405020304" pitchFamily="18" charset="0"/>
                <a:ea typeface="黑体" panose="02010609060101010101" pitchFamily="49" charset="-122"/>
              </a:rPr>
              <a:t>贷：债权投资            </a:t>
            </a:r>
            <a:r>
              <a:rPr lang="en-US" altLang="zh-CN" sz="2000">
                <a:solidFill>
                  <a:srgbClr val="002A00"/>
                </a:solidFill>
                <a:latin typeface="Times New Roman" panose="02020603050405020304" pitchFamily="18" charset="0"/>
                <a:ea typeface="黑体" panose="02010609060101010101" pitchFamily="49" charset="-122"/>
              </a:rPr>
              <a:t>1000</a:t>
            </a:r>
            <a:endParaRPr lang="en-US" altLang="zh-CN" sz="2000">
              <a:solidFill>
                <a:srgbClr val="002A00"/>
              </a:solidFill>
              <a:latin typeface="Times New Roman" panose="02020603050405020304" pitchFamily="18" charset="0"/>
              <a:ea typeface="黑体" panose="02010609060101010101" pitchFamily="49" charset="-122"/>
            </a:endParaRPr>
          </a:p>
        </p:txBody>
      </p:sp>
      <p:sp>
        <p:nvSpPr>
          <p:cNvPr id="14" name="Text Box 6"/>
          <p:cNvSpPr txBox="1">
            <a:spLocks noChangeArrowheads="1"/>
          </p:cNvSpPr>
          <p:nvPr/>
        </p:nvSpPr>
        <p:spPr bwMode="auto">
          <a:xfrm>
            <a:off x="467963" y="5355786"/>
            <a:ext cx="5260033" cy="427790"/>
          </a:xfrm>
          <a:prstGeom prst="rect">
            <a:avLst/>
          </a:prstGeom>
          <a:effectLst>
            <a:outerShdw blurRad="50800" dist="38100" dir="5400000" algn="t" rotWithShape="0">
              <a:prstClr val="black">
                <a:alpha val="40000"/>
              </a:prstClr>
            </a:outerShdw>
            <a:reflection blurRad="6350" stA="52000" endA="300" endPos="35000" dir="5400000" sy="-100000" algn="bl" rotWithShape="0"/>
          </a:effectLst>
        </p:spPr>
        <p:style>
          <a:lnRef idx="1">
            <a:schemeClr val="accent2"/>
          </a:lnRef>
          <a:fillRef idx="2">
            <a:schemeClr val="accent2"/>
          </a:fillRef>
          <a:effectRef idx="1">
            <a:schemeClr val="accent2"/>
          </a:effectRef>
          <a:fontRef idx="minor">
            <a:schemeClr val="dk1"/>
          </a:fontRef>
        </p:style>
        <p:txBody>
          <a:bodyPr/>
          <a:lstStyle>
            <a:defPPr>
              <a:defRPr lang="en-US"/>
            </a:defPPr>
            <a:lvl1pPr eaLnBrk="1" hangingPunct="1">
              <a:spcBef>
                <a:spcPct val="50000"/>
              </a:spcBef>
              <a:buClrTx/>
              <a:buFontTx/>
              <a:buNone/>
              <a:defRPr>
                <a:solidFill>
                  <a:srgbClr val="000099"/>
                </a:solidFill>
                <a:latin typeface="华文行楷" panose="02010800040101010101" pitchFamily="2" charset="-122"/>
                <a:ea typeface="华文行楷" panose="02010800040101010101" pitchFamily="2" charset="-122"/>
              </a:defRPr>
            </a:lvl1pPr>
            <a:lvl2pPr marL="742950" indent="-285750">
              <a:spcBef>
                <a:spcPct val="20000"/>
              </a:spcBef>
              <a:buClr>
                <a:schemeClr val="accent1"/>
              </a:buClr>
              <a:buFont typeface="Wingdings" panose="05000000000000000000" pitchFamily="2" charset="2"/>
              <a:buChar char="§"/>
              <a:defRPr sz="2800">
                <a:latin typeface="Arial" panose="020B0604020202020204" pitchFamily="34" charset="0"/>
                <a:ea typeface="宋体" pitchFamily="2" charset="-122"/>
              </a:defRPr>
            </a:lvl2pPr>
            <a:lvl3pPr marL="1143000" indent="-228600">
              <a:spcBef>
                <a:spcPct val="20000"/>
              </a:spcBef>
              <a:buClr>
                <a:schemeClr val="tx1"/>
              </a:buClr>
              <a:buChar char="•"/>
              <a:defRPr>
                <a:latin typeface="Arial" panose="020B0604020202020204" pitchFamily="34" charset="0"/>
                <a:ea typeface="宋体" pitchFamily="2" charset="-122"/>
              </a:defRPr>
            </a:lvl3pPr>
            <a:lvl4pPr marL="1600200" indent="-228600">
              <a:spcBef>
                <a:spcPct val="20000"/>
              </a:spcBef>
              <a:buChar char="–"/>
              <a:defRPr sz="2000">
                <a:latin typeface="Arial" panose="020B0604020202020204" pitchFamily="34" charset="0"/>
                <a:ea typeface="宋体" pitchFamily="2" charset="-122"/>
              </a:defRPr>
            </a:lvl4pPr>
            <a:lvl5pPr marL="2057400" indent="-228600">
              <a:spcBef>
                <a:spcPct val="20000"/>
              </a:spcBef>
              <a:buChar char="»"/>
              <a:defRPr sz="2000">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latin typeface="Arial" panose="020B0604020202020204" pitchFamily="34" charset="0"/>
                <a:ea typeface="宋体" pitchFamily="2" charset="-122"/>
              </a:defRPr>
            </a:lvl9pPr>
          </a:lstStyle>
          <a:p>
            <a:pPr>
              <a:defRPr/>
            </a:pPr>
            <a:r>
              <a:rPr lang="en-US" altLang="zh-CN" dirty="0">
                <a:solidFill>
                  <a:srgbClr val="002A00"/>
                </a:solidFill>
                <a:latin typeface="黑体" panose="02010609060101010101" pitchFamily="49" charset="-122"/>
                <a:ea typeface="黑体" panose="02010609060101010101" pitchFamily="49" charset="-122"/>
              </a:rPr>
              <a:t>2012</a:t>
            </a:r>
            <a:r>
              <a:rPr lang="zh-CN" altLang="en-US" dirty="0">
                <a:solidFill>
                  <a:srgbClr val="002A00"/>
                </a:solidFill>
                <a:latin typeface="黑体" panose="02010609060101010101" pitchFamily="49" charset="-122"/>
                <a:ea typeface="黑体" panose="02010609060101010101" pitchFamily="49" charset="-122"/>
              </a:rPr>
              <a:t>年</a:t>
            </a:r>
            <a:r>
              <a:rPr lang="en-US" altLang="zh-CN" dirty="0">
                <a:solidFill>
                  <a:srgbClr val="002A00"/>
                </a:solidFill>
                <a:latin typeface="黑体" panose="02010609060101010101" pitchFamily="49" charset="-122"/>
                <a:ea typeface="黑体" panose="02010609060101010101" pitchFamily="49" charset="-122"/>
              </a:rPr>
              <a:t>12</a:t>
            </a:r>
            <a:r>
              <a:rPr lang="zh-CN" altLang="en-US" dirty="0">
                <a:solidFill>
                  <a:srgbClr val="002A00"/>
                </a:solidFill>
                <a:latin typeface="黑体" panose="02010609060101010101" pitchFamily="49" charset="-122"/>
                <a:ea typeface="黑体" panose="02010609060101010101" pitchFamily="49" charset="-122"/>
              </a:rPr>
              <a:t>月</a:t>
            </a:r>
            <a:r>
              <a:rPr lang="en-US" altLang="zh-CN" dirty="0">
                <a:solidFill>
                  <a:srgbClr val="002A00"/>
                </a:solidFill>
                <a:latin typeface="黑体" panose="02010609060101010101" pitchFamily="49" charset="-122"/>
                <a:ea typeface="黑体" panose="02010609060101010101" pitchFamily="49" charset="-122"/>
              </a:rPr>
              <a:t>31</a:t>
            </a:r>
            <a:r>
              <a:rPr lang="zh-CN" altLang="en-US" dirty="0">
                <a:solidFill>
                  <a:srgbClr val="002A00"/>
                </a:solidFill>
                <a:latin typeface="黑体" panose="02010609060101010101" pitchFamily="49" charset="-122"/>
                <a:ea typeface="黑体" panose="02010609060101010101" pitchFamily="49" charset="-122"/>
              </a:rPr>
              <a:t>日，收回该</a:t>
            </a:r>
            <a:r>
              <a:rPr lang="zh-CN" altLang="en-US" dirty="0">
                <a:solidFill>
                  <a:schemeClr val="tx1"/>
                </a:solidFill>
                <a:latin typeface="黑体" panose="02010609060101010101" pitchFamily="49" charset="-122"/>
                <a:ea typeface="黑体" panose="02010609060101010101" pitchFamily="49" charset="-122"/>
              </a:rPr>
              <a:t>债券的</a:t>
            </a:r>
            <a:r>
              <a:rPr lang="zh-CN" altLang="en-US" dirty="0">
                <a:solidFill>
                  <a:srgbClr val="0000FF"/>
                </a:solidFill>
                <a:latin typeface="黑体" panose="02010609060101010101" pitchFamily="49" charset="-122"/>
                <a:ea typeface="黑体" panose="02010609060101010101" pitchFamily="49" charset="-122"/>
              </a:rPr>
              <a:t>本金</a:t>
            </a:r>
            <a:endParaRPr lang="zh-CN" altLang="en-US" dirty="0">
              <a:solidFill>
                <a:srgbClr val="002A0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dissolv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dissolve">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dissolve">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dissolve">
                                      <p:cBhvr>
                                        <p:cTn id="5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p:bldP spid="11" grpId="0"/>
      <p:bldP spid="15" grpId="0" animBg="1"/>
      <p:bldP spid="16" grpId="0" animBg="1"/>
      <p:bldP spid="17"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150813" y="66675"/>
            <a:ext cx="1947862" cy="563563"/>
          </a:xfrm>
          <a:solidFill>
            <a:schemeClr val="bg1"/>
          </a:solidFill>
        </p:spPr>
        <p:txBody>
          <a:bodyPr/>
          <a:lstStyle/>
          <a:p>
            <a:pPr eaLnBrk="1" hangingPunct="1"/>
            <a:r>
              <a:rPr lang="zh-CN" altLang="en-US" sz="3200">
                <a:solidFill>
                  <a:srgbClr val="FF0000"/>
                </a:solidFill>
                <a:ea typeface="黑体" panose="02010609060101010101" pitchFamily="49" charset="-122"/>
              </a:rPr>
              <a:t>折价发行</a:t>
            </a:r>
            <a:endParaRPr lang="zh-CN" altLang="en-US" sz="3200">
              <a:solidFill>
                <a:srgbClr val="FF0000"/>
              </a:solidFill>
              <a:ea typeface="黑体" panose="02010609060101010101" pitchFamily="49" charset="-122"/>
            </a:endParaRPr>
          </a:p>
        </p:txBody>
      </p:sp>
      <p:sp>
        <p:nvSpPr>
          <p:cNvPr id="59395" name="Rectangle 4"/>
          <p:cNvSpPr>
            <a:spLocks noChangeArrowheads="1"/>
          </p:cNvSpPr>
          <p:nvPr/>
        </p:nvSpPr>
        <p:spPr bwMode="auto">
          <a:xfrm>
            <a:off x="3432175" y="630238"/>
            <a:ext cx="4149725" cy="369887"/>
          </a:xfrm>
          <a:prstGeom prst="rect">
            <a:avLst/>
          </a:prstGeom>
          <a:solidFill>
            <a:srgbClr val="FFCCFF"/>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zh-CN" altLang="en-US" sz="1800">
                <a:solidFill>
                  <a:srgbClr val="002A00"/>
                </a:solidFill>
                <a:latin typeface="Times New Roman" panose="02020603050405020304" pitchFamily="18" charset="0"/>
                <a:ea typeface="黑体" panose="02010609060101010101" pitchFamily="49" charset="-122"/>
              </a:rPr>
              <a:t>当期投资收益</a:t>
            </a:r>
            <a:r>
              <a:rPr kumimoji="0" lang="en-US" altLang="zh-CN" sz="1800">
                <a:solidFill>
                  <a:srgbClr val="002A00"/>
                </a:solidFill>
                <a:latin typeface="Times New Roman" panose="02020603050405020304" pitchFamily="18" charset="0"/>
                <a:ea typeface="黑体" panose="02010609060101010101" pitchFamily="49" charset="-122"/>
              </a:rPr>
              <a:t>=</a:t>
            </a:r>
            <a:r>
              <a:rPr kumimoji="0" lang="zh-CN" altLang="en-US" sz="1800">
                <a:solidFill>
                  <a:srgbClr val="002A00"/>
                </a:solidFill>
                <a:latin typeface="Times New Roman" panose="02020603050405020304" pitchFamily="18" charset="0"/>
                <a:ea typeface="黑体" panose="02010609060101010101" pitchFamily="49" charset="-122"/>
              </a:rPr>
              <a:t>期初摊余成本*实际利率</a:t>
            </a:r>
            <a:endParaRPr kumimoji="0" lang="zh-CN" altLang="en-US" sz="1800">
              <a:solidFill>
                <a:srgbClr val="002A00"/>
              </a:solidFill>
              <a:latin typeface="Times New Roman" panose="02020603050405020304" pitchFamily="18" charset="0"/>
              <a:ea typeface="黑体" panose="02010609060101010101" pitchFamily="49" charset="-122"/>
            </a:endParaRPr>
          </a:p>
        </p:txBody>
      </p:sp>
      <p:sp>
        <p:nvSpPr>
          <p:cNvPr id="59396" name="Rectangle 91"/>
          <p:cNvSpPr>
            <a:spLocks noChangeArrowheads="1"/>
          </p:cNvSpPr>
          <p:nvPr/>
        </p:nvSpPr>
        <p:spPr bwMode="auto">
          <a:xfrm>
            <a:off x="3432175" y="1119188"/>
            <a:ext cx="6911975" cy="369887"/>
          </a:xfrm>
          <a:prstGeom prst="rect">
            <a:avLst/>
          </a:prstGeom>
          <a:solidFill>
            <a:srgbClr val="FFFF00"/>
          </a:solidFill>
          <a:ln>
            <a:noFill/>
          </a:ln>
          <a:effectLst>
            <a:prstShdw prst="shdw17" dist="17961" dir="2700000">
              <a:srgbClr val="999900"/>
            </a:prst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zh-CN" altLang="en-US" sz="1800">
                <a:solidFill>
                  <a:srgbClr val="002A00"/>
                </a:solidFill>
                <a:latin typeface="Times New Roman" panose="02020603050405020304" pitchFamily="18" charset="0"/>
                <a:ea typeface="黑体" panose="02010609060101010101" pitchFamily="49" charset="-122"/>
              </a:rPr>
              <a:t>期末摊余成本</a:t>
            </a:r>
            <a:r>
              <a:rPr kumimoji="0" lang="en-US" altLang="zh-CN" sz="1800">
                <a:solidFill>
                  <a:srgbClr val="002A00"/>
                </a:solidFill>
                <a:latin typeface="Times New Roman" panose="02020603050405020304" pitchFamily="18" charset="0"/>
                <a:ea typeface="黑体" panose="02010609060101010101" pitchFamily="49" charset="-122"/>
              </a:rPr>
              <a:t>=</a:t>
            </a:r>
            <a:r>
              <a:rPr kumimoji="0" lang="zh-CN" altLang="en-US" sz="1800">
                <a:solidFill>
                  <a:srgbClr val="002A00"/>
                </a:solidFill>
                <a:latin typeface="Times New Roman" panose="02020603050405020304" pitchFamily="18" charset="0"/>
                <a:ea typeface="黑体" panose="02010609060101010101" pitchFamily="49" charset="-122"/>
              </a:rPr>
              <a:t>期初摊余成本   </a:t>
            </a:r>
            <a:r>
              <a:rPr kumimoji="0" lang="en-US" altLang="zh-CN" sz="1800">
                <a:solidFill>
                  <a:srgbClr val="002A00"/>
                </a:solidFill>
                <a:latin typeface="Times New Roman" panose="02020603050405020304" pitchFamily="18" charset="0"/>
                <a:ea typeface="黑体" panose="02010609060101010101" pitchFamily="49" charset="-122"/>
              </a:rPr>
              <a:t>+    </a:t>
            </a:r>
            <a:r>
              <a:rPr kumimoji="0" lang="zh-CN" altLang="en-US" sz="1800">
                <a:solidFill>
                  <a:srgbClr val="002A00"/>
                </a:solidFill>
                <a:latin typeface="Times New Roman" panose="02020603050405020304" pitchFamily="18" charset="0"/>
                <a:ea typeface="黑体" panose="02010609060101010101" pitchFamily="49" charset="-122"/>
              </a:rPr>
              <a:t>当期投资收益   －当期收到利息</a:t>
            </a:r>
            <a:endParaRPr kumimoji="0" lang="zh-CN" altLang="en-US" sz="1800">
              <a:solidFill>
                <a:srgbClr val="002A00"/>
              </a:solidFill>
              <a:latin typeface="Times New Roman" panose="02020603050405020304" pitchFamily="18" charset="0"/>
              <a:ea typeface="黑体" panose="02010609060101010101" pitchFamily="49" charset="-122"/>
            </a:endParaRPr>
          </a:p>
        </p:txBody>
      </p:sp>
      <p:sp>
        <p:nvSpPr>
          <p:cNvPr id="13" name="Text Box 5"/>
          <p:cNvSpPr txBox="1">
            <a:spLocks noChangeArrowheads="1"/>
          </p:cNvSpPr>
          <p:nvPr/>
        </p:nvSpPr>
        <p:spPr bwMode="auto">
          <a:xfrm>
            <a:off x="1919288" y="196850"/>
            <a:ext cx="10190162" cy="357188"/>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j-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ea typeface="+mn-ea"/>
              </a:defRPr>
            </a:lvl3pPr>
            <a:lvl4pPr marL="1600200" indent="-228600" algn="l" rtl="0" eaLnBrk="0" fontAlgn="base" hangingPunct="0">
              <a:spcBef>
                <a:spcPct val="20000"/>
              </a:spcBef>
              <a:spcAft>
                <a:spcPct val="0"/>
              </a:spcAft>
              <a:buChar char="–"/>
              <a:defRPr sz="2000">
                <a:solidFill>
                  <a:schemeClr val="tx1"/>
                </a:solidFill>
                <a:latin typeface="+mj-lt"/>
                <a:ea typeface="+mn-ea"/>
              </a:defRPr>
            </a:lvl4pPr>
            <a:lvl5pPr marL="2057400" indent="-228600" algn="l" rtl="0" eaLnBrk="0" fontAlgn="base" hangingPunct="0">
              <a:spcBef>
                <a:spcPct val="20000"/>
              </a:spcBef>
              <a:spcAft>
                <a:spcPct val="0"/>
              </a:spcAft>
              <a:buChar char="»"/>
              <a:defRPr sz="2000">
                <a:solidFill>
                  <a:schemeClr val="tx1"/>
                </a:solidFill>
                <a:latin typeface="+mj-lt"/>
                <a:ea typeface="+mn-ea"/>
              </a:defRPr>
            </a:lvl5pPr>
            <a:lvl6pPr marL="2514600" indent="-228600" algn="l" rtl="0" fontAlgn="base">
              <a:spcBef>
                <a:spcPct val="20000"/>
              </a:spcBef>
              <a:spcAft>
                <a:spcPct val="0"/>
              </a:spcAft>
              <a:buChar char="»"/>
              <a:defRPr sz="2000">
                <a:solidFill>
                  <a:schemeClr val="tx1"/>
                </a:solidFill>
                <a:latin typeface="+mj-lt"/>
                <a:ea typeface="+mn-ea"/>
              </a:defRPr>
            </a:lvl6pPr>
            <a:lvl7pPr marL="2971800" indent="-228600" algn="l" rtl="0" fontAlgn="base">
              <a:spcBef>
                <a:spcPct val="20000"/>
              </a:spcBef>
              <a:spcAft>
                <a:spcPct val="0"/>
              </a:spcAft>
              <a:buChar char="»"/>
              <a:defRPr sz="2000">
                <a:solidFill>
                  <a:schemeClr val="tx1"/>
                </a:solidFill>
                <a:latin typeface="+mj-lt"/>
                <a:ea typeface="+mn-ea"/>
              </a:defRPr>
            </a:lvl7pPr>
            <a:lvl8pPr marL="3429000" indent="-228600" algn="l" rtl="0" fontAlgn="base">
              <a:spcBef>
                <a:spcPct val="20000"/>
              </a:spcBef>
              <a:spcAft>
                <a:spcPct val="0"/>
              </a:spcAft>
              <a:buChar char="»"/>
              <a:defRPr sz="2000">
                <a:solidFill>
                  <a:schemeClr val="tx1"/>
                </a:solidFill>
                <a:latin typeface="+mj-lt"/>
                <a:ea typeface="+mn-ea"/>
              </a:defRPr>
            </a:lvl8pPr>
            <a:lvl9pPr marL="3886200" indent="-228600" algn="l" rtl="0" fontAlgn="base">
              <a:spcBef>
                <a:spcPct val="20000"/>
              </a:spcBef>
              <a:spcAft>
                <a:spcPct val="0"/>
              </a:spcAft>
              <a:buChar char="»"/>
              <a:defRPr sz="2000">
                <a:solidFill>
                  <a:schemeClr val="tx1"/>
                </a:solidFill>
                <a:latin typeface="+mj-lt"/>
                <a:ea typeface="+mn-ea"/>
              </a:defRPr>
            </a:lvl9pPr>
          </a:lstStyle>
          <a:p>
            <a:pPr eaLnBrk="1" hangingPunct="1">
              <a:lnSpc>
                <a:spcPct val="90000"/>
              </a:lnSpc>
              <a:spcBef>
                <a:spcPct val="0"/>
              </a:spcBef>
              <a:buClrTx/>
              <a:buFontTx/>
              <a:buNone/>
              <a:defRPr/>
            </a:pPr>
            <a:r>
              <a:rPr kumimoji="0" lang="zh-CN" altLang="en-US" sz="2200" kern="0" dirty="0">
                <a:solidFill>
                  <a:srgbClr val="002A00"/>
                </a:solidFill>
                <a:latin typeface="黑体" panose="02010609060101010101" pitchFamily="49" charset="-122"/>
                <a:ea typeface="黑体" panose="02010609060101010101" pitchFamily="49" charset="-122"/>
              </a:rPr>
              <a:t>面值</a:t>
            </a:r>
            <a:r>
              <a:rPr kumimoji="0" lang="en-US" altLang="zh-CN" sz="2200" kern="0" dirty="0">
                <a:solidFill>
                  <a:srgbClr val="002A00"/>
                </a:solidFill>
                <a:latin typeface="黑体" panose="02010609060101010101" pitchFamily="49" charset="-122"/>
                <a:ea typeface="黑体" panose="02010609060101010101" pitchFamily="49" charset="-122"/>
              </a:rPr>
              <a:t>1000</a:t>
            </a:r>
            <a:r>
              <a:rPr kumimoji="0" lang="zh-CN" altLang="en-US" sz="2200" kern="0" dirty="0">
                <a:solidFill>
                  <a:srgbClr val="002A00"/>
                </a:solidFill>
                <a:latin typeface="黑体" panose="02010609060101010101" pitchFamily="49" charset="-122"/>
                <a:ea typeface="黑体" panose="02010609060101010101" pitchFamily="49" charset="-122"/>
              </a:rPr>
              <a:t>元，</a:t>
            </a:r>
            <a:r>
              <a:rPr kumimoji="0" lang="en-US" altLang="zh-CN" sz="2200" kern="0" dirty="0">
                <a:solidFill>
                  <a:srgbClr val="002A00"/>
                </a:solidFill>
                <a:latin typeface="黑体" panose="02010609060101010101" pitchFamily="49" charset="-122"/>
                <a:ea typeface="黑体" panose="02010609060101010101" pitchFamily="49" charset="-122"/>
              </a:rPr>
              <a:t>5</a:t>
            </a:r>
            <a:r>
              <a:rPr kumimoji="0" lang="zh-CN" altLang="en-US" sz="2200" kern="0" dirty="0">
                <a:solidFill>
                  <a:srgbClr val="002A00"/>
                </a:solidFill>
                <a:latin typeface="黑体" panose="02010609060101010101" pitchFamily="49" charset="-122"/>
                <a:ea typeface="黑体" panose="02010609060101010101" pitchFamily="49" charset="-122"/>
              </a:rPr>
              <a:t>年期、每年末付息；票面利率</a:t>
            </a:r>
            <a:r>
              <a:rPr kumimoji="0" lang="en-US" altLang="zh-CN" sz="2200" kern="0" dirty="0">
                <a:solidFill>
                  <a:srgbClr val="FF0000"/>
                </a:solidFill>
                <a:latin typeface="黑体" panose="02010609060101010101" pitchFamily="49" charset="-122"/>
                <a:ea typeface="黑体" panose="02010609060101010101" pitchFamily="49" charset="-122"/>
              </a:rPr>
              <a:t>10%</a:t>
            </a:r>
            <a:r>
              <a:rPr kumimoji="0" lang="zh-CN" altLang="en-US" sz="2200" kern="0" dirty="0">
                <a:solidFill>
                  <a:srgbClr val="002A00"/>
                </a:solidFill>
                <a:latin typeface="黑体" panose="02010609060101010101" pitchFamily="49" charset="-122"/>
                <a:ea typeface="黑体" panose="02010609060101010101" pitchFamily="49" charset="-122"/>
              </a:rPr>
              <a:t>，实际利率为</a:t>
            </a:r>
            <a:r>
              <a:rPr kumimoji="0" lang="en-US" altLang="zh-CN" sz="2200" kern="0" dirty="0">
                <a:solidFill>
                  <a:srgbClr val="FF0000"/>
                </a:solidFill>
                <a:latin typeface="黑体" panose="02010609060101010101" pitchFamily="49" charset="-122"/>
                <a:ea typeface="黑体" panose="02010609060101010101" pitchFamily="49" charset="-122"/>
              </a:rPr>
              <a:t>12%</a:t>
            </a:r>
            <a:r>
              <a:rPr kumimoji="0" lang="zh-CN" altLang="en-US" sz="2200" kern="0" dirty="0">
                <a:solidFill>
                  <a:srgbClr val="000000"/>
                </a:solidFill>
                <a:latin typeface="黑体" panose="02010609060101010101" pitchFamily="49" charset="-122"/>
                <a:ea typeface="黑体" panose="02010609060101010101" pitchFamily="49" charset="-122"/>
              </a:rPr>
              <a:t>，购价</a:t>
            </a:r>
            <a:r>
              <a:rPr kumimoji="0" lang="en-US" altLang="zh-CN" sz="2200" kern="0" dirty="0">
                <a:solidFill>
                  <a:srgbClr val="000000"/>
                </a:solidFill>
                <a:latin typeface="黑体" panose="02010609060101010101" pitchFamily="49" charset="-122"/>
                <a:ea typeface="黑体" panose="02010609060101010101" pitchFamily="49" charset="-122"/>
              </a:rPr>
              <a:t>927.9</a:t>
            </a:r>
            <a:r>
              <a:rPr kumimoji="0" lang="zh-CN" altLang="en-US" sz="2200" kern="0" dirty="0">
                <a:solidFill>
                  <a:srgbClr val="000000"/>
                </a:solidFill>
                <a:latin typeface="黑体" panose="02010609060101010101" pitchFamily="49" charset="-122"/>
                <a:ea typeface="黑体" panose="02010609060101010101" pitchFamily="49" charset="-122"/>
              </a:rPr>
              <a:t>元</a:t>
            </a:r>
            <a:endParaRPr kumimoji="0" lang="zh-CN" altLang="en-US" sz="2200" kern="0" dirty="0">
              <a:solidFill>
                <a:srgbClr val="002A00"/>
              </a:solidFill>
              <a:latin typeface="黑体" panose="02010609060101010101" pitchFamily="49" charset="-122"/>
              <a:ea typeface="黑体" panose="02010609060101010101" pitchFamily="49" charset="-122"/>
            </a:endParaRPr>
          </a:p>
        </p:txBody>
      </p:sp>
      <p:sp>
        <p:nvSpPr>
          <p:cNvPr id="59398" name="Rectangle 7"/>
          <p:cNvSpPr>
            <a:spLocks noChangeArrowheads="1"/>
          </p:cNvSpPr>
          <p:nvPr/>
        </p:nvSpPr>
        <p:spPr bwMode="auto">
          <a:xfrm>
            <a:off x="3432175" y="1579563"/>
            <a:ext cx="1223963" cy="11096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buClr>
                <a:srgbClr val="A50021"/>
              </a:buClr>
              <a:buSzPct val="75000"/>
              <a:buFont typeface="Wingdings" panose="05000000000000000000" pitchFamily="2" charset="2"/>
              <a:buNone/>
            </a:pPr>
            <a:r>
              <a:rPr kumimoji="0" lang="zh-CN" altLang="en-US" sz="2000">
                <a:solidFill>
                  <a:srgbClr val="000000"/>
                </a:solidFill>
                <a:latin typeface="黑体" panose="02010609060101010101" pitchFamily="49" charset="-122"/>
                <a:ea typeface="黑体" panose="02010609060101010101" pitchFamily="49" charset="-122"/>
              </a:rPr>
              <a:t>计息日期</a:t>
            </a:r>
            <a:endParaRPr kumimoji="0" lang="zh-CN" altLang="en-US" sz="2000">
              <a:solidFill>
                <a:srgbClr val="000000"/>
              </a:solidFill>
              <a:latin typeface="黑体" panose="02010609060101010101" pitchFamily="49" charset="-122"/>
              <a:ea typeface="黑体" panose="02010609060101010101" pitchFamily="49" charset="-122"/>
            </a:endParaRPr>
          </a:p>
        </p:txBody>
      </p:sp>
      <p:sp>
        <p:nvSpPr>
          <p:cNvPr id="59399" name="Rectangle 8"/>
          <p:cNvSpPr>
            <a:spLocks noChangeArrowheads="1"/>
          </p:cNvSpPr>
          <p:nvPr/>
        </p:nvSpPr>
        <p:spPr bwMode="auto">
          <a:xfrm>
            <a:off x="4656138" y="1579563"/>
            <a:ext cx="1633537" cy="1109662"/>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buClr>
                <a:srgbClr val="A50021"/>
              </a:buClr>
              <a:buSzPct val="75000"/>
              <a:buFont typeface="Wingdings" panose="05000000000000000000" pitchFamily="2" charset="2"/>
              <a:buNone/>
            </a:pPr>
            <a:r>
              <a:rPr kumimoji="0" lang="zh-CN" altLang="en-US" sz="2000">
                <a:solidFill>
                  <a:srgbClr val="000000"/>
                </a:solidFill>
                <a:latin typeface="黑体" panose="02010609060101010101" pitchFamily="49" charset="-122"/>
                <a:ea typeface="黑体" panose="02010609060101010101" pitchFamily="49" charset="-122"/>
              </a:rPr>
              <a:t>（</a:t>
            </a:r>
            <a:r>
              <a:rPr kumimoji="0" lang="en-US" altLang="zh-CN" sz="2000">
                <a:solidFill>
                  <a:srgbClr val="000000"/>
                </a:solidFill>
                <a:latin typeface="黑体" panose="02010609060101010101" pitchFamily="49" charset="-122"/>
                <a:ea typeface="黑体" panose="02010609060101010101" pitchFamily="49" charset="-122"/>
              </a:rPr>
              <a:t>1</a:t>
            </a:r>
            <a:r>
              <a:rPr kumimoji="0" lang="zh-CN" altLang="en-US" sz="2000">
                <a:solidFill>
                  <a:srgbClr val="000000"/>
                </a:solidFill>
                <a:latin typeface="黑体" panose="02010609060101010101" pitchFamily="49" charset="-122"/>
                <a:ea typeface="黑体" panose="02010609060101010101" pitchFamily="49" charset="-122"/>
              </a:rPr>
              <a:t>）</a:t>
            </a:r>
            <a:endParaRPr kumimoji="0" lang="zh-CN" altLang="en-US" sz="2000">
              <a:solidFill>
                <a:srgbClr val="000000"/>
              </a:solidFill>
              <a:latin typeface="黑体" panose="02010609060101010101" pitchFamily="49" charset="-122"/>
              <a:ea typeface="黑体" panose="02010609060101010101" pitchFamily="49" charset="-122"/>
            </a:endParaRPr>
          </a:p>
          <a:p>
            <a:pPr algn="ctr" eaLnBrk="1" hangingPunct="1">
              <a:buClr>
                <a:srgbClr val="A50021"/>
              </a:buClr>
              <a:buSzPct val="75000"/>
              <a:buFont typeface="Wingdings" panose="05000000000000000000" pitchFamily="2" charset="2"/>
              <a:buNone/>
            </a:pPr>
            <a:r>
              <a:rPr kumimoji="0" lang="zh-CN" altLang="en-US" sz="2000">
                <a:solidFill>
                  <a:srgbClr val="000000"/>
                </a:solidFill>
                <a:latin typeface="黑体" panose="02010609060101010101" pitchFamily="49" charset="-122"/>
                <a:ea typeface="黑体" panose="02010609060101010101" pitchFamily="49" charset="-122"/>
              </a:rPr>
              <a:t>期初摊余成本</a:t>
            </a:r>
            <a:endParaRPr kumimoji="0" lang="en-US" altLang="zh-CN" sz="2000">
              <a:solidFill>
                <a:srgbClr val="000000"/>
              </a:solidFill>
              <a:latin typeface="黑体" panose="02010609060101010101" pitchFamily="49" charset="-122"/>
              <a:ea typeface="黑体" panose="02010609060101010101" pitchFamily="49" charset="-122"/>
            </a:endParaRPr>
          </a:p>
          <a:p>
            <a:pPr algn="ctr" eaLnBrk="1" hangingPunct="1">
              <a:buClr>
                <a:srgbClr val="A50021"/>
              </a:buClr>
              <a:buSzPct val="75000"/>
              <a:buFont typeface="Wingdings" panose="05000000000000000000" pitchFamily="2" charset="2"/>
              <a:buNone/>
            </a:pPr>
            <a:endParaRPr kumimoji="0" lang="zh-CN" altLang="en-US" sz="2000">
              <a:solidFill>
                <a:srgbClr val="000000"/>
              </a:solidFill>
              <a:latin typeface="黑体" panose="02010609060101010101" pitchFamily="49" charset="-122"/>
              <a:ea typeface="黑体" panose="02010609060101010101" pitchFamily="49" charset="-122"/>
            </a:endParaRPr>
          </a:p>
        </p:txBody>
      </p:sp>
      <p:sp>
        <p:nvSpPr>
          <p:cNvPr id="59400" name="Rectangle 10"/>
          <p:cNvSpPr>
            <a:spLocks noChangeArrowheads="1"/>
          </p:cNvSpPr>
          <p:nvPr/>
        </p:nvSpPr>
        <p:spPr bwMode="auto">
          <a:xfrm>
            <a:off x="6294438" y="1579563"/>
            <a:ext cx="1096962" cy="11096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buClr>
                <a:srgbClr val="A50021"/>
              </a:buClr>
              <a:buSzPct val="75000"/>
              <a:buFont typeface="Wingdings" panose="05000000000000000000" pitchFamily="2" charset="2"/>
              <a:buNone/>
            </a:pPr>
            <a:r>
              <a:rPr kumimoji="0" lang="zh-CN" altLang="en-US" sz="2000">
                <a:solidFill>
                  <a:srgbClr val="000000"/>
                </a:solidFill>
                <a:latin typeface="黑体" panose="02010609060101010101" pitchFamily="49" charset="-122"/>
                <a:ea typeface="黑体" panose="02010609060101010101" pitchFamily="49" charset="-122"/>
              </a:rPr>
              <a:t>（</a:t>
            </a:r>
            <a:r>
              <a:rPr kumimoji="0" lang="en-US" altLang="zh-CN" sz="2000">
                <a:solidFill>
                  <a:srgbClr val="000000"/>
                </a:solidFill>
                <a:latin typeface="黑体" panose="02010609060101010101" pitchFamily="49" charset="-122"/>
                <a:ea typeface="黑体" panose="02010609060101010101" pitchFamily="49" charset="-122"/>
              </a:rPr>
              <a:t>2</a:t>
            </a:r>
            <a:r>
              <a:rPr kumimoji="0" lang="zh-CN" altLang="en-US" sz="2000">
                <a:solidFill>
                  <a:srgbClr val="000000"/>
                </a:solidFill>
                <a:latin typeface="黑体" panose="02010609060101010101" pitchFamily="49" charset="-122"/>
                <a:ea typeface="黑体" panose="02010609060101010101" pitchFamily="49" charset="-122"/>
              </a:rPr>
              <a:t>）</a:t>
            </a:r>
            <a:endParaRPr kumimoji="0" lang="zh-CN" altLang="en-US" sz="2000">
              <a:solidFill>
                <a:srgbClr val="000000"/>
              </a:solidFill>
              <a:latin typeface="黑体" panose="02010609060101010101" pitchFamily="49" charset="-122"/>
              <a:ea typeface="黑体" panose="02010609060101010101" pitchFamily="49" charset="-122"/>
            </a:endParaRPr>
          </a:p>
          <a:p>
            <a:pPr algn="ctr" eaLnBrk="1" hangingPunct="1">
              <a:buClr>
                <a:srgbClr val="A50021"/>
              </a:buClr>
              <a:buSzPct val="75000"/>
              <a:buFont typeface="Wingdings" panose="05000000000000000000" pitchFamily="2" charset="2"/>
              <a:buNone/>
            </a:pPr>
            <a:r>
              <a:rPr kumimoji="0" lang="zh-CN" altLang="en-US" sz="2000">
                <a:solidFill>
                  <a:srgbClr val="000000"/>
                </a:solidFill>
                <a:latin typeface="黑体" panose="02010609060101010101" pitchFamily="49" charset="-122"/>
                <a:ea typeface="黑体" panose="02010609060101010101" pitchFamily="49" charset="-122"/>
              </a:rPr>
              <a:t>实际利率</a:t>
            </a:r>
            <a:endParaRPr kumimoji="0" lang="zh-CN" altLang="en-US" sz="2000">
              <a:solidFill>
                <a:srgbClr val="000000"/>
              </a:solidFill>
              <a:latin typeface="黑体" panose="02010609060101010101" pitchFamily="49" charset="-122"/>
              <a:ea typeface="黑体" panose="02010609060101010101" pitchFamily="49" charset="-122"/>
            </a:endParaRPr>
          </a:p>
          <a:p>
            <a:pPr algn="ctr" eaLnBrk="1" hangingPunct="1">
              <a:buClr>
                <a:srgbClr val="A50021"/>
              </a:buClr>
              <a:buSzPct val="75000"/>
              <a:buFont typeface="Wingdings" panose="05000000000000000000" pitchFamily="2" charset="2"/>
              <a:buNone/>
            </a:pPr>
            <a:endParaRPr kumimoji="0" lang="zh-CN" altLang="en-US" sz="2000">
              <a:solidFill>
                <a:srgbClr val="000000"/>
              </a:solidFill>
              <a:latin typeface="黑体" panose="02010609060101010101" pitchFamily="49" charset="-122"/>
              <a:ea typeface="黑体" panose="02010609060101010101" pitchFamily="49" charset="-122"/>
            </a:endParaRPr>
          </a:p>
        </p:txBody>
      </p:sp>
      <p:sp>
        <p:nvSpPr>
          <p:cNvPr id="59401" name="Rectangle 11"/>
          <p:cNvSpPr>
            <a:spLocks noChangeArrowheads="1"/>
          </p:cNvSpPr>
          <p:nvPr/>
        </p:nvSpPr>
        <p:spPr bwMode="auto">
          <a:xfrm>
            <a:off x="7391400" y="1579563"/>
            <a:ext cx="1465263" cy="110966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buClr>
                <a:srgbClr val="A50021"/>
              </a:buClr>
              <a:buSzPct val="75000"/>
              <a:buFont typeface="Wingdings" panose="05000000000000000000" pitchFamily="2" charset="2"/>
              <a:buNone/>
            </a:pPr>
            <a:r>
              <a:rPr kumimoji="0" lang="zh-CN" altLang="en-US" sz="2000">
                <a:solidFill>
                  <a:srgbClr val="000000"/>
                </a:solidFill>
                <a:latin typeface="黑体" panose="02010609060101010101" pitchFamily="49" charset="-122"/>
                <a:ea typeface="黑体" panose="02010609060101010101" pitchFamily="49" charset="-122"/>
              </a:rPr>
              <a:t>（</a:t>
            </a:r>
            <a:r>
              <a:rPr kumimoji="0" lang="en-US" altLang="zh-CN" sz="2000">
                <a:solidFill>
                  <a:srgbClr val="000000"/>
                </a:solidFill>
                <a:latin typeface="黑体" panose="02010609060101010101" pitchFamily="49" charset="-122"/>
                <a:ea typeface="黑体" panose="02010609060101010101" pitchFamily="49" charset="-122"/>
              </a:rPr>
              <a:t>3</a:t>
            </a:r>
            <a:r>
              <a:rPr kumimoji="0" lang="zh-CN" altLang="en-US" sz="2000">
                <a:solidFill>
                  <a:srgbClr val="000000"/>
                </a:solidFill>
                <a:latin typeface="黑体" panose="02010609060101010101" pitchFamily="49" charset="-122"/>
                <a:ea typeface="黑体" panose="02010609060101010101" pitchFamily="49" charset="-122"/>
              </a:rPr>
              <a:t>）</a:t>
            </a:r>
            <a:endParaRPr kumimoji="0" lang="zh-CN" altLang="en-US" sz="2000">
              <a:solidFill>
                <a:srgbClr val="000000"/>
              </a:solidFill>
              <a:latin typeface="黑体" panose="02010609060101010101" pitchFamily="49" charset="-122"/>
              <a:ea typeface="黑体" panose="02010609060101010101" pitchFamily="49" charset="-122"/>
            </a:endParaRPr>
          </a:p>
          <a:p>
            <a:pPr algn="ctr" eaLnBrk="1" hangingPunct="1">
              <a:buClr>
                <a:srgbClr val="A50021"/>
              </a:buClr>
              <a:buSzPct val="75000"/>
              <a:buFont typeface="Wingdings" panose="05000000000000000000" pitchFamily="2" charset="2"/>
              <a:buNone/>
            </a:pPr>
            <a:r>
              <a:rPr kumimoji="0" lang="zh-CN" altLang="en-US" sz="2000">
                <a:solidFill>
                  <a:srgbClr val="000000"/>
                </a:solidFill>
                <a:latin typeface="黑体" panose="02010609060101010101" pitchFamily="49" charset="-122"/>
                <a:ea typeface="黑体" panose="02010609060101010101" pitchFamily="49" charset="-122"/>
              </a:rPr>
              <a:t>投资收益</a:t>
            </a:r>
            <a:endParaRPr kumimoji="0" lang="zh-CN" altLang="en-US" sz="2000">
              <a:solidFill>
                <a:srgbClr val="000000"/>
              </a:solidFill>
              <a:latin typeface="黑体" panose="02010609060101010101" pitchFamily="49" charset="-122"/>
              <a:ea typeface="黑体" panose="02010609060101010101" pitchFamily="49" charset="-122"/>
            </a:endParaRPr>
          </a:p>
          <a:p>
            <a:pPr algn="ctr" eaLnBrk="1" hangingPunct="1">
              <a:buClr>
                <a:srgbClr val="A50021"/>
              </a:buClr>
              <a:buSzPct val="75000"/>
              <a:buFont typeface="Wingdings" panose="05000000000000000000" pitchFamily="2" charset="2"/>
              <a:buNone/>
            </a:pPr>
            <a:r>
              <a:rPr kumimoji="0" lang="zh-CN" altLang="en-US" sz="2000">
                <a:solidFill>
                  <a:srgbClr val="000000"/>
                </a:solidFill>
                <a:latin typeface="黑体" panose="02010609060101010101" pitchFamily="49" charset="-122"/>
                <a:ea typeface="黑体" panose="02010609060101010101" pitchFamily="49" charset="-122"/>
              </a:rPr>
              <a:t>（</a:t>
            </a:r>
            <a:r>
              <a:rPr kumimoji="0" lang="en-US" altLang="zh-CN" sz="2000">
                <a:solidFill>
                  <a:srgbClr val="000000"/>
                </a:solidFill>
                <a:latin typeface="黑体" panose="02010609060101010101" pitchFamily="49" charset="-122"/>
                <a:ea typeface="黑体" panose="02010609060101010101" pitchFamily="49" charset="-122"/>
              </a:rPr>
              <a:t>1</a:t>
            </a:r>
            <a:r>
              <a:rPr kumimoji="0" lang="zh-CN" altLang="en-US" sz="2000">
                <a:solidFill>
                  <a:srgbClr val="000000"/>
                </a:solidFill>
                <a:latin typeface="黑体" panose="02010609060101010101" pitchFamily="49" charset="-122"/>
                <a:ea typeface="黑体" panose="02010609060101010101" pitchFamily="49" charset="-122"/>
              </a:rPr>
              <a:t>）</a:t>
            </a:r>
            <a:r>
              <a:rPr kumimoji="0" lang="en-US" altLang="zh-CN" sz="2000">
                <a:solidFill>
                  <a:srgbClr val="000000"/>
                </a:solidFill>
                <a:latin typeface="黑体" panose="02010609060101010101" pitchFamily="49" charset="-122"/>
                <a:ea typeface="黑体" panose="02010609060101010101" pitchFamily="49" charset="-122"/>
              </a:rPr>
              <a:t>×</a:t>
            </a:r>
            <a:r>
              <a:rPr kumimoji="0" lang="zh-CN" altLang="en-US" sz="2000">
                <a:solidFill>
                  <a:srgbClr val="000000"/>
                </a:solidFill>
                <a:latin typeface="黑体" panose="02010609060101010101" pitchFamily="49" charset="-122"/>
                <a:ea typeface="黑体" panose="02010609060101010101" pitchFamily="49" charset="-122"/>
              </a:rPr>
              <a:t>（</a:t>
            </a:r>
            <a:r>
              <a:rPr kumimoji="0" lang="en-US" altLang="zh-CN" sz="2000">
                <a:solidFill>
                  <a:srgbClr val="000000"/>
                </a:solidFill>
                <a:latin typeface="黑体" panose="02010609060101010101" pitchFamily="49" charset="-122"/>
                <a:ea typeface="黑体" panose="02010609060101010101" pitchFamily="49" charset="-122"/>
              </a:rPr>
              <a:t>2</a:t>
            </a:r>
            <a:r>
              <a:rPr kumimoji="0" lang="zh-CN" altLang="en-US" sz="2000">
                <a:solidFill>
                  <a:srgbClr val="000000"/>
                </a:solidFill>
                <a:latin typeface="黑体" panose="02010609060101010101" pitchFamily="49" charset="-122"/>
                <a:ea typeface="黑体" panose="02010609060101010101" pitchFamily="49" charset="-122"/>
              </a:rPr>
              <a:t>）</a:t>
            </a:r>
            <a:endParaRPr kumimoji="0" lang="zh-CN" altLang="en-US" sz="2000">
              <a:solidFill>
                <a:srgbClr val="000000"/>
              </a:solidFill>
              <a:latin typeface="黑体" panose="02010609060101010101" pitchFamily="49" charset="-122"/>
              <a:ea typeface="黑体" panose="02010609060101010101" pitchFamily="49" charset="-122"/>
            </a:endParaRPr>
          </a:p>
        </p:txBody>
      </p:sp>
      <p:sp>
        <p:nvSpPr>
          <p:cNvPr id="59402" name="Rectangle 12"/>
          <p:cNvSpPr>
            <a:spLocks noChangeArrowheads="1"/>
          </p:cNvSpPr>
          <p:nvPr/>
        </p:nvSpPr>
        <p:spPr bwMode="auto">
          <a:xfrm>
            <a:off x="10023475" y="1579563"/>
            <a:ext cx="2049463" cy="1109662"/>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buClr>
                <a:srgbClr val="A50021"/>
              </a:buClr>
              <a:buSzPct val="75000"/>
              <a:buFont typeface="Wingdings" panose="05000000000000000000" pitchFamily="2" charset="2"/>
              <a:buNone/>
            </a:pPr>
            <a:r>
              <a:rPr kumimoji="0" lang="zh-CN" altLang="en-US" sz="2000">
                <a:solidFill>
                  <a:srgbClr val="000000"/>
                </a:solidFill>
                <a:latin typeface="黑体" panose="02010609060101010101" pitchFamily="49" charset="-122"/>
                <a:ea typeface="黑体" panose="02010609060101010101" pitchFamily="49" charset="-122"/>
              </a:rPr>
              <a:t>（</a:t>
            </a:r>
            <a:r>
              <a:rPr kumimoji="0" lang="en-US" altLang="zh-CN" sz="2000">
                <a:solidFill>
                  <a:srgbClr val="000000"/>
                </a:solidFill>
                <a:latin typeface="黑体" panose="02010609060101010101" pitchFamily="49" charset="-122"/>
                <a:ea typeface="黑体" panose="02010609060101010101" pitchFamily="49" charset="-122"/>
              </a:rPr>
              <a:t>5</a:t>
            </a:r>
            <a:r>
              <a:rPr kumimoji="0" lang="zh-CN" altLang="en-US" sz="2000">
                <a:solidFill>
                  <a:srgbClr val="000000"/>
                </a:solidFill>
                <a:latin typeface="黑体" panose="02010609060101010101" pitchFamily="49" charset="-122"/>
                <a:ea typeface="黑体" panose="02010609060101010101" pitchFamily="49" charset="-122"/>
              </a:rPr>
              <a:t>）</a:t>
            </a:r>
            <a:endParaRPr kumimoji="0" lang="zh-CN" altLang="en-US" sz="2000">
              <a:solidFill>
                <a:srgbClr val="000000"/>
              </a:solidFill>
              <a:latin typeface="黑体" panose="02010609060101010101" pitchFamily="49" charset="-122"/>
              <a:ea typeface="黑体" panose="02010609060101010101" pitchFamily="49" charset="-122"/>
            </a:endParaRPr>
          </a:p>
          <a:p>
            <a:pPr algn="ctr" eaLnBrk="1" hangingPunct="1">
              <a:buClr>
                <a:srgbClr val="A50021"/>
              </a:buClr>
              <a:buSzPct val="75000"/>
              <a:buFont typeface="Wingdings" panose="05000000000000000000" pitchFamily="2" charset="2"/>
              <a:buNone/>
            </a:pPr>
            <a:r>
              <a:rPr kumimoji="0" lang="zh-CN" altLang="en-US" sz="2000">
                <a:solidFill>
                  <a:srgbClr val="000000"/>
                </a:solidFill>
                <a:latin typeface="黑体" panose="02010609060101010101" pitchFamily="49" charset="-122"/>
                <a:ea typeface="黑体" panose="02010609060101010101" pitchFamily="49" charset="-122"/>
              </a:rPr>
              <a:t>期末摊余成本</a:t>
            </a:r>
            <a:endParaRPr kumimoji="0" lang="zh-CN" altLang="en-US" sz="2000">
              <a:solidFill>
                <a:srgbClr val="000000"/>
              </a:solidFill>
              <a:latin typeface="黑体" panose="02010609060101010101" pitchFamily="49" charset="-122"/>
              <a:ea typeface="黑体" panose="02010609060101010101" pitchFamily="49" charset="-122"/>
            </a:endParaRPr>
          </a:p>
          <a:p>
            <a:pPr algn="ctr" eaLnBrk="1" hangingPunct="1">
              <a:buClr>
                <a:srgbClr val="A50021"/>
              </a:buClr>
              <a:buSzPct val="75000"/>
              <a:buFont typeface="Wingdings" panose="05000000000000000000" pitchFamily="2" charset="2"/>
              <a:buNone/>
            </a:pPr>
            <a:r>
              <a:rPr kumimoji="0" lang="zh-CN" altLang="en-US" sz="2000">
                <a:solidFill>
                  <a:srgbClr val="000000"/>
                </a:solidFill>
                <a:latin typeface="黑体" panose="02010609060101010101" pitchFamily="49" charset="-122"/>
                <a:ea typeface="黑体" panose="02010609060101010101" pitchFamily="49" charset="-122"/>
              </a:rPr>
              <a:t>（</a:t>
            </a:r>
            <a:r>
              <a:rPr kumimoji="0" lang="en-US" altLang="zh-CN" sz="2000">
                <a:solidFill>
                  <a:srgbClr val="000000"/>
                </a:solidFill>
                <a:latin typeface="黑体" panose="02010609060101010101" pitchFamily="49" charset="-122"/>
                <a:ea typeface="黑体" panose="02010609060101010101" pitchFamily="49" charset="-122"/>
              </a:rPr>
              <a:t>1</a:t>
            </a:r>
            <a:r>
              <a:rPr kumimoji="0" lang="zh-CN" altLang="en-US" sz="2000">
                <a:solidFill>
                  <a:srgbClr val="000000"/>
                </a:solidFill>
                <a:latin typeface="黑体" panose="02010609060101010101" pitchFamily="49" charset="-122"/>
                <a:ea typeface="黑体" panose="02010609060101010101" pitchFamily="49" charset="-122"/>
              </a:rPr>
              <a:t>）</a:t>
            </a:r>
            <a:r>
              <a:rPr kumimoji="0" lang="en-US" altLang="zh-CN" sz="2000">
                <a:solidFill>
                  <a:srgbClr val="000000"/>
                </a:solidFill>
                <a:latin typeface="黑体" panose="02010609060101010101" pitchFamily="49" charset="-122"/>
                <a:ea typeface="黑体" panose="02010609060101010101" pitchFamily="49" charset="-122"/>
              </a:rPr>
              <a:t>+</a:t>
            </a:r>
            <a:r>
              <a:rPr kumimoji="0" lang="zh-CN" altLang="en-US" sz="2000">
                <a:solidFill>
                  <a:srgbClr val="000000"/>
                </a:solidFill>
                <a:latin typeface="黑体" panose="02010609060101010101" pitchFamily="49" charset="-122"/>
                <a:ea typeface="黑体" panose="02010609060101010101" pitchFamily="49" charset="-122"/>
              </a:rPr>
              <a:t>（</a:t>
            </a:r>
            <a:r>
              <a:rPr kumimoji="0" lang="en-US" altLang="zh-CN" sz="2000">
                <a:solidFill>
                  <a:srgbClr val="000000"/>
                </a:solidFill>
                <a:latin typeface="黑体" panose="02010609060101010101" pitchFamily="49" charset="-122"/>
                <a:ea typeface="黑体" panose="02010609060101010101" pitchFamily="49" charset="-122"/>
              </a:rPr>
              <a:t>3</a:t>
            </a:r>
            <a:r>
              <a:rPr kumimoji="0" lang="zh-CN" altLang="en-US" sz="2000">
                <a:solidFill>
                  <a:srgbClr val="000000"/>
                </a:solidFill>
                <a:latin typeface="黑体" panose="02010609060101010101" pitchFamily="49" charset="-122"/>
                <a:ea typeface="黑体" panose="02010609060101010101" pitchFamily="49" charset="-122"/>
              </a:rPr>
              <a:t>）</a:t>
            </a:r>
            <a:r>
              <a:rPr kumimoji="0" lang="en-US" altLang="zh-CN" sz="2000">
                <a:solidFill>
                  <a:srgbClr val="000000"/>
                </a:solidFill>
                <a:latin typeface="黑体" panose="02010609060101010101" pitchFamily="49" charset="-122"/>
                <a:ea typeface="黑体" panose="02010609060101010101" pitchFamily="49" charset="-122"/>
              </a:rPr>
              <a:t>-</a:t>
            </a:r>
            <a:r>
              <a:rPr kumimoji="0" lang="zh-CN" altLang="en-US" sz="2000">
                <a:solidFill>
                  <a:srgbClr val="000000"/>
                </a:solidFill>
                <a:latin typeface="黑体" panose="02010609060101010101" pitchFamily="49" charset="-122"/>
                <a:ea typeface="黑体" panose="02010609060101010101" pitchFamily="49" charset="-122"/>
              </a:rPr>
              <a:t>（</a:t>
            </a:r>
            <a:r>
              <a:rPr kumimoji="0" lang="en-US" altLang="zh-CN" sz="2000">
                <a:solidFill>
                  <a:srgbClr val="000000"/>
                </a:solidFill>
                <a:latin typeface="黑体" panose="02010609060101010101" pitchFamily="49" charset="-122"/>
                <a:ea typeface="黑体" panose="02010609060101010101" pitchFamily="49" charset="-122"/>
              </a:rPr>
              <a:t>4</a:t>
            </a:r>
            <a:r>
              <a:rPr kumimoji="0" lang="zh-CN" altLang="en-US" sz="2000">
                <a:solidFill>
                  <a:srgbClr val="000000"/>
                </a:solidFill>
                <a:latin typeface="黑体" panose="02010609060101010101" pitchFamily="49" charset="-122"/>
                <a:ea typeface="黑体" panose="02010609060101010101" pitchFamily="49" charset="-122"/>
              </a:rPr>
              <a:t>）</a:t>
            </a:r>
            <a:endParaRPr kumimoji="0" lang="zh-CN" altLang="en-US" sz="2000">
              <a:solidFill>
                <a:srgbClr val="000000"/>
              </a:solidFill>
              <a:latin typeface="黑体" panose="02010609060101010101" pitchFamily="49" charset="-122"/>
              <a:ea typeface="黑体" panose="02010609060101010101" pitchFamily="49" charset="-122"/>
            </a:endParaRPr>
          </a:p>
        </p:txBody>
      </p:sp>
      <p:sp>
        <p:nvSpPr>
          <p:cNvPr id="59403" name="Rectangle 13"/>
          <p:cNvSpPr>
            <a:spLocks noChangeArrowheads="1"/>
          </p:cNvSpPr>
          <p:nvPr/>
        </p:nvSpPr>
        <p:spPr bwMode="auto">
          <a:xfrm>
            <a:off x="3432175" y="2689225"/>
            <a:ext cx="1223963" cy="327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buClr>
                <a:srgbClr val="A50021"/>
              </a:buClr>
              <a:buSzPct val="75000"/>
              <a:buFont typeface="Wingdings" panose="05000000000000000000" pitchFamily="2" charset="2"/>
              <a:buNone/>
            </a:pPr>
            <a:r>
              <a:rPr kumimoji="0" lang="en-US" altLang="zh-CN" sz="2000">
                <a:solidFill>
                  <a:srgbClr val="000000"/>
                </a:solidFill>
                <a:latin typeface="黑体" panose="02010609060101010101" pitchFamily="49" charset="-122"/>
                <a:ea typeface="黑体" panose="02010609060101010101" pitchFamily="49" charset="-122"/>
              </a:rPr>
              <a:t>15.12.31</a:t>
            </a:r>
            <a:endParaRPr kumimoji="0" lang="en-US" altLang="zh-CN" sz="2000">
              <a:solidFill>
                <a:srgbClr val="000000"/>
              </a:solidFill>
              <a:latin typeface="黑体" panose="02010609060101010101" pitchFamily="49" charset="-122"/>
              <a:ea typeface="黑体" panose="02010609060101010101" pitchFamily="49" charset="-122"/>
            </a:endParaRPr>
          </a:p>
        </p:txBody>
      </p:sp>
      <p:sp>
        <p:nvSpPr>
          <p:cNvPr id="155" name="Rectangle 14"/>
          <p:cNvSpPr>
            <a:spLocks noChangeArrowheads="1"/>
          </p:cNvSpPr>
          <p:nvPr/>
        </p:nvSpPr>
        <p:spPr bwMode="auto">
          <a:xfrm>
            <a:off x="4656138" y="2689225"/>
            <a:ext cx="1633537" cy="327025"/>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buClr>
                <a:srgbClr val="A50021"/>
              </a:buClr>
              <a:buSzPct val="75000"/>
              <a:buFont typeface="Wingdings" panose="05000000000000000000" pitchFamily="2" charset="2"/>
              <a:buNone/>
            </a:pPr>
            <a:r>
              <a:rPr kumimoji="0" lang="en-US" altLang="zh-CN" sz="2000">
                <a:solidFill>
                  <a:srgbClr val="000000"/>
                </a:solidFill>
                <a:latin typeface="黑体" panose="02010609060101010101" pitchFamily="49" charset="-122"/>
                <a:ea typeface="黑体" panose="02010609060101010101" pitchFamily="49" charset="-122"/>
              </a:rPr>
              <a:t>927.90 </a:t>
            </a:r>
            <a:endParaRPr kumimoji="0" lang="zh-CN" altLang="en-US" sz="2000">
              <a:solidFill>
                <a:srgbClr val="000000"/>
              </a:solidFill>
              <a:latin typeface="黑体" panose="02010609060101010101" pitchFamily="49" charset="-122"/>
              <a:ea typeface="黑体" panose="02010609060101010101" pitchFamily="49" charset="-122"/>
            </a:endParaRPr>
          </a:p>
        </p:txBody>
      </p:sp>
      <p:sp>
        <p:nvSpPr>
          <p:cNvPr id="59405" name="Rectangle 16"/>
          <p:cNvSpPr>
            <a:spLocks noChangeArrowheads="1"/>
          </p:cNvSpPr>
          <p:nvPr/>
        </p:nvSpPr>
        <p:spPr bwMode="auto">
          <a:xfrm>
            <a:off x="6294438" y="2689225"/>
            <a:ext cx="1096962" cy="327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buClr>
                <a:srgbClr val="A50021"/>
              </a:buClr>
              <a:buSzPct val="75000"/>
              <a:buFont typeface="Wingdings" panose="05000000000000000000" pitchFamily="2" charset="2"/>
              <a:buNone/>
            </a:pPr>
            <a:r>
              <a:rPr kumimoji="0" lang="en-US" altLang="zh-CN" sz="2000">
                <a:solidFill>
                  <a:srgbClr val="000000"/>
                </a:solidFill>
                <a:latin typeface="黑体" panose="02010609060101010101" pitchFamily="49" charset="-122"/>
                <a:ea typeface="黑体" panose="02010609060101010101" pitchFamily="49" charset="-122"/>
              </a:rPr>
              <a:t>12%</a:t>
            </a:r>
            <a:endParaRPr kumimoji="0" lang="zh-CN" altLang="en-US" sz="2000">
              <a:solidFill>
                <a:srgbClr val="000000"/>
              </a:solidFill>
              <a:latin typeface="黑体" panose="02010609060101010101" pitchFamily="49" charset="-122"/>
              <a:ea typeface="黑体" panose="02010609060101010101" pitchFamily="49" charset="-122"/>
            </a:endParaRPr>
          </a:p>
        </p:txBody>
      </p:sp>
      <p:sp>
        <p:nvSpPr>
          <p:cNvPr id="157" name="Rectangle 17"/>
          <p:cNvSpPr>
            <a:spLocks noChangeArrowheads="1"/>
          </p:cNvSpPr>
          <p:nvPr/>
        </p:nvSpPr>
        <p:spPr bwMode="auto">
          <a:xfrm>
            <a:off x="7391400" y="2689225"/>
            <a:ext cx="1465263" cy="3270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buClr>
                <a:srgbClr val="A50021"/>
              </a:buClr>
              <a:buSzPct val="75000"/>
              <a:buFont typeface="Wingdings" panose="05000000000000000000" pitchFamily="2" charset="2"/>
              <a:buNone/>
            </a:pPr>
            <a:r>
              <a:rPr kumimoji="0" lang="en-US" altLang="zh-CN" sz="2000">
                <a:solidFill>
                  <a:srgbClr val="000000"/>
                </a:solidFill>
                <a:latin typeface="黑体" panose="02010609060101010101" pitchFamily="49" charset="-122"/>
                <a:ea typeface="黑体" panose="02010609060101010101" pitchFamily="49" charset="-122"/>
              </a:rPr>
              <a:t>111.35 </a:t>
            </a:r>
            <a:endParaRPr kumimoji="0" lang="zh-CN" altLang="en-US" sz="2000">
              <a:solidFill>
                <a:srgbClr val="000000"/>
              </a:solidFill>
              <a:latin typeface="黑体" panose="02010609060101010101" pitchFamily="49" charset="-122"/>
              <a:ea typeface="黑体" panose="02010609060101010101" pitchFamily="49" charset="-122"/>
            </a:endParaRPr>
          </a:p>
        </p:txBody>
      </p:sp>
      <p:sp>
        <p:nvSpPr>
          <p:cNvPr id="158" name="Rectangle 18"/>
          <p:cNvSpPr>
            <a:spLocks noChangeArrowheads="1"/>
          </p:cNvSpPr>
          <p:nvPr/>
        </p:nvSpPr>
        <p:spPr bwMode="auto">
          <a:xfrm>
            <a:off x="10023475" y="2689225"/>
            <a:ext cx="2049463" cy="327025"/>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buClr>
                <a:srgbClr val="A50021"/>
              </a:buClr>
              <a:buSzPct val="75000"/>
              <a:buFont typeface="Wingdings" panose="05000000000000000000" pitchFamily="2" charset="2"/>
              <a:buNone/>
            </a:pPr>
            <a:r>
              <a:rPr kumimoji="0" lang="en-US" altLang="zh-CN" sz="2000">
                <a:solidFill>
                  <a:srgbClr val="000000"/>
                </a:solidFill>
                <a:latin typeface="黑体" panose="02010609060101010101" pitchFamily="49" charset="-122"/>
                <a:ea typeface="黑体" panose="02010609060101010101" pitchFamily="49" charset="-122"/>
              </a:rPr>
              <a:t>939.25 </a:t>
            </a:r>
            <a:endParaRPr kumimoji="0" lang="zh-CN" altLang="en-US" sz="2000">
              <a:solidFill>
                <a:srgbClr val="000000"/>
              </a:solidFill>
              <a:latin typeface="黑体" panose="02010609060101010101" pitchFamily="49" charset="-122"/>
              <a:ea typeface="黑体" panose="02010609060101010101" pitchFamily="49" charset="-122"/>
            </a:endParaRPr>
          </a:p>
        </p:txBody>
      </p:sp>
      <p:sp>
        <p:nvSpPr>
          <p:cNvPr id="59408" name="Rectangle 19"/>
          <p:cNvSpPr>
            <a:spLocks noChangeArrowheads="1"/>
          </p:cNvSpPr>
          <p:nvPr/>
        </p:nvSpPr>
        <p:spPr bwMode="auto">
          <a:xfrm>
            <a:off x="3432175" y="3016250"/>
            <a:ext cx="1223963" cy="365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buClr>
                <a:srgbClr val="A50021"/>
              </a:buClr>
              <a:buSzPct val="75000"/>
              <a:buFont typeface="Wingdings" panose="05000000000000000000" pitchFamily="2" charset="2"/>
              <a:buNone/>
            </a:pPr>
            <a:r>
              <a:rPr kumimoji="0" lang="en-US" altLang="zh-CN" sz="2000">
                <a:solidFill>
                  <a:srgbClr val="000000"/>
                </a:solidFill>
                <a:latin typeface="黑体" panose="02010609060101010101" pitchFamily="49" charset="-122"/>
                <a:ea typeface="黑体" panose="02010609060101010101" pitchFamily="49" charset="-122"/>
              </a:rPr>
              <a:t>16.12.31</a:t>
            </a:r>
            <a:endParaRPr kumimoji="0" lang="en-US" altLang="zh-CN" sz="2000">
              <a:solidFill>
                <a:srgbClr val="000000"/>
              </a:solidFill>
              <a:latin typeface="黑体" panose="02010609060101010101" pitchFamily="49" charset="-122"/>
              <a:ea typeface="黑体" panose="02010609060101010101" pitchFamily="49" charset="-122"/>
            </a:endParaRPr>
          </a:p>
        </p:txBody>
      </p:sp>
      <p:sp>
        <p:nvSpPr>
          <p:cNvPr id="160" name="Rectangle 20"/>
          <p:cNvSpPr>
            <a:spLocks noChangeArrowheads="1"/>
          </p:cNvSpPr>
          <p:nvPr/>
        </p:nvSpPr>
        <p:spPr bwMode="auto">
          <a:xfrm>
            <a:off x="4656138" y="3016250"/>
            <a:ext cx="1633537" cy="365125"/>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buClr>
                <a:srgbClr val="A50021"/>
              </a:buClr>
              <a:buSzPct val="75000"/>
              <a:buFont typeface="Wingdings" panose="05000000000000000000" pitchFamily="2" charset="2"/>
              <a:buNone/>
            </a:pPr>
            <a:r>
              <a:rPr kumimoji="0" lang="en-US" altLang="zh-CN" sz="2000">
                <a:solidFill>
                  <a:srgbClr val="000000"/>
                </a:solidFill>
                <a:latin typeface="黑体" panose="02010609060101010101" pitchFamily="49" charset="-122"/>
                <a:ea typeface="黑体" panose="02010609060101010101" pitchFamily="49" charset="-122"/>
              </a:rPr>
              <a:t>939.25 </a:t>
            </a:r>
            <a:endParaRPr kumimoji="0" lang="zh-CN" altLang="en-US" sz="2000">
              <a:solidFill>
                <a:srgbClr val="000000"/>
              </a:solidFill>
              <a:latin typeface="黑体" panose="02010609060101010101" pitchFamily="49" charset="-122"/>
              <a:ea typeface="黑体" panose="02010609060101010101" pitchFamily="49" charset="-122"/>
            </a:endParaRPr>
          </a:p>
        </p:txBody>
      </p:sp>
      <p:sp>
        <p:nvSpPr>
          <p:cNvPr id="59410" name="Rectangle 22"/>
          <p:cNvSpPr>
            <a:spLocks noChangeArrowheads="1"/>
          </p:cNvSpPr>
          <p:nvPr/>
        </p:nvSpPr>
        <p:spPr bwMode="auto">
          <a:xfrm>
            <a:off x="6294438" y="3016250"/>
            <a:ext cx="1096962" cy="365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buClr>
                <a:srgbClr val="A50021"/>
              </a:buClr>
              <a:buSzPct val="75000"/>
              <a:buFont typeface="Wingdings" panose="05000000000000000000" pitchFamily="2" charset="2"/>
              <a:buNone/>
            </a:pPr>
            <a:r>
              <a:rPr kumimoji="0" lang="en-US" altLang="zh-CN" sz="2000">
                <a:solidFill>
                  <a:srgbClr val="000000"/>
                </a:solidFill>
                <a:latin typeface="黑体" panose="02010609060101010101" pitchFamily="49" charset="-122"/>
                <a:ea typeface="黑体" panose="02010609060101010101" pitchFamily="49" charset="-122"/>
              </a:rPr>
              <a:t>12%</a:t>
            </a:r>
            <a:endParaRPr kumimoji="0" lang="zh-CN" altLang="en-US" sz="2000">
              <a:solidFill>
                <a:srgbClr val="000000"/>
              </a:solidFill>
              <a:latin typeface="黑体" panose="02010609060101010101" pitchFamily="49" charset="-122"/>
              <a:ea typeface="黑体" panose="02010609060101010101" pitchFamily="49" charset="-122"/>
            </a:endParaRPr>
          </a:p>
        </p:txBody>
      </p:sp>
      <p:sp>
        <p:nvSpPr>
          <p:cNvPr id="162" name="Rectangle 23"/>
          <p:cNvSpPr>
            <a:spLocks noChangeArrowheads="1"/>
          </p:cNvSpPr>
          <p:nvPr/>
        </p:nvSpPr>
        <p:spPr bwMode="auto">
          <a:xfrm>
            <a:off x="7391400" y="3016250"/>
            <a:ext cx="1465263" cy="3651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buClr>
                <a:srgbClr val="A50021"/>
              </a:buClr>
              <a:buSzPct val="75000"/>
              <a:buFont typeface="Wingdings" panose="05000000000000000000" pitchFamily="2" charset="2"/>
              <a:buNone/>
            </a:pPr>
            <a:r>
              <a:rPr kumimoji="0" lang="en-US" altLang="zh-CN" sz="2000">
                <a:solidFill>
                  <a:srgbClr val="000000"/>
                </a:solidFill>
                <a:latin typeface="黑体" panose="02010609060101010101" pitchFamily="49" charset="-122"/>
                <a:ea typeface="黑体" panose="02010609060101010101" pitchFamily="49" charset="-122"/>
              </a:rPr>
              <a:t>112.71 </a:t>
            </a:r>
            <a:endParaRPr kumimoji="0" lang="zh-CN" altLang="en-US" sz="2000">
              <a:solidFill>
                <a:srgbClr val="000000"/>
              </a:solidFill>
              <a:latin typeface="黑体" panose="02010609060101010101" pitchFamily="49" charset="-122"/>
              <a:ea typeface="黑体" panose="02010609060101010101" pitchFamily="49" charset="-122"/>
            </a:endParaRPr>
          </a:p>
        </p:txBody>
      </p:sp>
      <p:sp>
        <p:nvSpPr>
          <p:cNvPr id="163" name="Rectangle 24"/>
          <p:cNvSpPr>
            <a:spLocks noChangeArrowheads="1"/>
          </p:cNvSpPr>
          <p:nvPr/>
        </p:nvSpPr>
        <p:spPr bwMode="auto">
          <a:xfrm>
            <a:off x="10023475" y="3016250"/>
            <a:ext cx="2049463" cy="365125"/>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buClr>
                <a:srgbClr val="A50021"/>
              </a:buClr>
              <a:buSzPct val="75000"/>
              <a:buFont typeface="Wingdings" panose="05000000000000000000" pitchFamily="2" charset="2"/>
              <a:buNone/>
            </a:pPr>
            <a:r>
              <a:rPr kumimoji="0" lang="en-US" altLang="zh-CN" sz="2000">
                <a:solidFill>
                  <a:srgbClr val="000000"/>
                </a:solidFill>
                <a:latin typeface="黑体" panose="02010609060101010101" pitchFamily="49" charset="-122"/>
                <a:ea typeface="黑体" panose="02010609060101010101" pitchFamily="49" charset="-122"/>
              </a:rPr>
              <a:t>951.96 </a:t>
            </a:r>
            <a:endParaRPr kumimoji="0" lang="zh-CN" altLang="en-US" sz="2000">
              <a:solidFill>
                <a:srgbClr val="000000"/>
              </a:solidFill>
              <a:latin typeface="黑体" panose="02010609060101010101" pitchFamily="49" charset="-122"/>
              <a:ea typeface="黑体" panose="02010609060101010101" pitchFamily="49" charset="-122"/>
            </a:endParaRPr>
          </a:p>
        </p:txBody>
      </p:sp>
      <p:sp>
        <p:nvSpPr>
          <p:cNvPr id="59413" name="Rectangle 25"/>
          <p:cNvSpPr>
            <a:spLocks noChangeArrowheads="1"/>
          </p:cNvSpPr>
          <p:nvPr/>
        </p:nvSpPr>
        <p:spPr bwMode="auto">
          <a:xfrm>
            <a:off x="3432175" y="3381375"/>
            <a:ext cx="1223963" cy="3794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buClr>
                <a:srgbClr val="A50021"/>
              </a:buClr>
              <a:buSzPct val="75000"/>
              <a:buFont typeface="Wingdings" panose="05000000000000000000" pitchFamily="2" charset="2"/>
              <a:buNone/>
            </a:pPr>
            <a:r>
              <a:rPr kumimoji="0" lang="en-US" altLang="zh-CN" sz="2000">
                <a:solidFill>
                  <a:srgbClr val="000000"/>
                </a:solidFill>
                <a:latin typeface="黑体" panose="02010609060101010101" pitchFamily="49" charset="-122"/>
                <a:ea typeface="黑体" panose="02010609060101010101" pitchFamily="49" charset="-122"/>
              </a:rPr>
              <a:t>17.12.31</a:t>
            </a:r>
            <a:endParaRPr kumimoji="0" lang="en-US" altLang="zh-CN" sz="2000">
              <a:solidFill>
                <a:srgbClr val="000000"/>
              </a:solidFill>
              <a:latin typeface="黑体" panose="02010609060101010101" pitchFamily="49" charset="-122"/>
              <a:ea typeface="黑体" panose="02010609060101010101" pitchFamily="49" charset="-122"/>
            </a:endParaRPr>
          </a:p>
        </p:txBody>
      </p:sp>
      <p:sp>
        <p:nvSpPr>
          <p:cNvPr id="165" name="Rectangle 26"/>
          <p:cNvSpPr>
            <a:spLocks noChangeArrowheads="1"/>
          </p:cNvSpPr>
          <p:nvPr/>
        </p:nvSpPr>
        <p:spPr bwMode="auto">
          <a:xfrm>
            <a:off x="4656138" y="3381375"/>
            <a:ext cx="1633537" cy="379413"/>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buClr>
                <a:srgbClr val="A50021"/>
              </a:buClr>
              <a:buSzPct val="75000"/>
              <a:buFont typeface="Wingdings" panose="05000000000000000000" pitchFamily="2" charset="2"/>
              <a:buNone/>
            </a:pPr>
            <a:r>
              <a:rPr kumimoji="0" lang="en-US" altLang="zh-CN" sz="2000">
                <a:solidFill>
                  <a:srgbClr val="000000"/>
                </a:solidFill>
                <a:latin typeface="黑体" panose="02010609060101010101" pitchFamily="49" charset="-122"/>
                <a:ea typeface="黑体" panose="02010609060101010101" pitchFamily="49" charset="-122"/>
              </a:rPr>
              <a:t>951.96 </a:t>
            </a:r>
            <a:endParaRPr kumimoji="0" lang="zh-CN" altLang="en-US" sz="2000">
              <a:solidFill>
                <a:srgbClr val="000000"/>
              </a:solidFill>
              <a:latin typeface="黑体" panose="02010609060101010101" pitchFamily="49" charset="-122"/>
              <a:ea typeface="黑体" panose="02010609060101010101" pitchFamily="49" charset="-122"/>
            </a:endParaRPr>
          </a:p>
        </p:txBody>
      </p:sp>
      <p:sp>
        <p:nvSpPr>
          <p:cNvPr id="59415" name="Rectangle 28"/>
          <p:cNvSpPr>
            <a:spLocks noChangeArrowheads="1"/>
          </p:cNvSpPr>
          <p:nvPr/>
        </p:nvSpPr>
        <p:spPr bwMode="auto">
          <a:xfrm>
            <a:off x="6294438" y="3381375"/>
            <a:ext cx="1096962" cy="3794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buClr>
                <a:srgbClr val="A50021"/>
              </a:buClr>
              <a:buSzPct val="75000"/>
              <a:buFont typeface="Wingdings" panose="05000000000000000000" pitchFamily="2" charset="2"/>
              <a:buNone/>
            </a:pPr>
            <a:r>
              <a:rPr kumimoji="0" lang="en-US" altLang="zh-CN" sz="2000">
                <a:solidFill>
                  <a:srgbClr val="000000"/>
                </a:solidFill>
                <a:latin typeface="黑体" panose="02010609060101010101" pitchFamily="49" charset="-122"/>
                <a:ea typeface="黑体" panose="02010609060101010101" pitchFamily="49" charset="-122"/>
              </a:rPr>
              <a:t>12%</a:t>
            </a:r>
            <a:endParaRPr kumimoji="0" lang="zh-CN" altLang="en-US" sz="2000">
              <a:solidFill>
                <a:srgbClr val="000000"/>
              </a:solidFill>
              <a:latin typeface="黑体" panose="02010609060101010101" pitchFamily="49" charset="-122"/>
              <a:ea typeface="黑体" panose="02010609060101010101" pitchFamily="49" charset="-122"/>
            </a:endParaRPr>
          </a:p>
        </p:txBody>
      </p:sp>
      <p:sp>
        <p:nvSpPr>
          <p:cNvPr id="167" name="Rectangle 29"/>
          <p:cNvSpPr>
            <a:spLocks noChangeArrowheads="1"/>
          </p:cNvSpPr>
          <p:nvPr/>
        </p:nvSpPr>
        <p:spPr bwMode="auto">
          <a:xfrm>
            <a:off x="7391400" y="3381375"/>
            <a:ext cx="1465263" cy="3794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buClr>
                <a:srgbClr val="A50021"/>
              </a:buClr>
              <a:buSzPct val="75000"/>
              <a:buFont typeface="Wingdings" panose="05000000000000000000" pitchFamily="2" charset="2"/>
              <a:buNone/>
            </a:pPr>
            <a:r>
              <a:rPr kumimoji="0" lang="en-US" altLang="zh-CN" sz="2000">
                <a:solidFill>
                  <a:srgbClr val="000000"/>
                </a:solidFill>
                <a:latin typeface="黑体" panose="02010609060101010101" pitchFamily="49" charset="-122"/>
                <a:ea typeface="黑体" panose="02010609060101010101" pitchFamily="49" charset="-122"/>
              </a:rPr>
              <a:t>114.24 </a:t>
            </a:r>
            <a:endParaRPr kumimoji="0" lang="zh-CN" altLang="en-US" sz="2000">
              <a:solidFill>
                <a:srgbClr val="000000"/>
              </a:solidFill>
              <a:latin typeface="黑体" panose="02010609060101010101" pitchFamily="49" charset="-122"/>
              <a:ea typeface="黑体" panose="02010609060101010101" pitchFamily="49" charset="-122"/>
            </a:endParaRPr>
          </a:p>
        </p:txBody>
      </p:sp>
      <p:sp>
        <p:nvSpPr>
          <p:cNvPr id="168" name="Rectangle 30"/>
          <p:cNvSpPr>
            <a:spLocks noChangeArrowheads="1"/>
          </p:cNvSpPr>
          <p:nvPr/>
        </p:nvSpPr>
        <p:spPr bwMode="auto">
          <a:xfrm>
            <a:off x="10023475" y="3381375"/>
            <a:ext cx="2049463" cy="379413"/>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buClr>
                <a:srgbClr val="A50021"/>
              </a:buClr>
              <a:buSzPct val="75000"/>
              <a:buFont typeface="Wingdings" panose="05000000000000000000" pitchFamily="2" charset="2"/>
              <a:buNone/>
            </a:pPr>
            <a:r>
              <a:rPr kumimoji="0" lang="en-US" altLang="zh-CN" sz="2000">
                <a:solidFill>
                  <a:srgbClr val="000000"/>
                </a:solidFill>
                <a:latin typeface="黑体" panose="02010609060101010101" pitchFamily="49" charset="-122"/>
                <a:ea typeface="黑体" panose="02010609060101010101" pitchFamily="49" charset="-122"/>
              </a:rPr>
              <a:t>966.20 </a:t>
            </a:r>
            <a:endParaRPr kumimoji="0" lang="zh-CN" altLang="en-US" sz="2000">
              <a:solidFill>
                <a:srgbClr val="000000"/>
              </a:solidFill>
              <a:latin typeface="黑体" panose="02010609060101010101" pitchFamily="49" charset="-122"/>
              <a:ea typeface="黑体" panose="02010609060101010101" pitchFamily="49" charset="-122"/>
            </a:endParaRPr>
          </a:p>
        </p:txBody>
      </p:sp>
      <p:sp>
        <p:nvSpPr>
          <p:cNvPr id="59418" name="Rectangle 31"/>
          <p:cNvSpPr>
            <a:spLocks noChangeArrowheads="1"/>
          </p:cNvSpPr>
          <p:nvPr/>
        </p:nvSpPr>
        <p:spPr bwMode="auto">
          <a:xfrm>
            <a:off x="3432175" y="3760788"/>
            <a:ext cx="1223963" cy="365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buClr>
                <a:srgbClr val="A50021"/>
              </a:buClr>
              <a:buSzPct val="75000"/>
              <a:buFont typeface="Wingdings" panose="05000000000000000000" pitchFamily="2" charset="2"/>
              <a:buNone/>
            </a:pPr>
            <a:r>
              <a:rPr kumimoji="0" lang="en-US" altLang="zh-CN" sz="2000">
                <a:solidFill>
                  <a:srgbClr val="000000"/>
                </a:solidFill>
                <a:latin typeface="黑体" panose="02010609060101010101" pitchFamily="49" charset="-122"/>
                <a:ea typeface="黑体" panose="02010609060101010101" pitchFamily="49" charset="-122"/>
              </a:rPr>
              <a:t>18.12.31</a:t>
            </a:r>
            <a:endParaRPr kumimoji="0" lang="en-US" altLang="zh-CN" sz="2000">
              <a:solidFill>
                <a:srgbClr val="000000"/>
              </a:solidFill>
              <a:latin typeface="黑体" panose="02010609060101010101" pitchFamily="49" charset="-122"/>
              <a:ea typeface="黑体" panose="02010609060101010101" pitchFamily="49" charset="-122"/>
            </a:endParaRPr>
          </a:p>
        </p:txBody>
      </p:sp>
      <p:sp>
        <p:nvSpPr>
          <p:cNvPr id="170" name="Rectangle 32"/>
          <p:cNvSpPr>
            <a:spLocks noChangeArrowheads="1"/>
          </p:cNvSpPr>
          <p:nvPr/>
        </p:nvSpPr>
        <p:spPr bwMode="auto">
          <a:xfrm>
            <a:off x="4656138" y="3760788"/>
            <a:ext cx="1633537" cy="365125"/>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buClr>
                <a:srgbClr val="A50021"/>
              </a:buClr>
              <a:buSzPct val="75000"/>
              <a:buFont typeface="Wingdings" panose="05000000000000000000" pitchFamily="2" charset="2"/>
              <a:buNone/>
            </a:pPr>
            <a:r>
              <a:rPr kumimoji="0" lang="en-US" altLang="zh-CN" sz="2000">
                <a:solidFill>
                  <a:srgbClr val="000000"/>
                </a:solidFill>
                <a:latin typeface="黑体" panose="02010609060101010101" pitchFamily="49" charset="-122"/>
                <a:ea typeface="黑体" panose="02010609060101010101" pitchFamily="49" charset="-122"/>
              </a:rPr>
              <a:t>966.20 </a:t>
            </a:r>
            <a:endParaRPr kumimoji="0" lang="zh-CN" altLang="en-US" sz="2000">
              <a:solidFill>
                <a:srgbClr val="000000"/>
              </a:solidFill>
              <a:latin typeface="黑体" panose="02010609060101010101" pitchFamily="49" charset="-122"/>
              <a:ea typeface="黑体" panose="02010609060101010101" pitchFamily="49" charset="-122"/>
            </a:endParaRPr>
          </a:p>
        </p:txBody>
      </p:sp>
      <p:sp>
        <p:nvSpPr>
          <p:cNvPr id="59420" name="Rectangle 34"/>
          <p:cNvSpPr>
            <a:spLocks noChangeArrowheads="1"/>
          </p:cNvSpPr>
          <p:nvPr/>
        </p:nvSpPr>
        <p:spPr bwMode="auto">
          <a:xfrm>
            <a:off x="6294438" y="3760788"/>
            <a:ext cx="1096962" cy="365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buClr>
                <a:srgbClr val="A50021"/>
              </a:buClr>
              <a:buSzPct val="75000"/>
              <a:buFont typeface="Wingdings" panose="05000000000000000000" pitchFamily="2" charset="2"/>
              <a:buNone/>
            </a:pPr>
            <a:r>
              <a:rPr kumimoji="0" lang="en-US" altLang="zh-CN" sz="2000">
                <a:solidFill>
                  <a:srgbClr val="000000"/>
                </a:solidFill>
                <a:latin typeface="黑体" panose="02010609060101010101" pitchFamily="49" charset="-122"/>
                <a:ea typeface="黑体" panose="02010609060101010101" pitchFamily="49" charset="-122"/>
              </a:rPr>
              <a:t>12%</a:t>
            </a:r>
            <a:endParaRPr kumimoji="0" lang="zh-CN" altLang="en-US" sz="2000">
              <a:solidFill>
                <a:srgbClr val="000000"/>
              </a:solidFill>
              <a:latin typeface="黑体" panose="02010609060101010101" pitchFamily="49" charset="-122"/>
              <a:ea typeface="黑体" panose="02010609060101010101" pitchFamily="49" charset="-122"/>
            </a:endParaRPr>
          </a:p>
        </p:txBody>
      </p:sp>
      <p:sp>
        <p:nvSpPr>
          <p:cNvPr id="172" name="Rectangle 35"/>
          <p:cNvSpPr>
            <a:spLocks noChangeArrowheads="1"/>
          </p:cNvSpPr>
          <p:nvPr/>
        </p:nvSpPr>
        <p:spPr bwMode="auto">
          <a:xfrm>
            <a:off x="7391400" y="3760788"/>
            <a:ext cx="1465263" cy="3651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buClr>
                <a:srgbClr val="A50021"/>
              </a:buClr>
              <a:buSzPct val="75000"/>
              <a:buFont typeface="Wingdings" panose="05000000000000000000" pitchFamily="2" charset="2"/>
              <a:buNone/>
            </a:pPr>
            <a:r>
              <a:rPr kumimoji="0" lang="en-US" altLang="zh-CN" sz="2000">
                <a:solidFill>
                  <a:srgbClr val="000000"/>
                </a:solidFill>
                <a:latin typeface="黑体" panose="02010609060101010101" pitchFamily="49" charset="-122"/>
                <a:ea typeface="黑体" panose="02010609060101010101" pitchFamily="49" charset="-122"/>
              </a:rPr>
              <a:t>115.94 </a:t>
            </a:r>
            <a:endParaRPr kumimoji="0" lang="zh-CN" altLang="en-US" sz="2000">
              <a:solidFill>
                <a:srgbClr val="000000"/>
              </a:solidFill>
              <a:latin typeface="黑体" panose="02010609060101010101" pitchFamily="49" charset="-122"/>
              <a:ea typeface="黑体" panose="02010609060101010101" pitchFamily="49" charset="-122"/>
            </a:endParaRPr>
          </a:p>
        </p:txBody>
      </p:sp>
      <p:sp>
        <p:nvSpPr>
          <p:cNvPr id="173" name="Rectangle 36"/>
          <p:cNvSpPr>
            <a:spLocks noChangeArrowheads="1"/>
          </p:cNvSpPr>
          <p:nvPr/>
        </p:nvSpPr>
        <p:spPr bwMode="auto">
          <a:xfrm>
            <a:off x="10023475" y="3760788"/>
            <a:ext cx="2049463" cy="365125"/>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buClr>
                <a:srgbClr val="A50021"/>
              </a:buClr>
              <a:buSzPct val="75000"/>
              <a:buFont typeface="Wingdings" panose="05000000000000000000" pitchFamily="2" charset="2"/>
              <a:buNone/>
            </a:pPr>
            <a:r>
              <a:rPr kumimoji="0" lang="en-US" altLang="zh-CN" sz="2000">
                <a:solidFill>
                  <a:srgbClr val="000000"/>
                </a:solidFill>
                <a:latin typeface="黑体" panose="02010609060101010101" pitchFamily="49" charset="-122"/>
                <a:ea typeface="黑体" panose="02010609060101010101" pitchFamily="49" charset="-122"/>
              </a:rPr>
              <a:t>982.14 </a:t>
            </a:r>
            <a:endParaRPr kumimoji="0" lang="zh-CN" altLang="en-US" sz="2000">
              <a:solidFill>
                <a:srgbClr val="000000"/>
              </a:solidFill>
              <a:latin typeface="黑体" panose="02010609060101010101" pitchFamily="49" charset="-122"/>
              <a:ea typeface="黑体" panose="02010609060101010101" pitchFamily="49" charset="-122"/>
            </a:endParaRPr>
          </a:p>
        </p:txBody>
      </p:sp>
      <p:sp>
        <p:nvSpPr>
          <p:cNvPr id="59423" name="Rectangle 37"/>
          <p:cNvSpPr>
            <a:spLocks noChangeArrowheads="1"/>
          </p:cNvSpPr>
          <p:nvPr/>
        </p:nvSpPr>
        <p:spPr bwMode="auto">
          <a:xfrm>
            <a:off x="3432175" y="4125913"/>
            <a:ext cx="1223963" cy="3667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buClr>
                <a:srgbClr val="A50021"/>
              </a:buClr>
              <a:buSzPct val="75000"/>
              <a:buFont typeface="Wingdings" panose="05000000000000000000" pitchFamily="2" charset="2"/>
              <a:buNone/>
            </a:pPr>
            <a:r>
              <a:rPr kumimoji="0" lang="en-US" altLang="zh-CN" sz="2000">
                <a:solidFill>
                  <a:srgbClr val="000000"/>
                </a:solidFill>
                <a:latin typeface="黑体" panose="02010609060101010101" pitchFamily="49" charset="-122"/>
                <a:ea typeface="黑体" panose="02010609060101010101" pitchFamily="49" charset="-122"/>
              </a:rPr>
              <a:t>19.12.31</a:t>
            </a:r>
            <a:endParaRPr kumimoji="0" lang="en-US" altLang="zh-CN" sz="2000">
              <a:solidFill>
                <a:srgbClr val="000000"/>
              </a:solidFill>
              <a:latin typeface="黑体" panose="02010609060101010101" pitchFamily="49" charset="-122"/>
              <a:ea typeface="黑体" panose="02010609060101010101" pitchFamily="49" charset="-122"/>
            </a:endParaRPr>
          </a:p>
        </p:txBody>
      </p:sp>
      <p:sp>
        <p:nvSpPr>
          <p:cNvPr id="175" name="Rectangle 38"/>
          <p:cNvSpPr>
            <a:spLocks noChangeArrowheads="1"/>
          </p:cNvSpPr>
          <p:nvPr/>
        </p:nvSpPr>
        <p:spPr bwMode="auto">
          <a:xfrm>
            <a:off x="4656138" y="4125913"/>
            <a:ext cx="1633537" cy="366712"/>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buClr>
                <a:srgbClr val="A50021"/>
              </a:buClr>
              <a:buSzPct val="75000"/>
              <a:buFont typeface="Wingdings" panose="05000000000000000000" pitchFamily="2" charset="2"/>
              <a:buNone/>
            </a:pPr>
            <a:r>
              <a:rPr kumimoji="0" lang="en-US" altLang="zh-CN" sz="2000">
                <a:solidFill>
                  <a:srgbClr val="000000"/>
                </a:solidFill>
                <a:latin typeface="黑体" panose="02010609060101010101" pitchFamily="49" charset="-122"/>
                <a:ea typeface="黑体" panose="02010609060101010101" pitchFamily="49" charset="-122"/>
              </a:rPr>
              <a:t>982.14 </a:t>
            </a:r>
            <a:endParaRPr kumimoji="0" lang="zh-CN" altLang="en-US" sz="2000">
              <a:solidFill>
                <a:srgbClr val="000000"/>
              </a:solidFill>
              <a:latin typeface="黑体" panose="02010609060101010101" pitchFamily="49" charset="-122"/>
              <a:ea typeface="黑体" panose="02010609060101010101" pitchFamily="49" charset="-122"/>
            </a:endParaRPr>
          </a:p>
        </p:txBody>
      </p:sp>
      <p:sp>
        <p:nvSpPr>
          <p:cNvPr id="59425" name="Rectangle 40"/>
          <p:cNvSpPr>
            <a:spLocks noChangeArrowheads="1"/>
          </p:cNvSpPr>
          <p:nvPr/>
        </p:nvSpPr>
        <p:spPr bwMode="auto">
          <a:xfrm>
            <a:off x="6294438" y="4125913"/>
            <a:ext cx="1096962" cy="3667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buClr>
                <a:srgbClr val="A50021"/>
              </a:buClr>
              <a:buSzPct val="75000"/>
              <a:buFont typeface="Wingdings" panose="05000000000000000000" pitchFamily="2" charset="2"/>
              <a:buNone/>
            </a:pPr>
            <a:r>
              <a:rPr kumimoji="0" lang="en-US" altLang="zh-CN" sz="2000">
                <a:solidFill>
                  <a:srgbClr val="000000"/>
                </a:solidFill>
                <a:latin typeface="黑体" panose="02010609060101010101" pitchFamily="49" charset="-122"/>
                <a:ea typeface="黑体" panose="02010609060101010101" pitchFamily="49" charset="-122"/>
              </a:rPr>
              <a:t>12%</a:t>
            </a:r>
            <a:endParaRPr kumimoji="0" lang="zh-CN" altLang="en-US" sz="2000">
              <a:solidFill>
                <a:srgbClr val="000000"/>
              </a:solidFill>
              <a:latin typeface="黑体" panose="02010609060101010101" pitchFamily="49" charset="-122"/>
              <a:ea typeface="黑体" panose="02010609060101010101" pitchFamily="49" charset="-122"/>
            </a:endParaRPr>
          </a:p>
        </p:txBody>
      </p:sp>
      <p:sp>
        <p:nvSpPr>
          <p:cNvPr id="177" name="Rectangle 41"/>
          <p:cNvSpPr>
            <a:spLocks noChangeArrowheads="1"/>
          </p:cNvSpPr>
          <p:nvPr/>
        </p:nvSpPr>
        <p:spPr bwMode="auto">
          <a:xfrm>
            <a:off x="7391400" y="4125913"/>
            <a:ext cx="1465263" cy="36671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buClr>
                <a:srgbClr val="A50021"/>
              </a:buClr>
              <a:buSzPct val="75000"/>
              <a:buFont typeface="Wingdings" panose="05000000000000000000" pitchFamily="2" charset="2"/>
              <a:buNone/>
            </a:pPr>
            <a:r>
              <a:rPr kumimoji="0" lang="en-US" altLang="zh-CN" sz="2000">
                <a:solidFill>
                  <a:srgbClr val="000000"/>
                </a:solidFill>
                <a:latin typeface="黑体" panose="02010609060101010101" pitchFamily="49" charset="-122"/>
                <a:ea typeface="黑体" panose="02010609060101010101" pitchFamily="49" charset="-122"/>
              </a:rPr>
              <a:t>117.86 </a:t>
            </a:r>
            <a:endParaRPr kumimoji="0" lang="zh-CN" altLang="en-US" sz="2000">
              <a:solidFill>
                <a:srgbClr val="000000"/>
              </a:solidFill>
              <a:latin typeface="黑体" panose="02010609060101010101" pitchFamily="49" charset="-122"/>
              <a:ea typeface="黑体" panose="02010609060101010101" pitchFamily="49" charset="-122"/>
            </a:endParaRPr>
          </a:p>
        </p:txBody>
      </p:sp>
      <p:sp>
        <p:nvSpPr>
          <p:cNvPr id="178" name="Rectangle 42"/>
          <p:cNvSpPr>
            <a:spLocks noChangeArrowheads="1"/>
          </p:cNvSpPr>
          <p:nvPr/>
        </p:nvSpPr>
        <p:spPr bwMode="auto">
          <a:xfrm>
            <a:off x="10023475" y="4125913"/>
            <a:ext cx="2049463" cy="366712"/>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buClr>
                <a:srgbClr val="A50021"/>
              </a:buClr>
              <a:buSzPct val="75000"/>
              <a:buFont typeface="Wingdings" panose="05000000000000000000" pitchFamily="2" charset="2"/>
              <a:buNone/>
            </a:pPr>
            <a:r>
              <a:rPr kumimoji="0" lang="en-US" altLang="zh-CN" sz="2000">
                <a:solidFill>
                  <a:srgbClr val="000000"/>
                </a:solidFill>
                <a:latin typeface="黑体" panose="02010609060101010101" pitchFamily="49" charset="-122"/>
                <a:ea typeface="黑体" panose="02010609060101010101" pitchFamily="49" charset="-122"/>
              </a:rPr>
              <a:t>1000</a:t>
            </a:r>
            <a:endParaRPr kumimoji="0" lang="zh-CN" altLang="en-US" sz="2000">
              <a:solidFill>
                <a:srgbClr val="000000"/>
              </a:solidFill>
              <a:latin typeface="黑体" panose="02010609060101010101" pitchFamily="49" charset="-122"/>
              <a:ea typeface="黑体" panose="02010609060101010101" pitchFamily="49" charset="-122"/>
            </a:endParaRPr>
          </a:p>
        </p:txBody>
      </p:sp>
      <p:sp>
        <p:nvSpPr>
          <p:cNvPr id="59428" name="Rectangle 43"/>
          <p:cNvSpPr>
            <a:spLocks noChangeArrowheads="1"/>
          </p:cNvSpPr>
          <p:nvPr/>
        </p:nvSpPr>
        <p:spPr bwMode="auto">
          <a:xfrm>
            <a:off x="3432175" y="4492625"/>
            <a:ext cx="1223963" cy="30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buClr>
                <a:srgbClr val="A50021"/>
              </a:buClr>
              <a:buSzPct val="75000"/>
              <a:buFont typeface="Wingdings" panose="05000000000000000000" pitchFamily="2" charset="2"/>
              <a:buNone/>
            </a:pPr>
            <a:r>
              <a:rPr kumimoji="0" lang="zh-CN" altLang="en-US" sz="2000">
                <a:solidFill>
                  <a:srgbClr val="000000"/>
                </a:solidFill>
                <a:latin typeface="黑体" panose="02010609060101010101" pitchFamily="49" charset="-122"/>
                <a:ea typeface="黑体" panose="02010609060101010101" pitchFamily="49" charset="-122"/>
              </a:rPr>
              <a:t>合计</a:t>
            </a:r>
            <a:endParaRPr kumimoji="0" lang="zh-CN" altLang="en-US" sz="2000">
              <a:solidFill>
                <a:srgbClr val="000000"/>
              </a:solidFill>
              <a:latin typeface="黑体" panose="02010609060101010101" pitchFamily="49" charset="-122"/>
              <a:ea typeface="黑体" panose="02010609060101010101" pitchFamily="49" charset="-122"/>
            </a:endParaRPr>
          </a:p>
        </p:txBody>
      </p:sp>
      <p:sp>
        <p:nvSpPr>
          <p:cNvPr id="180" name="Rectangle 44"/>
          <p:cNvSpPr>
            <a:spLocks noChangeArrowheads="1"/>
          </p:cNvSpPr>
          <p:nvPr/>
        </p:nvSpPr>
        <p:spPr bwMode="auto">
          <a:xfrm>
            <a:off x="4656138" y="4492625"/>
            <a:ext cx="1633537" cy="304800"/>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buClr>
                <a:srgbClr val="A50021"/>
              </a:buClr>
              <a:buSzPct val="75000"/>
              <a:buFont typeface="Wingdings" panose="05000000000000000000" pitchFamily="2" charset="2"/>
              <a:buNone/>
            </a:pPr>
            <a:r>
              <a:rPr kumimoji="0" lang="en-US" altLang="zh-CN" sz="2000">
                <a:solidFill>
                  <a:srgbClr val="000000"/>
                </a:solidFill>
                <a:latin typeface="黑体" panose="02010609060101010101" pitchFamily="49" charset="-122"/>
                <a:ea typeface="黑体" panose="02010609060101010101" pitchFamily="49" charset="-122"/>
              </a:rPr>
              <a:t>-</a:t>
            </a:r>
            <a:endParaRPr kumimoji="0" lang="zh-CN" altLang="en-US" sz="2000">
              <a:solidFill>
                <a:srgbClr val="000000"/>
              </a:solidFill>
              <a:latin typeface="黑体" panose="02010609060101010101" pitchFamily="49" charset="-122"/>
              <a:ea typeface="黑体" panose="02010609060101010101" pitchFamily="49" charset="-122"/>
            </a:endParaRPr>
          </a:p>
        </p:txBody>
      </p:sp>
      <p:sp>
        <p:nvSpPr>
          <p:cNvPr id="181" name="Rectangle 46"/>
          <p:cNvSpPr>
            <a:spLocks noChangeArrowheads="1"/>
          </p:cNvSpPr>
          <p:nvPr/>
        </p:nvSpPr>
        <p:spPr bwMode="auto">
          <a:xfrm>
            <a:off x="6294438" y="4492625"/>
            <a:ext cx="1096962" cy="30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buClr>
                <a:srgbClr val="A50021"/>
              </a:buClr>
              <a:buSzPct val="75000"/>
              <a:buFont typeface="Wingdings" panose="05000000000000000000" pitchFamily="2" charset="2"/>
              <a:buNone/>
            </a:pPr>
            <a:r>
              <a:rPr kumimoji="0" lang="en-US" altLang="zh-CN" sz="2000">
                <a:solidFill>
                  <a:srgbClr val="000000"/>
                </a:solidFill>
                <a:latin typeface="黑体" panose="02010609060101010101" pitchFamily="49" charset="-122"/>
                <a:ea typeface="黑体" panose="02010609060101010101" pitchFamily="49" charset="-122"/>
              </a:rPr>
              <a:t>-</a:t>
            </a:r>
            <a:endParaRPr kumimoji="0" lang="en-US" altLang="zh-CN" sz="2000">
              <a:solidFill>
                <a:srgbClr val="000000"/>
              </a:solidFill>
              <a:latin typeface="黑体" panose="02010609060101010101" pitchFamily="49" charset="-122"/>
              <a:ea typeface="黑体" panose="02010609060101010101" pitchFamily="49" charset="-122"/>
            </a:endParaRPr>
          </a:p>
        </p:txBody>
      </p:sp>
      <p:sp>
        <p:nvSpPr>
          <p:cNvPr id="182" name="Rectangle 47"/>
          <p:cNvSpPr>
            <a:spLocks noChangeArrowheads="1"/>
          </p:cNvSpPr>
          <p:nvPr/>
        </p:nvSpPr>
        <p:spPr bwMode="auto">
          <a:xfrm>
            <a:off x="7391400" y="4492625"/>
            <a:ext cx="1465263" cy="3048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buClr>
                <a:srgbClr val="A50021"/>
              </a:buClr>
              <a:buSzPct val="75000"/>
              <a:buFont typeface="Wingdings" panose="05000000000000000000" pitchFamily="2" charset="2"/>
              <a:buNone/>
            </a:pPr>
            <a:r>
              <a:rPr kumimoji="0" lang="en-US" altLang="zh-CN" sz="2000">
                <a:solidFill>
                  <a:srgbClr val="000000"/>
                </a:solidFill>
                <a:latin typeface="黑体" panose="02010609060101010101" pitchFamily="49" charset="-122"/>
                <a:ea typeface="黑体" panose="02010609060101010101" pitchFamily="49" charset="-122"/>
              </a:rPr>
              <a:t>572.1 </a:t>
            </a:r>
            <a:endParaRPr kumimoji="0" lang="zh-CN" altLang="en-US" sz="2000">
              <a:solidFill>
                <a:srgbClr val="000000"/>
              </a:solidFill>
              <a:latin typeface="黑体" panose="02010609060101010101" pitchFamily="49" charset="-122"/>
              <a:ea typeface="黑体" panose="02010609060101010101" pitchFamily="49" charset="-122"/>
            </a:endParaRPr>
          </a:p>
        </p:txBody>
      </p:sp>
      <p:sp>
        <p:nvSpPr>
          <p:cNvPr id="183" name="Rectangle 48"/>
          <p:cNvSpPr>
            <a:spLocks noChangeArrowheads="1"/>
          </p:cNvSpPr>
          <p:nvPr/>
        </p:nvSpPr>
        <p:spPr bwMode="auto">
          <a:xfrm>
            <a:off x="10023475" y="4492625"/>
            <a:ext cx="2049463" cy="304800"/>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buClr>
                <a:srgbClr val="A50021"/>
              </a:buClr>
              <a:buSzPct val="75000"/>
              <a:buFont typeface="Wingdings" panose="05000000000000000000" pitchFamily="2" charset="2"/>
              <a:buNone/>
            </a:pPr>
            <a:r>
              <a:rPr kumimoji="0" lang="en-US" altLang="zh-CN" sz="2000">
                <a:solidFill>
                  <a:srgbClr val="000000"/>
                </a:solidFill>
                <a:latin typeface="黑体" panose="02010609060101010101" pitchFamily="49" charset="-122"/>
                <a:ea typeface="黑体" panose="02010609060101010101" pitchFamily="49" charset="-122"/>
              </a:rPr>
              <a:t>-</a:t>
            </a:r>
            <a:endParaRPr kumimoji="0" lang="en-US" altLang="zh-CN" sz="2000">
              <a:solidFill>
                <a:srgbClr val="000000"/>
              </a:solidFill>
              <a:latin typeface="黑体" panose="02010609060101010101" pitchFamily="49" charset="-122"/>
              <a:ea typeface="黑体" panose="02010609060101010101" pitchFamily="49" charset="-122"/>
            </a:endParaRPr>
          </a:p>
        </p:txBody>
      </p:sp>
      <p:sp>
        <p:nvSpPr>
          <p:cNvPr id="59433" name="Line 49"/>
          <p:cNvSpPr>
            <a:spLocks noChangeShapeType="1"/>
          </p:cNvSpPr>
          <p:nvPr/>
        </p:nvSpPr>
        <p:spPr bwMode="auto">
          <a:xfrm>
            <a:off x="4656138" y="1579563"/>
            <a:ext cx="0" cy="3217862"/>
          </a:xfrm>
          <a:prstGeom prst="line">
            <a:avLst/>
          </a:prstGeom>
          <a:noFill/>
          <a:ln w="12700" algn="ctr">
            <a:solidFill>
              <a:srgbClr val="002A00"/>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59434" name="Line 52"/>
          <p:cNvSpPr>
            <a:spLocks noChangeShapeType="1"/>
          </p:cNvSpPr>
          <p:nvPr/>
        </p:nvSpPr>
        <p:spPr bwMode="auto">
          <a:xfrm>
            <a:off x="7391400" y="1579563"/>
            <a:ext cx="0" cy="3217862"/>
          </a:xfrm>
          <a:prstGeom prst="line">
            <a:avLst/>
          </a:prstGeom>
          <a:noFill/>
          <a:ln w="12700" algn="ctr">
            <a:solidFill>
              <a:srgbClr val="002A00"/>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59435" name="Line 60"/>
          <p:cNvSpPr>
            <a:spLocks noChangeShapeType="1"/>
          </p:cNvSpPr>
          <p:nvPr/>
        </p:nvSpPr>
        <p:spPr bwMode="auto">
          <a:xfrm>
            <a:off x="3432175" y="1579563"/>
            <a:ext cx="0" cy="3217862"/>
          </a:xfrm>
          <a:prstGeom prst="line">
            <a:avLst/>
          </a:prstGeom>
          <a:noFill/>
          <a:ln w="28575" algn="ctr">
            <a:solidFill>
              <a:srgbClr val="002A00"/>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59436" name="Line 61"/>
          <p:cNvSpPr>
            <a:spLocks noChangeShapeType="1"/>
          </p:cNvSpPr>
          <p:nvPr/>
        </p:nvSpPr>
        <p:spPr bwMode="auto">
          <a:xfrm>
            <a:off x="12072938" y="1579563"/>
            <a:ext cx="0" cy="3217862"/>
          </a:xfrm>
          <a:prstGeom prst="line">
            <a:avLst/>
          </a:prstGeom>
          <a:noFill/>
          <a:ln w="28575" algn="ctr">
            <a:solidFill>
              <a:srgbClr val="002A00"/>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59437" name="Rectangle 9"/>
          <p:cNvSpPr>
            <a:spLocks noChangeArrowheads="1"/>
          </p:cNvSpPr>
          <p:nvPr/>
        </p:nvSpPr>
        <p:spPr bwMode="auto">
          <a:xfrm>
            <a:off x="8812213" y="1579563"/>
            <a:ext cx="1171575" cy="110966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buClr>
                <a:srgbClr val="A50021"/>
              </a:buClr>
              <a:buSzPct val="75000"/>
              <a:buFont typeface="Wingdings" panose="05000000000000000000" pitchFamily="2" charset="2"/>
              <a:buNone/>
            </a:pPr>
            <a:r>
              <a:rPr kumimoji="0" lang="zh-CN" altLang="en-US" sz="2000">
                <a:solidFill>
                  <a:srgbClr val="000000"/>
                </a:solidFill>
                <a:latin typeface="黑体" panose="02010609060101010101" pitchFamily="49" charset="-122"/>
                <a:ea typeface="黑体" panose="02010609060101010101" pitchFamily="49" charset="-122"/>
              </a:rPr>
              <a:t>（</a:t>
            </a:r>
            <a:r>
              <a:rPr kumimoji="0" lang="en-US" altLang="zh-CN" sz="2000">
                <a:solidFill>
                  <a:srgbClr val="000000"/>
                </a:solidFill>
                <a:latin typeface="黑体" panose="02010609060101010101" pitchFamily="49" charset="-122"/>
                <a:ea typeface="黑体" panose="02010609060101010101" pitchFamily="49" charset="-122"/>
              </a:rPr>
              <a:t>4</a:t>
            </a:r>
            <a:r>
              <a:rPr kumimoji="0" lang="zh-CN" altLang="en-US" sz="2000">
                <a:solidFill>
                  <a:srgbClr val="000000"/>
                </a:solidFill>
                <a:latin typeface="黑体" panose="02010609060101010101" pitchFamily="49" charset="-122"/>
                <a:ea typeface="黑体" panose="02010609060101010101" pitchFamily="49" charset="-122"/>
              </a:rPr>
              <a:t>）</a:t>
            </a:r>
            <a:endParaRPr kumimoji="0" lang="zh-CN" altLang="en-US" sz="2000">
              <a:solidFill>
                <a:srgbClr val="000000"/>
              </a:solidFill>
              <a:latin typeface="黑体" panose="02010609060101010101" pitchFamily="49" charset="-122"/>
              <a:ea typeface="黑体" panose="02010609060101010101" pitchFamily="49" charset="-122"/>
            </a:endParaRPr>
          </a:p>
          <a:p>
            <a:pPr algn="ctr" eaLnBrk="1" hangingPunct="1">
              <a:buClr>
                <a:srgbClr val="A50021"/>
              </a:buClr>
              <a:buSzPct val="75000"/>
              <a:buFont typeface="Wingdings" panose="05000000000000000000" pitchFamily="2" charset="2"/>
              <a:buNone/>
            </a:pPr>
            <a:r>
              <a:rPr kumimoji="0" lang="zh-CN" altLang="en-US" sz="2000">
                <a:solidFill>
                  <a:srgbClr val="000000"/>
                </a:solidFill>
                <a:latin typeface="黑体" panose="02010609060101010101" pitchFamily="49" charset="-122"/>
                <a:ea typeface="黑体" panose="02010609060101010101" pitchFamily="49" charset="-122"/>
              </a:rPr>
              <a:t>应收利息</a:t>
            </a:r>
            <a:endParaRPr kumimoji="0" lang="zh-CN" altLang="en-US" sz="2000">
              <a:solidFill>
                <a:srgbClr val="000000"/>
              </a:solidFill>
              <a:latin typeface="黑体" panose="02010609060101010101" pitchFamily="49" charset="-122"/>
              <a:ea typeface="黑体" panose="02010609060101010101" pitchFamily="49" charset="-122"/>
            </a:endParaRPr>
          </a:p>
          <a:p>
            <a:pPr algn="ctr" eaLnBrk="1" hangingPunct="1">
              <a:buClr>
                <a:srgbClr val="A50021"/>
              </a:buClr>
              <a:buSzPct val="75000"/>
              <a:buFont typeface="Wingdings" panose="05000000000000000000" pitchFamily="2" charset="2"/>
              <a:buNone/>
            </a:pPr>
            <a:endParaRPr lang="zh-CN" altLang="en-US" sz="2400">
              <a:solidFill>
                <a:srgbClr val="002A00"/>
              </a:solidFill>
              <a:latin typeface="黑体" panose="02010609060101010101" pitchFamily="49" charset="-122"/>
              <a:ea typeface="黑体" panose="02010609060101010101" pitchFamily="49" charset="-122"/>
            </a:endParaRPr>
          </a:p>
        </p:txBody>
      </p:sp>
      <p:sp>
        <p:nvSpPr>
          <p:cNvPr id="59438" name="Rectangle 15"/>
          <p:cNvSpPr>
            <a:spLocks noChangeArrowheads="1"/>
          </p:cNvSpPr>
          <p:nvPr/>
        </p:nvSpPr>
        <p:spPr bwMode="auto">
          <a:xfrm>
            <a:off x="8812213" y="2689225"/>
            <a:ext cx="1171575" cy="3270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buClr>
                <a:srgbClr val="A50021"/>
              </a:buClr>
              <a:buSzPct val="75000"/>
              <a:buFont typeface="Wingdings" panose="05000000000000000000" pitchFamily="2" charset="2"/>
              <a:buNone/>
            </a:pPr>
            <a:r>
              <a:rPr kumimoji="0" lang="en-US" altLang="zh-CN" sz="2000">
                <a:solidFill>
                  <a:srgbClr val="000000"/>
                </a:solidFill>
                <a:latin typeface="黑体" panose="02010609060101010101" pitchFamily="49" charset="-122"/>
                <a:ea typeface="黑体" panose="02010609060101010101" pitchFamily="49" charset="-122"/>
              </a:rPr>
              <a:t>100</a:t>
            </a:r>
            <a:endParaRPr kumimoji="0" lang="en-US" altLang="zh-CN" sz="2000">
              <a:solidFill>
                <a:srgbClr val="000000"/>
              </a:solidFill>
              <a:latin typeface="黑体" panose="02010609060101010101" pitchFamily="49" charset="-122"/>
              <a:ea typeface="黑体" panose="02010609060101010101" pitchFamily="49" charset="-122"/>
            </a:endParaRPr>
          </a:p>
        </p:txBody>
      </p:sp>
      <p:sp>
        <p:nvSpPr>
          <p:cNvPr id="59439" name="Rectangle 21"/>
          <p:cNvSpPr>
            <a:spLocks noChangeArrowheads="1"/>
          </p:cNvSpPr>
          <p:nvPr/>
        </p:nvSpPr>
        <p:spPr bwMode="auto">
          <a:xfrm>
            <a:off x="8812213" y="3016250"/>
            <a:ext cx="1171575" cy="3651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buClr>
                <a:srgbClr val="A50021"/>
              </a:buClr>
              <a:buSzPct val="75000"/>
              <a:buFont typeface="Wingdings" panose="05000000000000000000" pitchFamily="2" charset="2"/>
              <a:buNone/>
            </a:pPr>
            <a:r>
              <a:rPr kumimoji="0" lang="en-US" altLang="zh-CN" sz="2000">
                <a:solidFill>
                  <a:srgbClr val="000000"/>
                </a:solidFill>
                <a:latin typeface="黑体" panose="02010609060101010101" pitchFamily="49" charset="-122"/>
                <a:ea typeface="黑体" panose="02010609060101010101" pitchFamily="49" charset="-122"/>
              </a:rPr>
              <a:t>100</a:t>
            </a:r>
            <a:endParaRPr kumimoji="0" lang="zh-CN" altLang="en-US" sz="2000">
              <a:solidFill>
                <a:srgbClr val="000000"/>
              </a:solidFill>
              <a:latin typeface="黑体" panose="02010609060101010101" pitchFamily="49" charset="-122"/>
              <a:ea typeface="黑体" panose="02010609060101010101" pitchFamily="49" charset="-122"/>
            </a:endParaRPr>
          </a:p>
        </p:txBody>
      </p:sp>
      <p:sp>
        <p:nvSpPr>
          <p:cNvPr id="59440" name="Rectangle 27"/>
          <p:cNvSpPr>
            <a:spLocks noChangeArrowheads="1"/>
          </p:cNvSpPr>
          <p:nvPr/>
        </p:nvSpPr>
        <p:spPr bwMode="auto">
          <a:xfrm>
            <a:off x="8812213" y="3381375"/>
            <a:ext cx="1171575" cy="3794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buClr>
                <a:srgbClr val="A50021"/>
              </a:buClr>
              <a:buSzPct val="75000"/>
              <a:buFont typeface="Wingdings" panose="05000000000000000000" pitchFamily="2" charset="2"/>
              <a:buNone/>
            </a:pPr>
            <a:r>
              <a:rPr kumimoji="0" lang="en-US" altLang="zh-CN" sz="2000">
                <a:solidFill>
                  <a:srgbClr val="000000"/>
                </a:solidFill>
                <a:latin typeface="黑体" panose="02010609060101010101" pitchFamily="49" charset="-122"/>
                <a:ea typeface="黑体" panose="02010609060101010101" pitchFamily="49" charset="-122"/>
              </a:rPr>
              <a:t>100</a:t>
            </a:r>
            <a:endParaRPr kumimoji="0" lang="zh-CN" altLang="en-US" sz="2000">
              <a:solidFill>
                <a:srgbClr val="000000"/>
              </a:solidFill>
              <a:latin typeface="黑体" panose="02010609060101010101" pitchFamily="49" charset="-122"/>
              <a:ea typeface="黑体" panose="02010609060101010101" pitchFamily="49" charset="-122"/>
            </a:endParaRPr>
          </a:p>
        </p:txBody>
      </p:sp>
      <p:sp>
        <p:nvSpPr>
          <p:cNvPr id="59441" name="Rectangle 33"/>
          <p:cNvSpPr>
            <a:spLocks noChangeArrowheads="1"/>
          </p:cNvSpPr>
          <p:nvPr/>
        </p:nvSpPr>
        <p:spPr bwMode="auto">
          <a:xfrm>
            <a:off x="8812213" y="3760788"/>
            <a:ext cx="1171575" cy="3651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buClr>
                <a:srgbClr val="A50021"/>
              </a:buClr>
              <a:buSzPct val="75000"/>
              <a:buFont typeface="Wingdings" panose="05000000000000000000" pitchFamily="2" charset="2"/>
              <a:buNone/>
            </a:pPr>
            <a:r>
              <a:rPr kumimoji="0" lang="en-US" altLang="zh-CN" sz="2000">
                <a:solidFill>
                  <a:srgbClr val="000000"/>
                </a:solidFill>
                <a:latin typeface="黑体" panose="02010609060101010101" pitchFamily="49" charset="-122"/>
                <a:ea typeface="黑体" panose="02010609060101010101" pitchFamily="49" charset="-122"/>
              </a:rPr>
              <a:t>100</a:t>
            </a:r>
            <a:endParaRPr kumimoji="0" lang="zh-CN" altLang="en-US" sz="2000">
              <a:solidFill>
                <a:srgbClr val="000000"/>
              </a:solidFill>
              <a:latin typeface="黑体" panose="02010609060101010101" pitchFamily="49" charset="-122"/>
              <a:ea typeface="黑体" panose="02010609060101010101" pitchFamily="49" charset="-122"/>
            </a:endParaRPr>
          </a:p>
        </p:txBody>
      </p:sp>
      <p:sp>
        <p:nvSpPr>
          <p:cNvPr id="59442" name="Rectangle 39"/>
          <p:cNvSpPr>
            <a:spLocks noChangeArrowheads="1"/>
          </p:cNvSpPr>
          <p:nvPr/>
        </p:nvSpPr>
        <p:spPr bwMode="auto">
          <a:xfrm>
            <a:off x="8812213" y="4125913"/>
            <a:ext cx="1171575" cy="36671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buClr>
                <a:srgbClr val="A50021"/>
              </a:buClr>
              <a:buSzPct val="75000"/>
              <a:buFont typeface="Wingdings" panose="05000000000000000000" pitchFamily="2" charset="2"/>
              <a:buNone/>
            </a:pPr>
            <a:r>
              <a:rPr kumimoji="0" lang="en-US" altLang="zh-CN" sz="2000">
                <a:solidFill>
                  <a:srgbClr val="000000"/>
                </a:solidFill>
                <a:latin typeface="黑体" panose="02010609060101010101" pitchFamily="49" charset="-122"/>
                <a:ea typeface="黑体" panose="02010609060101010101" pitchFamily="49" charset="-122"/>
              </a:rPr>
              <a:t>100</a:t>
            </a:r>
            <a:endParaRPr kumimoji="0" lang="zh-CN" altLang="en-US" sz="2000">
              <a:solidFill>
                <a:srgbClr val="000000"/>
              </a:solidFill>
              <a:latin typeface="黑体" panose="02010609060101010101" pitchFamily="49" charset="-122"/>
              <a:ea typeface="黑体" panose="02010609060101010101" pitchFamily="49" charset="-122"/>
            </a:endParaRPr>
          </a:p>
        </p:txBody>
      </p:sp>
      <p:sp>
        <p:nvSpPr>
          <p:cNvPr id="194" name="Rectangle 45"/>
          <p:cNvSpPr>
            <a:spLocks noChangeArrowheads="1"/>
          </p:cNvSpPr>
          <p:nvPr/>
        </p:nvSpPr>
        <p:spPr bwMode="auto">
          <a:xfrm>
            <a:off x="8812213" y="4492625"/>
            <a:ext cx="1171575" cy="3048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buClr>
                <a:srgbClr val="A50021"/>
              </a:buClr>
              <a:buSzPct val="75000"/>
              <a:buFont typeface="Wingdings" panose="05000000000000000000" pitchFamily="2" charset="2"/>
              <a:buNone/>
            </a:pPr>
            <a:r>
              <a:rPr kumimoji="0" lang="en-US" altLang="zh-CN" sz="2000">
                <a:solidFill>
                  <a:srgbClr val="000000"/>
                </a:solidFill>
                <a:latin typeface="黑体" panose="02010609060101010101" pitchFamily="49" charset="-122"/>
                <a:ea typeface="黑体" panose="02010609060101010101" pitchFamily="49" charset="-122"/>
              </a:rPr>
              <a:t>500</a:t>
            </a:r>
            <a:endParaRPr kumimoji="0" lang="en-US" altLang="zh-CN" sz="2000">
              <a:solidFill>
                <a:srgbClr val="000000"/>
              </a:solidFill>
              <a:latin typeface="黑体" panose="02010609060101010101" pitchFamily="49" charset="-122"/>
              <a:ea typeface="黑体" panose="02010609060101010101" pitchFamily="49" charset="-122"/>
            </a:endParaRPr>
          </a:p>
        </p:txBody>
      </p:sp>
      <p:sp>
        <p:nvSpPr>
          <p:cNvPr id="59444" name="Line 50"/>
          <p:cNvSpPr>
            <a:spLocks noChangeShapeType="1"/>
          </p:cNvSpPr>
          <p:nvPr/>
        </p:nvSpPr>
        <p:spPr bwMode="auto">
          <a:xfrm>
            <a:off x="8812213" y="1579563"/>
            <a:ext cx="0" cy="3217862"/>
          </a:xfrm>
          <a:prstGeom prst="line">
            <a:avLst/>
          </a:prstGeom>
          <a:noFill/>
          <a:ln w="12700" algn="ctr">
            <a:solidFill>
              <a:srgbClr val="002A00"/>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59445" name="Line 51"/>
          <p:cNvSpPr>
            <a:spLocks noChangeShapeType="1"/>
          </p:cNvSpPr>
          <p:nvPr/>
        </p:nvSpPr>
        <p:spPr bwMode="auto">
          <a:xfrm>
            <a:off x="9983788" y="1579563"/>
            <a:ext cx="0" cy="3217862"/>
          </a:xfrm>
          <a:prstGeom prst="line">
            <a:avLst/>
          </a:prstGeom>
          <a:noFill/>
          <a:ln w="12700" algn="ctr">
            <a:solidFill>
              <a:srgbClr val="002A00"/>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59446" name="Line 52"/>
          <p:cNvSpPr>
            <a:spLocks noChangeShapeType="1"/>
          </p:cNvSpPr>
          <p:nvPr/>
        </p:nvSpPr>
        <p:spPr bwMode="auto">
          <a:xfrm>
            <a:off x="6289675" y="1579563"/>
            <a:ext cx="0" cy="3217862"/>
          </a:xfrm>
          <a:prstGeom prst="line">
            <a:avLst/>
          </a:prstGeom>
          <a:noFill/>
          <a:ln w="12700" algn="ctr">
            <a:solidFill>
              <a:srgbClr val="002A00"/>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59447" name="Line 59"/>
          <p:cNvSpPr>
            <a:spLocks noChangeShapeType="1"/>
          </p:cNvSpPr>
          <p:nvPr/>
        </p:nvSpPr>
        <p:spPr bwMode="auto">
          <a:xfrm>
            <a:off x="3432175" y="4492625"/>
            <a:ext cx="8640763" cy="0"/>
          </a:xfrm>
          <a:prstGeom prst="line">
            <a:avLst/>
          </a:prstGeom>
          <a:noFill/>
          <a:ln w="12700" algn="ctr">
            <a:solidFill>
              <a:srgbClr val="002A00"/>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59448" name="Line 58"/>
          <p:cNvSpPr>
            <a:spLocks noChangeShapeType="1"/>
          </p:cNvSpPr>
          <p:nvPr/>
        </p:nvSpPr>
        <p:spPr bwMode="auto">
          <a:xfrm>
            <a:off x="3432175" y="4125913"/>
            <a:ext cx="8640763" cy="0"/>
          </a:xfrm>
          <a:prstGeom prst="line">
            <a:avLst/>
          </a:prstGeom>
          <a:noFill/>
          <a:ln w="12700" algn="ctr">
            <a:solidFill>
              <a:srgbClr val="002A00"/>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59449" name="Line 57"/>
          <p:cNvSpPr>
            <a:spLocks noChangeShapeType="1"/>
          </p:cNvSpPr>
          <p:nvPr/>
        </p:nvSpPr>
        <p:spPr bwMode="auto">
          <a:xfrm>
            <a:off x="3432175" y="3760788"/>
            <a:ext cx="8640763" cy="0"/>
          </a:xfrm>
          <a:prstGeom prst="line">
            <a:avLst/>
          </a:prstGeom>
          <a:noFill/>
          <a:ln w="12700" algn="ctr">
            <a:solidFill>
              <a:srgbClr val="002A00"/>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59450" name="Line 56"/>
          <p:cNvSpPr>
            <a:spLocks noChangeShapeType="1"/>
          </p:cNvSpPr>
          <p:nvPr/>
        </p:nvSpPr>
        <p:spPr bwMode="auto">
          <a:xfrm>
            <a:off x="3432175" y="3381375"/>
            <a:ext cx="8640763" cy="0"/>
          </a:xfrm>
          <a:prstGeom prst="line">
            <a:avLst/>
          </a:prstGeom>
          <a:noFill/>
          <a:ln w="12700" algn="ctr">
            <a:solidFill>
              <a:srgbClr val="002A00"/>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59451" name="Line 55"/>
          <p:cNvSpPr>
            <a:spLocks noChangeShapeType="1"/>
          </p:cNvSpPr>
          <p:nvPr/>
        </p:nvSpPr>
        <p:spPr bwMode="auto">
          <a:xfrm>
            <a:off x="3432175" y="3016250"/>
            <a:ext cx="8640763" cy="0"/>
          </a:xfrm>
          <a:prstGeom prst="line">
            <a:avLst/>
          </a:prstGeom>
          <a:noFill/>
          <a:ln w="12700" algn="ctr">
            <a:solidFill>
              <a:srgbClr val="002A00"/>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59452" name="Line 54"/>
          <p:cNvSpPr>
            <a:spLocks noChangeShapeType="1"/>
          </p:cNvSpPr>
          <p:nvPr/>
        </p:nvSpPr>
        <p:spPr bwMode="auto">
          <a:xfrm>
            <a:off x="3432175" y="2689225"/>
            <a:ext cx="8640763" cy="0"/>
          </a:xfrm>
          <a:prstGeom prst="line">
            <a:avLst/>
          </a:prstGeom>
          <a:noFill/>
          <a:ln w="12700" algn="ctr">
            <a:solidFill>
              <a:srgbClr val="002A00"/>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59453" name="Line 62"/>
          <p:cNvSpPr>
            <a:spLocks noChangeShapeType="1"/>
          </p:cNvSpPr>
          <p:nvPr/>
        </p:nvSpPr>
        <p:spPr bwMode="auto">
          <a:xfrm>
            <a:off x="3432175" y="1579563"/>
            <a:ext cx="8640763" cy="0"/>
          </a:xfrm>
          <a:prstGeom prst="line">
            <a:avLst/>
          </a:prstGeom>
          <a:noFill/>
          <a:ln w="28575" algn="ctr">
            <a:solidFill>
              <a:srgbClr val="002A00"/>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59454" name="Line 63"/>
          <p:cNvSpPr>
            <a:spLocks noChangeShapeType="1"/>
          </p:cNvSpPr>
          <p:nvPr/>
        </p:nvSpPr>
        <p:spPr bwMode="auto">
          <a:xfrm>
            <a:off x="3432175" y="4797425"/>
            <a:ext cx="8640763" cy="0"/>
          </a:xfrm>
          <a:prstGeom prst="line">
            <a:avLst/>
          </a:prstGeom>
          <a:noFill/>
          <a:ln w="28575" algn="ctr">
            <a:solidFill>
              <a:srgbClr val="002A00"/>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206" name="Rectangle 68"/>
          <p:cNvSpPr>
            <a:spLocks noChangeArrowheads="1"/>
          </p:cNvSpPr>
          <p:nvPr/>
        </p:nvSpPr>
        <p:spPr bwMode="auto">
          <a:xfrm>
            <a:off x="69850" y="1303338"/>
            <a:ext cx="3295650" cy="1200150"/>
          </a:xfrm>
          <a:prstGeom prst="rect">
            <a:avLst/>
          </a:prstGeom>
          <a:solidFill>
            <a:srgbClr val="CCFFFF"/>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lang="en-US" altLang="zh-CN" sz="1800">
                <a:solidFill>
                  <a:srgbClr val="0000FF"/>
                </a:solidFill>
                <a:latin typeface="Times New Roman" panose="02020603050405020304" pitchFamily="18" charset="0"/>
                <a:ea typeface="黑体" panose="02010609060101010101" pitchFamily="49" charset="-122"/>
              </a:rPr>
              <a:t>1.</a:t>
            </a:r>
            <a:r>
              <a:rPr lang="zh-CN" altLang="en-US" sz="1800">
                <a:solidFill>
                  <a:srgbClr val="0000FF"/>
                </a:solidFill>
                <a:latin typeface="Times New Roman" panose="02020603050405020304" pitchFamily="18" charset="0"/>
                <a:ea typeface="黑体" panose="02010609060101010101" pitchFamily="49" charset="-122"/>
              </a:rPr>
              <a:t>折价购入时</a:t>
            </a:r>
            <a:endParaRPr lang="zh-CN" altLang="en-US" sz="1800">
              <a:solidFill>
                <a:srgbClr val="0000FF"/>
              </a:solidFill>
              <a:latin typeface="Times New Roman" panose="02020603050405020304" pitchFamily="18" charset="0"/>
              <a:ea typeface="黑体" panose="02010609060101010101" pitchFamily="49" charset="-122"/>
            </a:endParaRPr>
          </a:p>
          <a:p>
            <a:pPr eaLnBrk="1" hangingPunct="1">
              <a:spcBef>
                <a:spcPct val="0"/>
              </a:spcBef>
              <a:buClrTx/>
              <a:buFontTx/>
              <a:buNone/>
            </a:pPr>
            <a:r>
              <a:rPr lang="zh-CN" altLang="en-US" sz="1800">
                <a:solidFill>
                  <a:srgbClr val="070605"/>
                </a:solidFill>
                <a:latin typeface="Times New Roman" panose="02020603050405020304" pitchFamily="18" charset="0"/>
                <a:ea typeface="黑体" panose="02010609060101010101" pitchFamily="49" charset="-122"/>
              </a:rPr>
              <a:t>借：债权投资</a:t>
            </a:r>
            <a:r>
              <a:rPr lang="en-US" altLang="zh-CN" sz="1600">
                <a:solidFill>
                  <a:srgbClr val="070605"/>
                </a:solidFill>
                <a:latin typeface="Times New Roman" panose="02020603050405020304" pitchFamily="18" charset="0"/>
                <a:ea typeface="黑体" panose="02010609060101010101" pitchFamily="49" charset="-122"/>
              </a:rPr>
              <a:t>—</a:t>
            </a:r>
            <a:r>
              <a:rPr lang="zh-CN" altLang="en-US" sz="1600">
                <a:solidFill>
                  <a:srgbClr val="070605"/>
                </a:solidFill>
                <a:latin typeface="Times New Roman" panose="02020603050405020304" pitchFamily="18" charset="0"/>
                <a:ea typeface="黑体" panose="02010609060101010101" pitchFamily="49" charset="-122"/>
              </a:rPr>
              <a:t>成本   </a:t>
            </a:r>
            <a:r>
              <a:rPr lang="en-US" altLang="zh-CN" sz="1800">
                <a:solidFill>
                  <a:srgbClr val="070605"/>
                </a:solidFill>
                <a:latin typeface="Times New Roman" panose="02020603050405020304" pitchFamily="18" charset="0"/>
                <a:ea typeface="黑体" panose="02010609060101010101" pitchFamily="49" charset="-122"/>
              </a:rPr>
              <a:t>1000</a:t>
            </a:r>
            <a:endParaRPr lang="en-US" altLang="zh-CN" sz="1800">
              <a:solidFill>
                <a:srgbClr val="070605"/>
              </a:solidFill>
              <a:latin typeface="Times New Roman" panose="02020603050405020304" pitchFamily="18" charset="0"/>
              <a:ea typeface="黑体" panose="02010609060101010101" pitchFamily="49" charset="-122"/>
            </a:endParaRPr>
          </a:p>
          <a:p>
            <a:pPr eaLnBrk="1" hangingPunct="1">
              <a:spcBef>
                <a:spcPct val="0"/>
              </a:spcBef>
              <a:buClrTx/>
              <a:buFontTx/>
              <a:buNone/>
            </a:pPr>
            <a:r>
              <a:rPr lang="zh-CN" altLang="en-US" sz="1800">
                <a:solidFill>
                  <a:srgbClr val="070605"/>
                </a:solidFill>
                <a:latin typeface="Times New Roman" panose="02020603050405020304" pitchFamily="18" charset="0"/>
                <a:ea typeface="黑体" panose="02010609060101010101" pitchFamily="49" charset="-122"/>
              </a:rPr>
              <a:t>  贷：债权投资</a:t>
            </a:r>
            <a:r>
              <a:rPr lang="en-US" altLang="zh-CN" sz="1600">
                <a:solidFill>
                  <a:srgbClr val="070605"/>
                </a:solidFill>
                <a:latin typeface="Times New Roman" panose="02020603050405020304" pitchFamily="18" charset="0"/>
                <a:ea typeface="黑体" panose="02010609060101010101" pitchFamily="49" charset="-122"/>
              </a:rPr>
              <a:t>—</a:t>
            </a:r>
            <a:r>
              <a:rPr lang="zh-CN" altLang="en-US" sz="1600">
                <a:solidFill>
                  <a:srgbClr val="070605"/>
                </a:solidFill>
                <a:latin typeface="Times New Roman" panose="02020603050405020304" pitchFamily="18" charset="0"/>
                <a:ea typeface="黑体" panose="02010609060101010101" pitchFamily="49" charset="-122"/>
              </a:rPr>
              <a:t>利息调整  </a:t>
            </a:r>
            <a:r>
              <a:rPr lang="en-US" altLang="zh-CN" sz="1800">
                <a:solidFill>
                  <a:srgbClr val="070605"/>
                </a:solidFill>
                <a:latin typeface="Times New Roman" panose="02020603050405020304" pitchFamily="18" charset="0"/>
                <a:ea typeface="黑体" panose="02010609060101010101" pitchFamily="49" charset="-122"/>
              </a:rPr>
              <a:t>72.1</a:t>
            </a:r>
            <a:endParaRPr lang="zh-CN" altLang="en-US" sz="1800">
              <a:solidFill>
                <a:srgbClr val="070605"/>
              </a:solidFill>
              <a:latin typeface="Times New Roman" panose="02020603050405020304" pitchFamily="18" charset="0"/>
              <a:ea typeface="黑体" panose="02010609060101010101" pitchFamily="49" charset="-122"/>
            </a:endParaRPr>
          </a:p>
          <a:p>
            <a:pPr eaLnBrk="1" hangingPunct="1">
              <a:spcBef>
                <a:spcPct val="0"/>
              </a:spcBef>
              <a:buClrTx/>
              <a:buFontTx/>
              <a:buNone/>
            </a:pPr>
            <a:r>
              <a:rPr lang="zh-CN" altLang="en-US" sz="1800">
                <a:solidFill>
                  <a:srgbClr val="070605"/>
                </a:solidFill>
                <a:latin typeface="Times New Roman" panose="02020603050405020304" pitchFamily="18" charset="0"/>
                <a:ea typeface="黑体" panose="02010609060101010101" pitchFamily="49" charset="-122"/>
              </a:rPr>
              <a:t>          银行存款                   </a:t>
            </a:r>
            <a:r>
              <a:rPr lang="en-US" altLang="zh-CN" sz="1800">
                <a:solidFill>
                  <a:srgbClr val="070605"/>
                </a:solidFill>
                <a:latin typeface="Times New Roman" panose="02020603050405020304" pitchFamily="18" charset="0"/>
                <a:ea typeface="黑体" panose="02010609060101010101" pitchFamily="49" charset="-122"/>
              </a:rPr>
              <a:t>927.9</a:t>
            </a:r>
            <a:endParaRPr lang="zh-CN" altLang="en-US" sz="1800">
              <a:solidFill>
                <a:srgbClr val="0000FF"/>
              </a:solidFill>
              <a:latin typeface="Times New Roman" panose="02020603050405020304" pitchFamily="18" charset="0"/>
              <a:ea typeface="黑体" panose="02010609060101010101" pitchFamily="49" charset="-122"/>
            </a:endParaRPr>
          </a:p>
        </p:txBody>
      </p:sp>
      <p:sp>
        <p:nvSpPr>
          <p:cNvPr id="207" name="Rectangle 128"/>
          <p:cNvSpPr>
            <a:spLocks noChangeArrowheads="1"/>
          </p:cNvSpPr>
          <p:nvPr/>
        </p:nvSpPr>
        <p:spPr bwMode="auto">
          <a:xfrm>
            <a:off x="30163" y="2636838"/>
            <a:ext cx="3365500" cy="1200150"/>
          </a:xfrm>
          <a:prstGeom prst="rect">
            <a:avLst/>
          </a:prstGeom>
          <a:solidFill>
            <a:srgbClr val="CCFFFF"/>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lang="en-US" altLang="zh-CN" sz="1800">
                <a:solidFill>
                  <a:srgbClr val="0000FF"/>
                </a:solidFill>
                <a:latin typeface="Times New Roman" panose="02020603050405020304" pitchFamily="18" charset="0"/>
                <a:ea typeface="黑体" panose="02010609060101010101" pitchFamily="49" charset="-122"/>
              </a:rPr>
              <a:t>2. 15</a:t>
            </a:r>
            <a:r>
              <a:rPr lang="zh-CN" altLang="en-US" sz="1800">
                <a:solidFill>
                  <a:srgbClr val="0000FF"/>
                </a:solidFill>
                <a:latin typeface="Times New Roman" panose="02020603050405020304" pitchFamily="18" charset="0"/>
                <a:ea typeface="黑体" panose="02010609060101010101" pitchFamily="49" charset="-122"/>
              </a:rPr>
              <a:t>年末确认投资收益</a:t>
            </a:r>
            <a:endParaRPr lang="zh-CN" altLang="en-US" sz="1800">
              <a:solidFill>
                <a:srgbClr val="0000FF"/>
              </a:solidFill>
              <a:latin typeface="Times New Roman" panose="02020603050405020304" pitchFamily="18" charset="0"/>
              <a:ea typeface="黑体" panose="02010609060101010101" pitchFamily="49" charset="-122"/>
            </a:endParaRPr>
          </a:p>
          <a:p>
            <a:pPr eaLnBrk="1" hangingPunct="1">
              <a:spcBef>
                <a:spcPct val="0"/>
              </a:spcBef>
              <a:buClrTx/>
              <a:buFontTx/>
              <a:buNone/>
            </a:pPr>
            <a:r>
              <a:rPr lang="zh-CN" altLang="en-US" sz="1800">
                <a:solidFill>
                  <a:srgbClr val="000000"/>
                </a:solidFill>
                <a:latin typeface="Times New Roman" panose="02020603050405020304" pitchFamily="18" charset="0"/>
                <a:ea typeface="黑体" panose="02010609060101010101" pitchFamily="49" charset="-122"/>
              </a:rPr>
              <a:t>借：应收利息         </a:t>
            </a:r>
            <a:r>
              <a:rPr lang="en-US" altLang="zh-CN" sz="1800">
                <a:solidFill>
                  <a:srgbClr val="000000"/>
                </a:solidFill>
                <a:latin typeface="Times New Roman" panose="02020603050405020304" pitchFamily="18" charset="0"/>
                <a:ea typeface="黑体" panose="02010609060101010101" pitchFamily="49" charset="-122"/>
              </a:rPr>
              <a:t>100</a:t>
            </a:r>
            <a:endParaRPr lang="en-US" altLang="zh-CN" sz="1800">
              <a:solidFill>
                <a:srgbClr val="000000"/>
              </a:solidFill>
              <a:latin typeface="Times New Roman" panose="02020603050405020304" pitchFamily="18" charset="0"/>
              <a:ea typeface="黑体" panose="02010609060101010101" pitchFamily="49" charset="-122"/>
            </a:endParaRPr>
          </a:p>
          <a:p>
            <a:pPr eaLnBrk="1" hangingPunct="1">
              <a:spcBef>
                <a:spcPct val="0"/>
              </a:spcBef>
              <a:buClrTx/>
              <a:buFontTx/>
              <a:buNone/>
            </a:pPr>
            <a:r>
              <a:rPr lang="zh-CN" altLang="en-US" sz="1800">
                <a:solidFill>
                  <a:srgbClr val="070605"/>
                </a:solidFill>
                <a:latin typeface="Times New Roman" panose="02020603050405020304" pitchFamily="18" charset="0"/>
                <a:ea typeface="黑体" panose="02010609060101010101" pitchFamily="49" charset="-122"/>
              </a:rPr>
              <a:t>        债权投资</a:t>
            </a:r>
            <a:r>
              <a:rPr lang="en-US" altLang="zh-CN" sz="1600">
                <a:solidFill>
                  <a:srgbClr val="070605"/>
                </a:solidFill>
                <a:latin typeface="Times New Roman" panose="02020603050405020304" pitchFamily="18" charset="0"/>
                <a:ea typeface="黑体" panose="02010609060101010101" pitchFamily="49" charset="-122"/>
              </a:rPr>
              <a:t>—</a:t>
            </a:r>
            <a:r>
              <a:rPr lang="zh-CN" altLang="en-US" sz="1600">
                <a:solidFill>
                  <a:srgbClr val="070605"/>
                </a:solidFill>
                <a:latin typeface="Times New Roman" panose="02020603050405020304" pitchFamily="18" charset="0"/>
                <a:ea typeface="黑体" panose="02010609060101010101" pitchFamily="49" charset="-122"/>
              </a:rPr>
              <a:t>利息调整</a:t>
            </a:r>
            <a:r>
              <a:rPr lang="zh-CN" altLang="en-US" sz="1800">
                <a:solidFill>
                  <a:srgbClr val="070605"/>
                </a:solidFill>
                <a:latin typeface="Times New Roman" panose="02020603050405020304" pitchFamily="18" charset="0"/>
                <a:ea typeface="黑体" panose="02010609060101010101" pitchFamily="49" charset="-122"/>
              </a:rPr>
              <a:t>  </a:t>
            </a:r>
            <a:r>
              <a:rPr lang="en-US" altLang="zh-CN" sz="1800">
                <a:solidFill>
                  <a:srgbClr val="070605"/>
                </a:solidFill>
                <a:latin typeface="Times New Roman" panose="02020603050405020304" pitchFamily="18" charset="0"/>
                <a:ea typeface="黑体" panose="02010609060101010101" pitchFamily="49" charset="-122"/>
              </a:rPr>
              <a:t>11.35</a:t>
            </a:r>
            <a:endParaRPr lang="en-US" altLang="zh-CN" sz="1800">
              <a:solidFill>
                <a:srgbClr val="000000"/>
              </a:solidFill>
              <a:latin typeface="Times New Roman" panose="02020603050405020304" pitchFamily="18" charset="0"/>
              <a:ea typeface="黑体" panose="02010609060101010101" pitchFamily="49" charset="-122"/>
            </a:endParaRPr>
          </a:p>
          <a:p>
            <a:pPr eaLnBrk="1" hangingPunct="1">
              <a:spcBef>
                <a:spcPct val="0"/>
              </a:spcBef>
              <a:buClrTx/>
              <a:buFontTx/>
              <a:buNone/>
            </a:pPr>
            <a:r>
              <a:rPr lang="en-US" altLang="zh-CN" sz="1800">
                <a:solidFill>
                  <a:srgbClr val="000000"/>
                </a:solidFill>
                <a:latin typeface="Times New Roman" panose="02020603050405020304" pitchFamily="18" charset="0"/>
                <a:ea typeface="黑体" panose="02010609060101010101" pitchFamily="49" charset="-122"/>
              </a:rPr>
              <a:t>     </a:t>
            </a:r>
            <a:r>
              <a:rPr lang="zh-CN" altLang="en-US" sz="1800">
                <a:solidFill>
                  <a:srgbClr val="000000"/>
                </a:solidFill>
                <a:latin typeface="Times New Roman" panose="02020603050405020304" pitchFamily="18" charset="0"/>
                <a:ea typeface="黑体" panose="02010609060101010101" pitchFamily="49" charset="-122"/>
              </a:rPr>
              <a:t>贷：投资收益               </a:t>
            </a:r>
            <a:r>
              <a:rPr lang="en-US" altLang="zh-CN" sz="1800">
                <a:solidFill>
                  <a:srgbClr val="000000"/>
                </a:solidFill>
                <a:latin typeface="Times New Roman" panose="02020603050405020304" pitchFamily="18" charset="0"/>
                <a:ea typeface="黑体" panose="02010609060101010101" pitchFamily="49" charset="-122"/>
              </a:rPr>
              <a:t>111.35</a:t>
            </a:r>
            <a:endParaRPr lang="zh-CN" altLang="en-US" sz="1800">
              <a:solidFill>
                <a:srgbClr val="070605"/>
              </a:solidFill>
              <a:latin typeface="Times New Roman" panose="02020603050405020304" pitchFamily="18" charset="0"/>
              <a:ea typeface="黑体" panose="02010609060101010101" pitchFamily="49" charset="-122"/>
            </a:endParaRPr>
          </a:p>
        </p:txBody>
      </p:sp>
      <p:sp>
        <p:nvSpPr>
          <p:cNvPr id="208" name="Rectangle 130"/>
          <p:cNvSpPr>
            <a:spLocks noChangeArrowheads="1"/>
          </p:cNvSpPr>
          <p:nvPr/>
        </p:nvSpPr>
        <p:spPr bwMode="auto">
          <a:xfrm>
            <a:off x="36513" y="3967163"/>
            <a:ext cx="3328987" cy="1190625"/>
          </a:xfrm>
          <a:prstGeom prst="rect">
            <a:avLst/>
          </a:prstGeom>
          <a:solidFill>
            <a:srgbClr val="CCFFFF"/>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lang="en-US" altLang="zh-CN" sz="1800">
                <a:solidFill>
                  <a:srgbClr val="0000FF"/>
                </a:solidFill>
                <a:latin typeface="Times New Roman" panose="02020603050405020304" pitchFamily="18" charset="0"/>
                <a:ea typeface="黑体" panose="02010609060101010101" pitchFamily="49" charset="-122"/>
              </a:rPr>
              <a:t>3. 16</a:t>
            </a:r>
            <a:r>
              <a:rPr lang="zh-CN" altLang="en-US" sz="1800">
                <a:solidFill>
                  <a:srgbClr val="0000FF"/>
                </a:solidFill>
                <a:latin typeface="Times New Roman" panose="02020603050405020304" pitchFamily="18" charset="0"/>
                <a:ea typeface="黑体" panose="02010609060101010101" pitchFamily="49" charset="-122"/>
              </a:rPr>
              <a:t>年末确认投资收益</a:t>
            </a:r>
            <a:endParaRPr lang="en-US" altLang="zh-CN" sz="1800">
              <a:solidFill>
                <a:srgbClr val="0000FF"/>
              </a:solidFill>
              <a:latin typeface="Times New Roman" panose="02020603050405020304" pitchFamily="18" charset="0"/>
              <a:ea typeface="黑体" panose="02010609060101010101" pitchFamily="49" charset="-122"/>
            </a:endParaRPr>
          </a:p>
          <a:p>
            <a:pPr eaLnBrk="1" hangingPunct="1">
              <a:spcBef>
                <a:spcPct val="0"/>
              </a:spcBef>
              <a:buClrTx/>
              <a:buFontTx/>
              <a:buNone/>
            </a:pPr>
            <a:r>
              <a:rPr lang="zh-CN" altLang="en-US" sz="1800">
                <a:solidFill>
                  <a:srgbClr val="000000"/>
                </a:solidFill>
                <a:latin typeface="Times New Roman" panose="02020603050405020304" pitchFamily="18" charset="0"/>
                <a:ea typeface="黑体" panose="02010609060101010101" pitchFamily="49" charset="-122"/>
              </a:rPr>
              <a:t>借：应收利息      </a:t>
            </a:r>
            <a:r>
              <a:rPr lang="en-US" altLang="zh-CN" sz="1800">
                <a:solidFill>
                  <a:srgbClr val="000000"/>
                </a:solidFill>
                <a:latin typeface="Times New Roman" panose="02020603050405020304" pitchFamily="18" charset="0"/>
                <a:ea typeface="黑体" panose="02010609060101010101" pitchFamily="49" charset="-122"/>
              </a:rPr>
              <a:t>100</a:t>
            </a:r>
            <a:endParaRPr lang="en-US" altLang="zh-CN" sz="1800">
              <a:solidFill>
                <a:srgbClr val="000000"/>
              </a:solidFill>
              <a:latin typeface="Times New Roman" panose="02020603050405020304" pitchFamily="18" charset="0"/>
              <a:ea typeface="黑体" panose="02010609060101010101" pitchFamily="49" charset="-122"/>
            </a:endParaRPr>
          </a:p>
          <a:p>
            <a:pPr eaLnBrk="1" hangingPunct="1">
              <a:spcBef>
                <a:spcPct val="0"/>
              </a:spcBef>
              <a:buClrTx/>
              <a:buFont typeface="Wingdings" panose="05000000000000000000" pitchFamily="2" charset="2"/>
              <a:buNone/>
            </a:pPr>
            <a:r>
              <a:rPr lang="zh-CN" altLang="en-US" sz="1800">
                <a:solidFill>
                  <a:srgbClr val="070605"/>
                </a:solidFill>
                <a:latin typeface="Times New Roman" panose="02020603050405020304" pitchFamily="18" charset="0"/>
                <a:ea typeface="黑体" panose="02010609060101010101" pitchFamily="49" charset="-122"/>
              </a:rPr>
              <a:t>       债权投资</a:t>
            </a:r>
            <a:r>
              <a:rPr lang="en-US" altLang="zh-CN" sz="1600">
                <a:solidFill>
                  <a:srgbClr val="070605"/>
                </a:solidFill>
                <a:latin typeface="Times New Roman" panose="02020603050405020304" pitchFamily="18" charset="0"/>
                <a:ea typeface="黑体" panose="02010609060101010101" pitchFamily="49" charset="-122"/>
              </a:rPr>
              <a:t>—</a:t>
            </a:r>
            <a:r>
              <a:rPr lang="zh-CN" altLang="en-US" sz="1600">
                <a:solidFill>
                  <a:srgbClr val="070605"/>
                </a:solidFill>
                <a:latin typeface="Times New Roman" panose="02020603050405020304" pitchFamily="18" charset="0"/>
                <a:ea typeface="黑体" panose="02010609060101010101" pitchFamily="49" charset="-122"/>
              </a:rPr>
              <a:t>利息调整</a:t>
            </a:r>
            <a:r>
              <a:rPr lang="zh-CN" altLang="en-US" sz="1800">
                <a:solidFill>
                  <a:srgbClr val="070605"/>
                </a:solidFill>
                <a:latin typeface="Times New Roman" panose="02020603050405020304" pitchFamily="18" charset="0"/>
                <a:ea typeface="黑体" panose="02010609060101010101" pitchFamily="49" charset="-122"/>
              </a:rPr>
              <a:t>  </a:t>
            </a:r>
            <a:r>
              <a:rPr lang="en-US" altLang="zh-CN" sz="1800">
                <a:solidFill>
                  <a:srgbClr val="070605"/>
                </a:solidFill>
                <a:latin typeface="Times New Roman" panose="02020603050405020304" pitchFamily="18" charset="0"/>
                <a:ea typeface="黑体" panose="02010609060101010101" pitchFamily="49" charset="-122"/>
              </a:rPr>
              <a:t>12.71</a:t>
            </a:r>
            <a:endParaRPr lang="en-US" altLang="zh-CN" sz="1800">
              <a:solidFill>
                <a:srgbClr val="000000"/>
              </a:solidFill>
              <a:latin typeface="Times New Roman" panose="02020603050405020304" pitchFamily="18" charset="0"/>
              <a:ea typeface="黑体" panose="02010609060101010101" pitchFamily="49" charset="-122"/>
            </a:endParaRPr>
          </a:p>
          <a:p>
            <a:pPr eaLnBrk="1" hangingPunct="1">
              <a:spcBef>
                <a:spcPct val="0"/>
              </a:spcBef>
              <a:buClrTx/>
              <a:buFont typeface="Wingdings" panose="05000000000000000000" pitchFamily="2" charset="2"/>
              <a:buNone/>
            </a:pPr>
            <a:r>
              <a:rPr lang="en-US" altLang="zh-CN" sz="1800">
                <a:solidFill>
                  <a:srgbClr val="000000"/>
                </a:solidFill>
                <a:latin typeface="Times New Roman" panose="02020603050405020304" pitchFamily="18" charset="0"/>
                <a:ea typeface="黑体" panose="02010609060101010101" pitchFamily="49" charset="-122"/>
              </a:rPr>
              <a:t>      </a:t>
            </a:r>
            <a:r>
              <a:rPr lang="zh-CN" altLang="en-US" sz="1800">
                <a:solidFill>
                  <a:srgbClr val="000000"/>
                </a:solidFill>
                <a:latin typeface="Times New Roman" panose="02020603050405020304" pitchFamily="18" charset="0"/>
                <a:ea typeface="黑体" panose="02010609060101010101" pitchFamily="49" charset="-122"/>
              </a:rPr>
              <a:t>贷：投资收益              </a:t>
            </a:r>
            <a:r>
              <a:rPr lang="en-US" altLang="zh-CN" sz="1800">
                <a:solidFill>
                  <a:srgbClr val="000000"/>
                </a:solidFill>
                <a:latin typeface="Times New Roman" panose="02020603050405020304" pitchFamily="18" charset="0"/>
                <a:ea typeface="黑体" panose="02010609060101010101" pitchFamily="49" charset="-122"/>
              </a:rPr>
              <a:t>112.71</a:t>
            </a:r>
            <a:endParaRPr lang="zh-CN" altLang="en-US" sz="1800">
              <a:solidFill>
                <a:srgbClr val="070605"/>
              </a:solidFill>
              <a:latin typeface="Times New Roman" panose="02020603050405020304" pitchFamily="18" charset="0"/>
              <a:ea typeface="黑体" panose="02010609060101010101" pitchFamily="49" charset="-122"/>
            </a:endParaRPr>
          </a:p>
        </p:txBody>
      </p:sp>
      <p:sp>
        <p:nvSpPr>
          <p:cNvPr id="209" name="Rectangle 131"/>
          <p:cNvSpPr>
            <a:spLocks noChangeArrowheads="1"/>
          </p:cNvSpPr>
          <p:nvPr/>
        </p:nvSpPr>
        <p:spPr bwMode="auto">
          <a:xfrm>
            <a:off x="36513" y="5311775"/>
            <a:ext cx="3402012" cy="1190625"/>
          </a:xfrm>
          <a:prstGeom prst="rect">
            <a:avLst/>
          </a:prstGeom>
          <a:solidFill>
            <a:srgbClr val="FFFFCC"/>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lang="en-US" altLang="zh-CN" sz="1800">
                <a:solidFill>
                  <a:srgbClr val="0000FF"/>
                </a:solidFill>
                <a:latin typeface="Times New Roman" panose="02020603050405020304" pitchFamily="18" charset="0"/>
                <a:ea typeface="黑体" panose="02010609060101010101" pitchFamily="49" charset="-122"/>
              </a:rPr>
              <a:t>4. 17</a:t>
            </a:r>
            <a:r>
              <a:rPr lang="zh-CN" altLang="en-US" sz="1800">
                <a:solidFill>
                  <a:srgbClr val="0000FF"/>
                </a:solidFill>
                <a:latin typeface="Times New Roman" panose="02020603050405020304" pitchFamily="18" charset="0"/>
                <a:ea typeface="黑体" panose="02010609060101010101" pitchFamily="49" charset="-122"/>
              </a:rPr>
              <a:t>年末确认投资收益</a:t>
            </a:r>
            <a:endParaRPr lang="en-US" altLang="zh-CN" sz="1800">
              <a:solidFill>
                <a:srgbClr val="0000FF"/>
              </a:solidFill>
              <a:latin typeface="Times New Roman" panose="02020603050405020304" pitchFamily="18" charset="0"/>
              <a:ea typeface="黑体" panose="02010609060101010101" pitchFamily="49" charset="-122"/>
            </a:endParaRPr>
          </a:p>
          <a:p>
            <a:pPr eaLnBrk="1" hangingPunct="1">
              <a:spcBef>
                <a:spcPct val="0"/>
              </a:spcBef>
              <a:buClrTx/>
              <a:buFontTx/>
              <a:buNone/>
            </a:pPr>
            <a:r>
              <a:rPr lang="zh-CN" altLang="en-US" sz="1800">
                <a:solidFill>
                  <a:srgbClr val="000000"/>
                </a:solidFill>
                <a:latin typeface="Times New Roman" panose="02020603050405020304" pitchFamily="18" charset="0"/>
                <a:ea typeface="黑体" panose="02010609060101010101" pitchFamily="49" charset="-122"/>
              </a:rPr>
              <a:t>借：应收利息      </a:t>
            </a:r>
            <a:r>
              <a:rPr lang="en-US" altLang="zh-CN" sz="1800">
                <a:solidFill>
                  <a:srgbClr val="000000"/>
                </a:solidFill>
                <a:latin typeface="Times New Roman" panose="02020603050405020304" pitchFamily="18" charset="0"/>
                <a:ea typeface="黑体" panose="02010609060101010101" pitchFamily="49" charset="-122"/>
              </a:rPr>
              <a:t>100</a:t>
            </a:r>
            <a:endParaRPr lang="en-US" altLang="zh-CN" sz="1800">
              <a:solidFill>
                <a:srgbClr val="000000"/>
              </a:solidFill>
              <a:latin typeface="Times New Roman" panose="02020603050405020304" pitchFamily="18" charset="0"/>
              <a:ea typeface="黑体" panose="02010609060101010101" pitchFamily="49" charset="-122"/>
            </a:endParaRPr>
          </a:p>
          <a:p>
            <a:pPr eaLnBrk="1" hangingPunct="1">
              <a:spcBef>
                <a:spcPct val="0"/>
              </a:spcBef>
              <a:buClrTx/>
              <a:buFont typeface="Wingdings" panose="05000000000000000000" pitchFamily="2" charset="2"/>
              <a:buNone/>
            </a:pPr>
            <a:r>
              <a:rPr lang="zh-CN" altLang="en-US" sz="1800">
                <a:solidFill>
                  <a:srgbClr val="070605"/>
                </a:solidFill>
                <a:latin typeface="Times New Roman" panose="02020603050405020304" pitchFamily="18" charset="0"/>
                <a:ea typeface="黑体" panose="02010609060101010101" pitchFamily="49" charset="-122"/>
              </a:rPr>
              <a:t>       债权投资</a:t>
            </a:r>
            <a:r>
              <a:rPr lang="en-US" altLang="zh-CN" sz="1600">
                <a:solidFill>
                  <a:srgbClr val="070605"/>
                </a:solidFill>
                <a:latin typeface="Times New Roman" panose="02020603050405020304" pitchFamily="18" charset="0"/>
                <a:ea typeface="黑体" panose="02010609060101010101" pitchFamily="49" charset="-122"/>
              </a:rPr>
              <a:t>—</a:t>
            </a:r>
            <a:r>
              <a:rPr lang="zh-CN" altLang="en-US" sz="1600">
                <a:solidFill>
                  <a:srgbClr val="070605"/>
                </a:solidFill>
                <a:latin typeface="Times New Roman" panose="02020603050405020304" pitchFamily="18" charset="0"/>
                <a:ea typeface="黑体" panose="02010609060101010101" pitchFamily="49" charset="-122"/>
              </a:rPr>
              <a:t>利息调整</a:t>
            </a:r>
            <a:r>
              <a:rPr lang="zh-CN" altLang="en-US" sz="1800">
                <a:solidFill>
                  <a:srgbClr val="070605"/>
                </a:solidFill>
                <a:latin typeface="Times New Roman" panose="02020603050405020304" pitchFamily="18" charset="0"/>
                <a:ea typeface="黑体" panose="02010609060101010101" pitchFamily="49" charset="-122"/>
              </a:rPr>
              <a:t>  </a:t>
            </a:r>
            <a:r>
              <a:rPr lang="en-US" altLang="zh-CN" sz="1800">
                <a:solidFill>
                  <a:srgbClr val="070605"/>
                </a:solidFill>
                <a:latin typeface="Times New Roman" panose="02020603050405020304" pitchFamily="18" charset="0"/>
                <a:ea typeface="黑体" panose="02010609060101010101" pitchFamily="49" charset="-122"/>
              </a:rPr>
              <a:t>14.24</a:t>
            </a:r>
            <a:endParaRPr lang="en-US" altLang="zh-CN" sz="1800">
              <a:solidFill>
                <a:srgbClr val="000000"/>
              </a:solidFill>
              <a:latin typeface="Times New Roman" panose="02020603050405020304" pitchFamily="18" charset="0"/>
              <a:ea typeface="黑体" panose="02010609060101010101" pitchFamily="49" charset="-122"/>
            </a:endParaRPr>
          </a:p>
          <a:p>
            <a:pPr eaLnBrk="1" hangingPunct="1">
              <a:spcBef>
                <a:spcPct val="0"/>
              </a:spcBef>
              <a:buClrTx/>
              <a:buFont typeface="Wingdings" panose="05000000000000000000" pitchFamily="2" charset="2"/>
              <a:buNone/>
            </a:pPr>
            <a:r>
              <a:rPr lang="en-US" altLang="zh-CN" sz="1800">
                <a:solidFill>
                  <a:srgbClr val="000000"/>
                </a:solidFill>
                <a:latin typeface="Times New Roman" panose="02020603050405020304" pitchFamily="18" charset="0"/>
                <a:ea typeface="黑体" panose="02010609060101010101" pitchFamily="49" charset="-122"/>
              </a:rPr>
              <a:t>      </a:t>
            </a:r>
            <a:r>
              <a:rPr lang="zh-CN" altLang="en-US" sz="1800">
                <a:solidFill>
                  <a:srgbClr val="000000"/>
                </a:solidFill>
                <a:latin typeface="Times New Roman" panose="02020603050405020304" pitchFamily="18" charset="0"/>
                <a:ea typeface="黑体" panose="02010609060101010101" pitchFamily="49" charset="-122"/>
              </a:rPr>
              <a:t>贷：投资收益             </a:t>
            </a:r>
            <a:r>
              <a:rPr lang="en-US" altLang="zh-CN" sz="1800">
                <a:solidFill>
                  <a:srgbClr val="000000"/>
                </a:solidFill>
                <a:latin typeface="Times New Roman" panose="02020603050405020304" pitchFamily="18" charset="0"/>
                <a:ea typeface="黑体" panose="02010609060101010101" pitchFamily="49" charset="-122"/>
              </a:rPr>
              <a:t>114.24</a:t>
            </a:r>
            <a:endParaRPr lang="zh-CN" altLang="en-US" sz="1800">
              <a:solidFill>
                <a:srgbClr val="070605"/>
              </a:solidFill>
              <a:latin typeface="Times New Roman" panose="02020603050405020304" pitchFamily="18" charset="0"/>
              <a:ea typeface="黑体" panose="02010609060101010101" pitchFamily="49" charset="-122"/>
            </a:endParaRPr>
          </a:p>
        </p:txBody>
      </p:sp>
      <p:sp>
        <p:nvSpPr>
          <p:cNvPr id="210" name="Rectangle 132"/>
          <p:cNvSpPr>
            <a:spLocks noChangeArrowheads="1"/>
          </p:cNvSpPr>
          <p:nvPr/>
        </p:nvSpPr>
        <p:spPr bwMode="auto">
          <a:xfrm>
            <a:off x="3503613" y="5300663"/>
            <a:ext cx="3043237" cy="1190625"/>
          </a:xfrm>
          <a:prstGeom prst="rect">
            <a:avLst/>
          </a:prstGeom>
          <a:solidFill>
            <a:srgbClr val="CCFFCC"/>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lang="en-US" altLang="zh-CN" sz="1800">
                <a:solidFill>
                  <a:srgbClr val="0000FF"/>
                </a:solidFill>
                <a:latin typeface="Times New Roman" panose="02020603050405020304" pitchFamily="18" charset="0"/>
                <a:ea typeface="黑体" panose="02010609060101010101" pitchFamily="49" charset="-122"/>
              </a:rPr>
              <a:t>5. 18</a:t>
            </a:r>
            <a:r>
              <a:rPr lang="zh-CN" altLang="en-US" sz="1800">
                <a:solidFill>
                  <a:srgbClr val="0000FF"/>
                </a:solidFill>
                <a:latin typeface="Times New Roman" panose="02020603050405020304" pitchFamily="18" charset="0"/>
                <a:ea typeface="黑体" panose="02010609060101010101" pitchFamily="49" charset="-122"/>
              </a:rPr>
              <a:t>年末确认投资收益</a:t>
            </a:r>
            <a:endParaRPr lang="en-US" altLang="zh-CN" sz="1800">
              <a:solidFill>
                <a:srgbClr val="0000FF"/>
              </a:solidFill>
              <a:latin typeface="Times New Roman" panose="02020603050405020304" pitchFamily="18" charset="0"/>
              <a:ea typeface="黑体" panose="02010609060101010101" pitchFamily="49" charset="-122"/>
            </a:endParaRPr>
          </a:p>
          <a:p>
            <a:pPr eaLnBrk="1" hangingPunct="1">
              <a:spcBef>
                <a:spcPct val="0"/>
              </a:spcBef>
              <a:buClrTx/>
              <a:buFontTx/>
              <a:buNone/>
            </a:pPr>
            <a:r>
              <a:rPr lang="zh-CN" altLang="en-US" sz="1800">
                <a:solidFill>
                  <a:srgbClr val="000000"/>
                </a:solidFill>
                <a:latin typeface="Times New Roman" panose="02020603050405020304" pitchFamily="18" charset="0"/>
                <a:ea typeface="黑体" panose="02010609060101010101" pitchFamily="49" charset="-122"/>
              </a:rPr>
              <a:t>借：应收利息     </a:t>
            </a:r>
            <a:r>
              <a:rPr lang="en-US" altLang="zh-CN" sz="1800">
                <a:solidFill>
                  <a:srgbClr val="000000"/>
                </a:solidFill>
                <a:latin typeface="Times New Roman" panose="02020603050405020304" pitchFamily="18" charset="0"/>
                <a:ea typeface="黑体" panose="02010609060101010101" pitchFamily="49" charset="-122"/>
              </a:rPr>
              <a:t>100</a:t>
            </a:r>
            <a:endParaRPr lang="en-US" altLang="zh-CN" sz="1800">
              <a:solidFill>
                <a:srgbClr val="000000"/>
              </a:solidFill>
              <a:latin typeface="Times New Roman" panose="02020603050405020304" pitchFamily="18" charset="0"/>
              <a:ea typeface="黑体" panose="02010609060101010101" pitchFamily="49" charset="-122"/>
            </a:endParaRPr>
          </a:p>
          <a:p>
            <a:pPr eaLnBrk="1" hangingPunct="1">
              <a:spcBef>
                <a:spcPct val="0"/>
              </a:spcBef>
              <a:buClrTx/>
              <a:buFontTx/>
              <a:buNone/>
            </a:pPr>
            <a:r>
              <a:rPr lang="zh-CN" altLang="en-US" sz="1800">
                <a:solidFill>
                  <a:srgbClr val="070605"/>
                </a:solidFill>
                <a:latin typeface="Times New Roman" panose="02020603050405020304" pitchFamily="18" charset="0"/>
                <a:ea typeface="黑体" panose="02010609060101010101" pitchFamily="49" charset="-122"/>
              </a:rPr>
              <a:t>       债权投资</a:t>
            </a:r>
            <a:r>
              <a:rPr lang="en-US" altLang="zh-CN" sz="1400">
                <a:solidFill>
                  <a:srgbClr val="070605"/>
                </a:solidFill>
                <a:latin typeface="Times New Roman" panose="02020603050405020304" pitchFamily="18" charset="0"/>
                <a:ea typeface="黑体" panose="02010609060101010101" pitchFamily="49" charset="-122"/>
              </a:rPr>
              <a:t>—</a:t>
            </a:r>
            <a:r>
              <a:rPr lang="zh-CN" altLang="en-US" sz="1400">
                <a:solidFill>
                  <a:srgbClr val="070605"/>
                </a:solidFill>
                <a:latin typeface="Times New Roman" panose="02020603050405020304" pitchFamily="18" charset="0"/>
                <a:ea typeface="黑体" panose="02010609060101010101" pitchFamily="49" charset="-122"/>
              </a:rPr>
              <a:t>利息调整</a:t>
            </a:r>
            <a:r>
              <a:rPr lang="zh-CN" altLang="en-US" sz="1600">
                <a:solidFill>
                  <a:srgbClr val="070605"/>
                </a:solidFill>
                <a:latin typeface="Times New Roman" panose="02020603050405020304" pitchFamily="18" charset="0"/>
                <a:ea typeface="黑体" panose="02010609060101010101" pitchFamily="49" charset="-122"/>
              </a:rPr>
              <a:t> </a:t>
            </a:r>
            <a:r>
              <a:rPr lang="en-US" altLang="zh-CN" sz="1800">
                <a:solidFill>
                  <a:srgbClr val="070605"/>
                </a:solidFill>
                <a:latin typeface="Times New Roman" panose="02020603050405020304" pitchFamily="18" charset="0"/>
                <a:ea typeface="黑体" panose="02010609060101010101" pitchFamily="49" charset="-122"/>
              </a:rPr>
              <a:t>15.94</a:t>
            </a:r>
            <a:endParaRPr lang="en-US" altLang="zh-CN" sz="1800">
              <a:solidFill>
                <a:srgbClr val="000000"/>
              </a:solidFill>
              <a:latin typeface="Times New Roman" panose="02020603050405020304" pitchFamily="18" charset="0"/>
              <a:ea typeface="黑体" panose="02010609060101010101" pitchFamily="49" charset="-122"/>
            </a:endParaRPr>
          </a:p>
          <a:p>
            <a:pPr eaLnBrk="1" hangingPunct="1">
              <a:spcBef>
                <a:spcPct val="0"/>
              </a:spcBef>
              <a:buClrTx/>
              <a:buFontTx/>
              <a:buNone/>
            </a:pPr>
            <a:r>
              <a:rPr lang="en-US" altLang="zh-CN" sz="1800">
                <a:solidFill>
                  <a:srgbClr val="000000"/>
                </a:solidFill>
                <a:latin typeface="Times New Roman" panose="02020603050405020304" pitchFamily="18" charset="0"/>
                <a:ea typeface="黑体" panose="02010609060101010101" pitchFamily="49" charset="-122"/>
              </a:rPr>
              <a:t>      </a:t>
            </a:r>
            <a:r>
              <a:rPr lang="zh-CN" altLang="en-US" sz="1800">
                <a:solidFill>
                  <a:srgbClr val="000000"/>
                </a:solidFill>
                <a:latin typeface="Times New Roman" panose="02020603050405020304" pitchFamily="18" charset="0"/>
                <a:ea typeface="黑体" panose="02010609060101010101" pitchFamily="49" charset="-122"/>
              </a:rPr>
              <a:t>贷：投资收益        </a:t>
            </a:r>
            <a:r>
              <a:rPr lang="en-US" altLang="zh-CN" sz="1800">
                <a:solidFill>
                  <a:srgbClr val="000000"/>
                </a:solidFill>
                <a:latin typeface="Times New Roman" panose="02020603050405020304" pitchFamily="18" charset="0"/>
                <a:ea typeface="黑体" panose="02010609060101010101" pitchFamily="49" charset="-122"/>
              </a:rPr>
              <a:t>115.94</a:t>
            </a:r>
            <a:endParaRPr lang="zh-CN" altLang="en-US" sz="1800">
              <a:solidFill>
                <a:srgbClr val="070605"/>
              </a:solidFill>
              <a:latin typeface="Times New Roman" panose="02020603050405020304" pitchFamily="18" charset="0"/>
              <a:ea typeface="黑体" panose="02010609060101010101" pitchFamily="49" charset="-122"/>
            </a:endParaRPr>
          </a:p>
        </p:txBody>
      </p:sp>
      <p:sp>
        <p:nvSpPr>
          <p:cNvPr id="211" name="Rectangle 133"/>
          <p:cNvSpPr>
            <a:spLocks noChangeArrowheads="1"/>
          </p:cNvSpPr>
          <p:nvPr/>
        </p:nvSpPr>
        <p:spPr bwMode="auto">
          <a:xfrm>
            <a:off x="6600825" y="5262563"/>
            <a:ext cx="3049588" cy="1190625"/>
          </a:xfrm>
          <a:prstGeom prst="rect">
            <a:avLst/>
          </a:prstGeom>
          <a:solidFill>
            <a:srgbClr val="FFCCFF"/>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lang="en-US" altLang="zh-CN" sz="1800">
                <a:solidFill>
                  <a:srgbClr val="0000FF"/>
                </a:solidFill>
                <a:latin typeface="Times New Roman" panose="02020603050405020304" pitchFamily="18" charset="0"/>
                <a:ea typeface="黑体" panose="02010609060101010101" pitchFamily="49" charset="-122"/>
              </a:rPr>
              <a:t>6. 19</a:t>
            </a:r>
            <a:r>
              <a:rPr lang="zh-CN" altLang="en-US" sz="1800">
                <a:solidFill>
                  <a:srgbClr val="0000FF"/>
                </a:solidFill>
                <a:latin typeface="Times New Roman" panose="02020603050405020304" pitchFamily="18" charset="0"/>
                <a:ea typeface="黑体" panose="02010609060101010101" pitchFamily="49" charset="-122"/>
              </a:rPr>
              <a:t>年末确认投资收益</a:t>
            </a:r>
            <a:endParaRPr lang="en-US" altLang="zh-CN" sz="1800">
              <a:solidFill>
                <a:srgbClr val="0000FF"/>
              </a:solidFill>
              <a:latin typeface="Times New Roman" panose="02020603050405020304" pitchFamily="18" charset="0"/>
              <a:ea typeface="黑体" panose="02010609060101010101" pitchFamily="49" charset="-122"/>
            </a:endParaRPr>
          </a:p>
          <a:p>
            <a:pPr eaLnBrk="1" hangingPunct="1">
              <a:spcBef>
                <a:spcPct val="0"/>
              </a:spcBef>
              <a:buClrTx/>
              <a:buFontTx/>
              <a:buNone/>
            </a:pPr>
            <a:r>
              <a:rPr lang="zh-CN" altLang="en-US" sz="1800">
                <a:solidFill>
                  <a:srgbClr val="000000"/>
                </a:solidFill>
                <a:latin typeface="Times New Roman" panose="02020603050405020304" pitchFamily="18" charset="0"/>
                <a:ea typeface="黑体" panose="02010609060101010101" pitchFamily="49" charset="-122"/>
              </a:rPr>
              <a:t>借：应收利息    </a:t>
            </a:r>
            <a:r>
              <a:rPr lang="en-US" altLang="zh-CN" sz="1800">
                <a:solidFill>
                  <a:srgbClr val="000000"/>
                </a:solidFill>
                <a:latin typeface="Times New Roman" panose="02020603050405020304" pitchFamily="18" charset="0"/>
                <a:ea typeface="黑体" panose="02010609060101010101" pitchFamily="49" charset="-122"/>
              </a:rPr>
              <a:t>100</a:t>
            </a:r>
            <a:endParaRPr lang="en-US" altLang="zh-CN" sz="1800">
              <a:solidFill>
                <a:srgbClr val="000000"/>
              </a:solidFill>
              <a:latin typeface="Times New Roman" panose="02020603050405020304" pitchFamily="18" charset="0"/>
              <a:ea typeface="黑体" panose="02010609060101010101" pitchFamily="49" charset="-122"/>
            </a:endParaRPr>
          </a:p>
          <a:p>
            <a:pPr eaLnBrk="1" hangingPunct="1">
              <a:spcBef>
                <a:spcPct val="0"/>
              </a:spcBef>
              <a:buClrTx/>
              <a:buFont typeface="Wingdings" panose="05000000000000000000" pitchFamily="2" charset="2"/>
              <a:buNone/>
            </a:pPr>
            <a:r>
              <a:rPr lang="zh-CN" altLang="en-US" sz="1800">
                <a:solidFill>
                  <a:srgbClr val="070605"/>
                </a:solidFill>
                <a:latin typeface="Times New Roman" panose="02020603050405020304" pitchFamily="18" charset="0"/>
                <a:ea typeface="黑体" panose="02010609060101010101" pitchFamily="49" charset="-122"/>
              </a:rPr>
              <a:t>       债权投资</a:t>
            </a:r>
            <a:r>
              <a:rPr lang="en-US" altLang="zh-CN" sz="1400">
                <a:solidFill>
                  <a:srgbClr val="070605"/>
                </a:solidFill>
                <a:latin typeface="Times New Roman" panose="02020603050405020304" pitchFamily="18" charset="0"/>
                <a:ea typeface="黑体" panose="02010609060101010101" pitchFamily="49" charset="-122"/>
              </a:rPr>
              <a:t>—</a:t>
            </a:r>
            <a:r>
              <a:rPr lang="zh-CN" altLang="en-US" sz="1400">
                <a:solidFill>
                  <a:srgbClr val="070605"/>
                </a:solidFill>
                <a:latin typeface="Times New Roman" panose="02020603050405020304" pitchFamily="18" charset="0"/>
                <a:ea typeface="黑体" panose="02010609060101010101" pitchFamily="49" charset="-122"/>
              </a:rPr>
              <a:t>利息调整</a:t>
            </a:r>
            <a:r>
              <a:rPr lang="zh-CN" altLang="en-US" sz="1600">
                <a:solidFill>
                  <a:srgbClr val="070605"/>
                </a:solidFill>
                <a:latin typeface="Times New Roman" panose="02020603050405020304" pitchFamily="18" charset="0"/>
                <a:ea typeface="黑体" panose="02010609060101010101" pitchFamily="49" charset="-122"/>
              </a:rPr>
              <a:t> </a:t>
            </a:r>
            <a:r>
              <a:rPr lang="en-US" altLang="zh-CN" sz="1800">
                <a:solidFill>
                  <a:srgbClr val="070605"/>
                </a:solidFill>
                <a:latin typeface="Times New Roman" panose="02020603050405020304" pitchFamily="18" charset="0"/>
                <a:ea typeface="黑体" panose="02010609060101010101" pitchFamily="49" charset="-122"/>
              </a:rPr>
              <a:t>17.86</a:t>
            </a:r>
            <a:endParaRPr lang="en-US" altLang="zh-CN" sz="1800">
              <a:solidFill>
                <a:srgbClr val="000000"/>
              </a:solidFill>
              <a:latin typeface="Times New Roman" panose="02020603050405020304" pitchFamily="18" charset="0"/>
              <a:ea typeface="黑体" panose="02010609060101010101" pitchFamily="49" charset="-122"/>
            </a:endParaRPr>
          </a:p>
          <a:p>
            <a:pPr eaLnBrk="1" hangingPunct="1">
              <a:spcBef>
                <a:spcPct val="0"/>
              </a:spcBef>
              <a:buClrTx/>
              <a:buFont typeface="Wingdings" panose="05000000000000000000" pitchFamily="2" charset="2"/>
              <a:buNone/>
            </a:pPr>
            <a:r>
              <a:rPr lang="en-US" altLang="zh-CN" sz="1800">
                <a:solidFill>
                  <a:srgbClr val="000000"/>
                </a:solidFill>
                <a:latin typeface="Times New Roman" panose="02020603050405020304" pitchFamily="18" charset="0"/>
                <a:ea typeface="黑体" panose="02010609060101010101" pitchFamily="49" charset="-122"/>
              </a:rPr>
              <a:t>      </a:t>
            </a:r>
            <a:r>
              <a:rPr lang="zh-CN" altLang="en-US" sz="1800">
                <a:solidFill>
                  <a:srgbClr val="000000"/>
                </a:solidFill>
                <a:latin typeface="Times New Roman" panose="02020603050405020304" pitchFamily="18" charset="0"/>
                <a:ea typeface="黑体" panose="02010609060101010101" pitchFamily="49" charset="-122"/>
              </a:rPr>
              <a:t>贷：投资收益        </a:t>
            </a:r>
            <a:r>
              <a:rPr lang="en-US" altLang="zh-CN" sz="1800">
                <a:solidFill>
                  <a:srgbClr val="000000"/>
                </a:solidFill>
                <a:latin typeface="Times New Roman" panose="02020603050405020304" pitchFamily="18" charset="0"/>
                <a:ea typeface="黑体" panose="02010609060101010101" pitchFamily="49" charset="-122"/>
              </a:rPr>
              <a:t>117.86</a:t>
            </a:r>
            <a:endParaRPr lang="zh-CN" altLang="en-US" sz="1800">
              <a:solidFill>
                <a:srgbClr val="070605"/>
              </a:solidFill>
              <a:latin typeface="Times New Roman" panose="02020603050405020304" pitchFamily="18" charset="0"/>
              <a:ea typeface="黑体" panose="02010609060101010101" pitchFamily="49" charset="-122"/>
            </a:endParaRPr>
          </a:p>
        </p:txBody>
      </p:sp>
      <p:sp>
        <p:nvSpPr>
          <p:cNvPr id="212" name="Rectangle 135"/>
          <p:cNvSpPr>
            <a:spLocks noChangeArrowheads="1"/>
          </p:cNvSpPr>
          <p:nvPr/>
        </p:nvSpPr>
        <p:spPr bwMode="auto">
          <a:xfrm>
            <a:off x="9696450" y="5475288"/>
            <a:ext cx="2413000" cy="862012"/>
          </a:xfrm>
          <a:prstGeom prst="rect">
            <a:avLst/>
          </a:prstGeom>
          <a:solidFill>
            <a:srgbClr val="CCFFFF"/>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lang="en-US" altLang="zh-CN" sz="1800">
                <a:solidFill>
                  <a:srgbClr val="0000FF"/>
                </a:solidFill>
                <a:latin typeface="Times New Roman" panose="02020603050405020304" pitchFamily="18" charset="0"/>
                <a:ea typeface="黑体" panose="02010609060101010101" pitchFamily="49" charset="-122"/>
              </a:rPr>
              <a:t>7.</a:t>
            </a:r>
            <a:r>
              <a:rPr lang="zh-CN" altLang="en-US" sz="1800">
                <a:solidFill>
                  <a:srgbClr val="0000FF"/>
                </a:solidFill>
                <a:latin typeface="Times New Roman" panose="02020603050405020304" pitchFamily="18" charset="0"/>
                <a:ea typeface="黑体" panose="02010609060101010101" pitchFamily="49" charset="-122"/>
              </a:rPr>
              <a:t>到期收回本金</a:t>
            </a:r>
            <a:endParaRPr lang="zh-CN" altLang="en-US" sz="1800">
              <a:solidFill>
                <a:srgbClr val="0000FF"/>
              </a:solidFill>
              <a:latin typeface="Times New Roman" panose="02020603050405020304" pitchFamily="18" charset="0"/>
              <a:ea typeface="黑体" panose="02010609060101010101" pitchFamily="49" charset="-122"/>
            </a:endParaRPr>
          </a:p>
          <a:p>
            <a:pPr eaLnBrk="1" hangingPunct="1">
              <a:spcBef>
                <a:spcPct val="0"/>
              </a:spcBef>
              <a:buClrTx/>
              <a:buFontTx/>
              <a:buNone/>
            </a:pPr>
            <a:r>
              <a:rPr lang="zh-CN" altLang="en-US" sz="1600">
                <a:solidFill>
                  <a:srgbClr val="080808"/>
                </a:solidFill>
                <a:latin typeface="Times New Roman" panose="02020603050405020304" pitchFamily="18" charset="0"/>
                <a:ea typeface="黑体" panose="02010609060101010101" pitchFamily="49" charset="-122"/>
              </a:rPr>
              <a:t>借：银行存款  </a:t>
            </a:r>
            <a:r>
              <a:rPr lang="en-US" altLang="zh-CN" sz="1600">
                <a:solidFill>
                  <a:srgbClr val="080808"/>
                </a:solidFill>
                <a:latin typeface="Times New Roman" panose="02020603050405020304" pitchFamily="18" charset="0"/>
                <a:ea typeface="黑体" panose="02010609060101010101" pitchFamily="49" charset="-122"/>
              </a:rPr>
              <a:t>1000</a:t>
            </a:r>
            <a:endParaRPr lang="en-US" altLang="zh-CN" sz="1600">
              <a:solidFill>
                <a:srgbClr val="080808"/>
              </a:solidFill>
              <a:latin typeface="Times New Roman" panose="02020603050405020304" pitchFamily="18" charset="0"/>
              <a:ea typeface="黑体" panose="02010609060101010101" pitchFamily="49" charset="-122"/>
            </a:endParaRPr>
          </a:p>
          <a:p>
            <a:pPr eaLnBrk="1" hangingPunct="1">
              <a:spcBef>
                <a:spcPct val="0"/>
              </a:spcBef>
              <a:buClrTx/>
              <a:buFontTx/>
              <a:buNone/>
            </a:pPr>
            <a:r>
              <a:rPr lang="zh-CN" altLang="en-US" sz="1600">
                <a:solidFill>
                  <a:srgbClr val="080808"/>
                </a:solidFill>
                <a:latin typeface="Times New Roman" panose="02020603050405020304" pitchFamily="18" charset="0"/>
                <a:ea typeface="黑体" panose="02010609060101010101" pitchFamily="49" charset="-122"/>
              </a:rPr>
              <a:t> 贷：</a:t>
            </a:r>
            <a:r>
              <a:rPr lang="zh-CN" altLang="en-US" sz="1600">
                <a:solidFill>
                  <a:srgbClr val="070605"/>
                </a:solidFill>
                <a:latin typeface="Times New Roman" panose="02020603050405020304" pitchFamily="18" charset="0"/>
                <a:ea typeface="黑体" panose="02010609060101010101" pitchFamily="49" charset="-122"/>
              </a:rPr>
              <a:t>债权投资</a:t>
            </a:r>
            <a:r>
              <a:rPr lang="en-US" altLang="zh-CN" sz="1400">
                <a:solidFill>
                  <a:srgbClr val="070605"/>
                </a:solidFill>
                <a:latin typeface="Times New Roman" panose="02020603050405020304" pitchFamily="18" charset="0"/>
                <a:ea typeface="黑体" panose="02010609060101010101" pitchFamily="49" charset="-122"/>
              </a:rPr>
              <a:t>-</a:t>
            </a:r>
            <a:r>
              <a:rPr lang="zh-CN" altLang="en-US" sz="1400">
                <a:solidFill>
                  <a:srgbClr val="070605"/>
                </a:solidFill>
                <a:latin typeface="Times New Roman" panose="02020603050405020304" pitchFamily="18" charset="0"/>
                <a:ea typeface="黑体" panose="02010609060101010101" pitchFamily="49" charset="-122"/>
              </a:rPr>
              <a:t>成本 </a:t>
            </a:r>
            <a:r>
              <a:rPr lang="en-US" altLang="zh-CN" sz="1600">
                <a:solidFill>
                  <a:srgbClr val="070605"/>
                </a:solidFill>
                <a:latin typeface="Times New Roman" panose="02020603050405020304" pitchFamily="18" charset="0"/>
                <a:ea typeface="黑体" panose="02010609060101010101" pitchFamily="49" charset="-122"/>
              </a:rPr>
              <a:t>1000</a:t>
            </a:r>
            <a:endParaRPr lang="zh-CN" altLang="en-US" sz="1600">
              <a:solidFill>
                <a:srgbClr val="070605"/>
              </a:solidFill>
              <a:latin typeface="Times New Roman" panose="02020603050405020304" pitchFamily="18" charset="0"/>
              <a:ea typeface="黑体" panose="02010609060101010101" pitchFamily="49" charset="-122"/>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fade">
                                      <p:cBhvr>
                                        <p:cTn id="7" dur="500"/>
                                        <p:tgtEl>
                                          <p:spTgt spid="1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7"/>
                                        </p:tgtEl>
                                        <p:attrNameLst>
                                          <p:attrName>style.visibility</p:attrName>
                                        </p:attrNameLst>
                                      </p:cBhvr>
                                      <p:to>
                                        <p:strVal val="visible"/>
                                      </p:to>
                                    </p:set>
                                    <p:animEffect transition="in" filter="fade">
                                      <p:cBhvr>
                                        <p:cTn id="12" dur="500"/>
                                        <p:tgtEl>
                                          <p:spTgt spid="1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8"/>
                                        </p:tgtEl>
                                        <p:attrNameLst>
                                          <p:attrName>style.visibility</p:attrName>
                                        </p:attrNameLst>
                                      </p:cBhvr>
                                      <p:to>
                                        <p:strVal val="visible"/>
                                      </p:to>
                                    </p:set>
                                    <p:animEffect transition="in" filter="fade">
                                      <p:cBhvr>
                                        <p:cTn id="17" dur="500"/>
                                        <p:tgtEl>
                                          <p:spTgt spid="1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0"/>
                                        </p:tgtEl>
                                        <p:attrNameLst>
                                          <p:attrName>style.visibility</p:attrName>
                                        </p:attrNameLst>
                                      </p:cBhvr>
                                      <p:to>
                                        <p:strVal val="visible"/>
                                      </p:to>
                                    </p:set>
                                    <p:animEffect transition="in" filter="fade">
                                      <p:cBhvr>
                                        <p:cTn id="22" dur="500"/>
                                        <p:tgtEl>
                                          <p:spTgt spid="1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2"/>
                                        </p:tgtEl>
                                        <p:attrNameLst>
                                          <p:attrName>style.visibility</p:attrName>
                                        </p:attrNameLst>
                                      </p:cBhvr>
                                      <p:to>
                                        <p:strVal val="visible"/>
                                      </p:to>
                                    </p:set>
                                    <p:animEffect transition="in" filter="fade">
                                      <p:cBhvr>
                                        <p:cTn id="27" dur="500"/>
                                        <p:tgtEl>
                                          <p:spTgt spid="16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3"/>
                                        </p:tgtEl>
                                        <p:attrNameLst>
                                          <p:attrName>style.visibility</p:attrName>
                                        </p:attrNameLst>
                                      </p:cBhvr>
                                      <p:to>
                                        <p:strVal val="visible"/>
                                      </p:to>
                                    </p:set>
                                    <p:animEffect transition="in" filter="fade">
                                      <p:cBhvr>
                                        <p:cTn id="32" dur="500"/>
                                        <p:tgtEl>
                                          <p:spTgt spid="16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5"/>
                                        </p:tgtEl>
                                        <p:attrNameLst>
                                          <p:attrName>style.visibility</p:attrName>
                                        </p:attrNameLst>
                                      </p:cBhvr>
                                      <p:to>
                                        <p:strVal val="visible"/>
                                      </p:to>
                                    </p:set>
                                    <p:animEffect transition="in" filter="fade">
                                      <p:cBhvr>
                                        <p:cTn id="37" dur="500"/>
                                        <p:tgtEl>
                                          <p:spTgt spid="16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67"/>
                                        </p:tgtEl>
                                        <p:attrNameLst>
                                          <p:attrName>style.visibility</p:attrName>
                                        </p:attrNameLst>
                                      </p:cBhvr>
                                      <p:to>
                                        <p:strVal val="visible"/>
                                      </p:to>
                                    </p:set>
                                    <p:animEffect transition="in" filter="fade">
                                      <p:cBhvr>
                                        <p:cTn id="42" dur="500"/>
                                        <p:tgtEl>
                                          <p:spTgt spid="16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68"/>
                                        </p:tgtEl>
                                        <p:attrNameLst>
                                          <p:attrName>style.visibility</p:attrName>
                                        </p:attrNameLst>
                                      </p:cBhvr>
                                      <p:to>
                                        <p:strVal val="visible"/>
                                      </p:to>
                                    </p:set>
                                    <p:animEffect transition="in" filter="fade">
                                      <p:cBhvr>
                                        <p:cTn id="47" dur="500"/>
                                        <p:tgtEl>
                                          <p:spTgt spid="16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70"/>
                                        </p:tgtEl>
                                        <p:attrNameLst>
                                          <p:attrName>style.visibility</p:attrName>
                                        </p:attrNameLst>
                                      </p:cBhvr>
                                      <p:to>
                                        <p:strVal val="visible"/>
                                      </p:to>
                                    </p:set>
                                    <p:animEffect transition="in" filter="fade">
                                      <p:cBhvr>
                                        <p:cTn id="52" dur="500"/>
                                        <p:tgtEl>
                                          <p:spTgt spid="17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72"/>
                                        </p:tgtEl>
                                        <p:attrNameLst>
                                          <p:attrName>style.visibility</p:attrName>
                                        </p:attrNameLst>
                                      </p:cBhvr>
                                      <p:to>
                                        <p:strVal val="visible"/>
                                      </p:to>
                                    </p:set>
                                    <p:animEffect transition="in" filter="fade">
                                      <p:cBhvr>
                                        <p:cTn id="57" dur="500"/>
                                        <p:tgtEl>
                                          <p:spTgt spid="17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3"/>
                                        </p:tgtEl>
                                        <p:attrNameLst>
                                          <p:attrName>style.visibility</p:attrName>
                                        </p:attrNameLst>
                                      </p:cBhvr>
                                      <p:to>
                                        <p:strVal val="visible"/>
                                      </p:to>
                                    </p:set>
                                    <p:animEffect transition="in" filter="fade">
                                      <p:cBhvr>
                                        <p:cTn id="62" dur="500"/>
                                        <p:tgtEl>
                                          <p:spTgt spid="17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75"/>
                                        </p:tgtEl>
                                        <p:attrNameLst>
                                          <p:attrName>style.visibility</p:attrName>
                                        </p:attrNameLst>
                                      </p:cBhvr>
                                      <p:to>
                                        <p:strVal val="visible"/>
                                      </p:to>
                                    </p:set>
                                    <p:animEffect transition="in" filter="fade">
                                      <p:cBhvr>
                                        <p:cTn id="67" dur="500"/>
                                        <p:tgtEl>
                                          <p:spTgt spid="17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77"/>
                                        </p:tgtEl>
                                        <p:attrNameLst>
                                          <p:attrName>style.visibility</p:attrName>
                                        </p:attrNameLst>
                                      </p:cBhvr>
                                      <p:to>
                                        <p:strVal val="visible"/>
                                      </p:to>
                                    </p:set>
                                    <p:animEffect transition="in" filter="fade">
                                      <p:cBhvr>
                                        <p:cTn id="72" dur="500"/>
                                        <p:tgtEl>
                                          <p:spTgt spid="177"/>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78"/>
                                        </p:tgtEl>
                                        <p:attrNameLst>
                                          <p:attrName>style.visibility</p:attrName>
                                        </p:attrNameLst>
                                      </p:cBhvr>
                                      <p:to>
                                        <p:strVal val="visible"/>
                                      </p:to>
                                    </p:set>
                                    <p:animEffect transition="in" filter="fade">
                                      <p:cBhvr>
                                        <p:cTn id="77" dur="500"/>
                                        <p:tgtEl>
                                          <p:spTgt spid="178"/>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80"/>
                                        </p:tgtEl>
                                        <p:attrNameLst>
                                          <p:attrName>style.visibility</p:attrName>
                                        </p:attrNameLst>
                                      </p:cBhvr>
                                      <p:to>
                                        <p:strVal val="visible"/>
                                      </p:to>
                                    </p:set>
                                    <p:animEffect transition="in" filter="fade">
                                      <p:cBhvr>
                                        <p:cTn id="82" dur="500"/>
                                        <p:tgtEl>
                                          <p:spTgt spid="18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81"/>
                                        </p:tgtEl>
                                        <p:attrNameLst>
                                          <p:attrName>style.visibility</p:attrName>
                                        </p:attrNameLst>
                                      </p:cBhvr>
                                      <p:to>
                                        <p:strVal val="visible"/>
                                      </p:to>
                                    </p:set>
                                    <p:animEffect transition="in" filter="fade">
                                      <p:cBhvr>
                                        <p:cTn id="85" dur="500"/>
                                        <p:tgtEl>
                                          <p:spTgt spid="181"/>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82"/>
                                        </p:tgtEl>
                                        <p:attrNameLst>
                                          <p:attrName>style.visibility</p:attrName>
                                        </p:attrNameLst>
                                      </p:cBhvr>
                                      <p:to>
                                        <p:strVal val="visible"/>
                                      </p:to>
                                    </p:set>
                                    <p:animEffect transition="in" filter="fade">
                                      <p:cBhvr>
                                        <p:cTn id="88" dur="500"/>
                                        <p:tgtEl>
                                          <p:spTgt spid="182"/>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83"/>
                                        </p:tgtEl>
                                        <p:attrNameLst>
                                          <p:attrName>style.visibility</p:attrName>
                                        </p:attrNameLst>
                                      </p:cBhvr>
                                      <p:to>
                                        <p:strVal val="visible"/>
                                      </p:to>
                                    </p:set>
                                    <p:animEffect transition="in" filter="fade">
                                      <p:cBhvr>
                                        <p:cTn id="91" dur="500"/>
                                        <p:tgtEl>
                                          <p:spTgt spid="183"/>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94"/>
                                        </p:tgtEl>
                                        <p:attrNameLst>
                                          <p:attrName>style.visibility</p:attrName>
                                        </p:attrNameLst>
                                      </p:cBhvr>
                                      <p:to>
                                        <p:strVal val="visible"/>
                                      </p:to>
                                    </p:set>
                                    <p:animEffect transition="in" filter="fade">
                                      <p:cBhvr>
                                        <p:cTn id="94" dur="500"/>
                                        <p:tgtEl>
                                          <p:spTgt spid="194"/>
                                        </p:tgtEl>
                                      </p:cBhvr>
                                    </p:animEffect>
                                  </p:childTnLst>
                                </p:cTn>
                              </p:par>
                            </p:childTnLst>
                          </p:cTn>
                        </p:par>
                      </p:childTnLst>
                    </p:cTn>
                  </p:par>
                  <p:par>
                    <p:cTn id="95" fill="hold">
                      <p:stCondLst>
                        <p:cond delay="indefinite"/>
                      </p:stCondLst>
                      <p:childTnLst>
                        <p:par>
                          <p:cTn id="96" fill="hold">
                            <p:stCondLst>
                              <p:cond delay="0"/>
                            </p:stCondLst>
                            <p:childTnLst>
                              <p:par>
                                <p:cTn id="97" presetID="9" presetClass="entr" presetSubtype="0" fill="hold" grpId="0" nodeType="clickEffect">
                                  <p:stCondLst>
                                    <p:cond delay="0"/>
                                  </p:stCondLst>
                                  <p:childTnLst>
                                    <p:set>
                                      <p:cBhvr>
                                        <p:cTn id="98" dur="1" fill="hold">
                                          <p:stCondLst>
                                            <p:cond delay="0"/>
                                          </p:stCondLst>
                                        </p:cTn>
                                        <p:tgtEl>
                                          <p:spTgt spid="206"/>
                                        </p:tgtEl>
                                        <p:attrNameLst>
                                          <p:attrName>style.visibility</p:attrName>
                                        </p:attrNameLst>
                                      </p:cBhvr>
                                      <p:to>
                                        <p:strVal val="visible"/>
                                      </p:to>
                                    </p:set>
                                    <p:animEffect transition="in" filter="dissolve">
                                      <p:cBhvr>
                                        <p:cTn id="99" dur="500"/>
                                        <p:tgtEl>
                                          <p:spTgt spid="206"/>
                                        </p:tgtEl>
                                      </p:cBhvr>
                                    </p:animEffect>
                                  </p:childTnLst>
                                </p:cTn>
                              </p:par>
                            </p:childTnLst>
                          </p:cTn>
                        </p:par>
                      </p:childTnLst>
                    </p:cTn>
                  </p:par>
                  <p:par>
                    <p:cTn id="100" fill="hold">
                      <p:stCondLst>
                        <p:cond delay="indefinite"/>
                      </p:stCondLst>
                      <p:childTnLst>
                        <p:par>
                          <p:cTn id="101" fill="hold">
                            <p:stCondLst>
                              <p:cond delay="0"/>
                            </p:stCondLst>
                            <p:childTnLst>
                              <p:par>
                                <p:cTn id="102" presetID="9" presetClass="entr" presetSubtype="0" fill="hold" grpId="0" nodeType="clickEffect">
                                  <p:stCondLst>
                                    <p:cond delay="0"/>
                                  </p:stCondLst>
                                  <p:childTnLst>
                                    <p:set>
                                      <p:cBhvr>
                                        <p:cTn id="103" dur="1" fill="hold">
                                          <p:stCondLst>
                                            <p:cond delay="0"/>
                                          </p:stCondLst>
                                        </p:cTn>
                                        <p:tgtEl>
                                          <p:spTgt spid="207"/>
                                        </p:tgtEl>
                                        <p:attrNameLst>
                                          <p:attrName>style.visibility</p:attrName>
                                        </p:attrNameLst>
                                      </p:cBhvr>
                                      <p:to>
                                        <p:strVal val="visible"/>
                                      </p:to>
                                    </p:set>
                                    <p:animEffect transition="in" filter="dissolve">
                                      <p:cBhvr>
                                        <p:cTn id="104" dur="500"/>
                                        <p:tgtEl>
                                          <p:spTgt spid="207"/>
                                        </p:tgtEl>
                                      </p:cBhvr>
                                    </p:animEffect>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grpId="0" nodeType="clickEffect">
                                  <p:stCondLst>
                                    <p:cond delay="0"/>
                                  </p:stCondLst>
                                  <p:childTnLst>
                                    <p:set>
                                      <p:cBhvr>
                                        <p:cTn id="108" dur="1" fill="hold">
                                          <p:stCondLst>
                                            <p:cond delay="0"/>
                                          </p:stCondLst>
                                        </p:cTn>
                                        <p:tgtEl>
                                          <p:spTgt spid="208"/>
                                        </p:tgtEl>
                                        <p:attrNameLst>
                                          <p:attrName>style.visibility</p:attrName>
                                        </p:attrNameLst>
                                      </p:cBhvr>
                                      <p:to>
                                        <p:strVal val="visible"/>
                                      </p:to>
                                    </p:set>
                                    <p:animEffect transition="in" filter="dissolve">
                                      <p:cBhvr>
                                        <p:cTn id="109" dur="500"/>
                                        <p:tgtEl>
                                          <p:spTgt spid="208"/>
                                        </p:tgtEl>
                                      </p:cBhvr>
                                    </p:animEffect>
                                  </p:childTnLst>
                                </p:cTn>
                              </p:par>
                            </p:childTnLst>
                          </p:cTn>
                        </p:par>
                      </p:childTnLst>
                    </p:cTn>
                  </p:par>
                  <p:par>
                    <p:cTn id="110" fill="hold">
                      <p:stCondLst>
                        <p:cond delay="indefinite"/>
                      </p:stCondLst>
                      <p:childTnLst>
                        <p:par>
                          <p:cTn id="111" fill="hold">
                            <p:stCondLst>
                              <p:cond delay="0"/>
                            </p:stCondLst>
                            <p:childTnLst>
                              <p:par>
                                <p:cTn id="112" presetID="9" presetClass="entr" presetSubtype="0" fill="hold" grpId="0" nodeType="clickEffect">
                                  <p:stCondLst>
                                    <p:cond delay="0"/>
                                  </p:stCondLst>
                                  <p:childTnLst>
                                    <p:set>
                                      <p:cBhvr>
                                        <p:cTn id="113" dur="1" fill="hold">
                                          <p:stCondLst>
                                            <p:cond delay="0"/>
                                          </p:stCondLst>
                                        </p:cTn>
                                        <p:tgtEl>
                                          <p:spTgt spid="209"/>
                                        </p:tgtEl>
                                        <p:attrNameLst>
                                          <p:attrName>style.visibility</p:attrName>
                                        </p:attrNameLst>
                                      </p:cBhvr>
                                      <p:to>
                                        <p:strVal val="visible"/>
                                      </p:to>
                                    </p:set>
                                    <p:animEffect transition="in" filter="dissolve">
                                      <p:cBhvr>
                                        <p:cTn id="114" dur="500"/>
                                        <p:tgtEl>
                                          <p:spTgt spid="209"/>
                                        </p:tgtEl>
                                      </p:cBhvr>
                                    </p:animEffect>
                                  </p:childTnLst>
                                </p:cTn>
                              </p:par>
                            </p:childTnLst>
                          </p:cTn>
                        </p:par>
                      </p:childTnLst>
                    </p:cTn>
                  </p:par>
                  <p:par>
                    <p:cTn id="115" fill="hold">
                      <p:stCondLst>
                        <p:cond delay="indefinite"/>
                      </p:stCondLst>
                      <p:childTnLst>
                        <p:par>
                          <p:cTn id="116" fill="hold">
                            <p:stCondLst>
                              <p:cond delay="0"/>
                            </p:stCondLst>
                            <p:childTnLst>
                              <p:par>
                                <p:cTn id="117" presetID="9" presetClass="entr" presetSubtype="0" fill="hold" grpId="0" nodeType="clickEffect">
                                  <p:stCondLst>
                                    <p:cond delay="0"/>
                                  </p:stCondLst>
                                  <p:childTnLst>
                                    <p:set>
                                      <p:cBhvr>
                                        <p:cTn id="118" dur="1" fill="hold">
                                          <p:stCondLst>
                                            <p:cond delay="0"/>
                                          </p:stCondLst>
                                        </p:cTn>
                                        <p:tgtEl>
                                          <p:spTgt spid="210"/>
                                        </p:tgtEl>
                                        <p:attrNameLst>
                                          <p:attrName>style.visibility</p:attrName>
                                        </p:attrNameLst>
                                      </p:cBhvr>
                                      <p:to>
                                        <p:strVal val="visible"/>
                                      </p:to>
                                    </p:set>
                                    <p:animEffect transition="in" filter="dissolve">
                                      <p:cBhvr>
                                        <p:cTn id="119" dur="500"/>
                                        <p:tgtEl>
                                          <p:spTgt spid="210"/>
                                        </p:tgtEl>
                                      </p:cBhvr>
                                    </p:animEffect>
                                  </p:childTnLst>
                                </p:cTn>
                              </p:par>
                            </p:childTnLst>
                          </p:cTn>
                        </p:par>
                      </p:childTnLst>
                    </p:cTn>
                  </p:par>
                  <p:par>
                    <p:cTn id="120" fill="hold">
                      <p:stCondLst>
                        <p:cond delay="indefinite"/>
                      </p:stCondLst>
                      <p:childTnLst>
                        <p:par>
                          <p:cTn id="121" fill="hold">
                            <p:stCondLst>
                              <p:cond delay="0"/>
                            </p:stCondLst>
                            <p:childTnLst>
                              <p:par>
                                <p:cTn id="122" presetID="9" presetClass="entr" presetSubtype="0" fill="hold" grpId="0" nodeType="clickEffect">
                                  <p:stCondLst>
                                    <p:cond delay="0"/>
                                  </p:stCondLst>
                                  <p:childTnLst>
                                    <p:set>
                                      <p:cBhvr>
                                        <p:cTn id="123" dur="1" fill="hold">
                                          <p:stCondLst>
                                            <p:cond delay="0"/>
                                          </p:stCondLst>
                                        </p:cTn>
                                        <p:tgtEl>
                                          <p:spTgt spid="211"/>
                                        </p:tgtEl>
                                        <p:attrNameLst>
                                          <p:attrName>style.visibility</p:attrName>
                                        </p:attrNameLst>
                                      </p:cBhvr>
                                      <p:to>
                                        <p:strVal val="visible"/>
                                      </p:to>
                                    </p:set>
                                    <p:animEffect transition="in" filter="dissolve">
                                      <p:cBhvr>
                                        <p:cTn id="124" dur="500"/>
                                        <p:tgtEl>
                                          <p:spTgt spid="211"/>
                                        </p:tgtEl>
                                      </p:cBhvr>
                                    </p:animEffect>
                                  </p:childTnLst>
                                </p:cTn>
                              </p:par>
                            </p:childTnLst>
                          </p:cTn>
                        </p:par>
                      </p:childTnLst>
                    </p:cTn>
                  </p:par>
                  <p:par>
                    <p:cTn id="125" fill="hold">
                      <p:stCondLst>
                        <p:cond delay="indefinite"/>
                      </p:stCondLst>
                      <p:childTnLst>
                        <p:par>
                          <p:cTn id="126" fill="hold">
                            <p:stCondLst>
                              <p:cond delay="0"/>
                            </p:stCondLst>
                            <p:childTnLst>
                              <p:par>
                                <p:cTn id="127" presetID="9" presetClass="entr" presetSubtype="0" fill="hold" grpId="0" nodeType="clickEffect">
                                  <p:stCondLst>
                                    <p:cond delay="0"/>
                                  </p:stCondLst>
                                  <p:childTnLst>
                                    <p:set>
                                      <p:cBhvr>
                                        <p:cTn id="128" dur="1" fill="hold">
                                          <p:stCondLst>
                                            <p:cond delay="0"/>
                                          </p:stCondLst>
                                        </p:cTn>
                                        <p:tgtEl>
                                          <p:spTgt spid="212"/>
                                        </p:tgtEl>
                                        <p:attrNameLst>
                                          <p:attrName>style.visibility</p:attrName>
                                        </p:attrNameLst>
                                      </p:cBhvr>
                                      <p:to>
                                        <p:strVal val="visible"/>
                                      </p:to>
                                    </p:set>
                                    <p:animEffect transition="in" filter="dissolve">
                                      <p:cBhvr>
                                        <p:cTn id="129" dur="500"/>
                                        <p:tgtEl>
                                          <p:spTgt spid="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animBg="1"/>
      <p:bldP spid="157" grpId="0" animBg="1"/>
      <p:bldP spid="158" grpId="0" animBg="1"/>
      <p:bldP spid="160" grpId="0" animBg="1"/>
      <p:bldP spid="162" grpId="0" animBg="1"/>
      <p:bldP spid="163" grpId="0" animBg="1"/>
      <p:bldP spid="165" grpId="0" animBg="1"/>
      <p:bldP spid="167" grpId="0" animBg="1"/>
      <p:bldP spid="168" grpId="0" animBg="1"/>
      <p:bldP spid="170" grpId="0" animBg="1"/>
      <p:bldP spid="172" grpId="0" animBg="1"/>
      <p:bldP spid="173" grpId="0" animBg="1"/>
      <p:bldP spid="175" grpId="0" animBg="1"/>
      <p:bldP spid="177" grpId="0" animBg="1"/>
      <p:bldP spid="178" grpId="0" animBg="1"/>
      <p:bldP spid="180" grpId="0" animBg="1"/>
      <p:bldP spid="181" grpId="0" animBg="1"/>
      <p:bldP spid="182" grpId="0" animBg="1"/>
      <p:bldP spid="183" grpId="0" animBg="1"/>
      <p:bldP spid="194" grpId="0" animBg="1"/>
      <p:bldP spid="206" grpId="0" animBg="1"/>
      <p:bldP spid="207" grpId="0" animBg="1"/>
      <p:bldP spid="208" grpId="0" animBg="1"/>
      <p:bldP spid="209" grpId="0" animBg="1"/>
      <p:bldP spid="210" grpId="0" animBg="1"/>
      <p:bldP spid="211" grpId="0" animBg="1"/>
      <p:bldP spid="2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ChangeArrowheads="1"/>
          </p:cNvSpPr>
          <p:nvPr/>
        </p:nvSpPr>
        <p:spPr bwMode="auto">
          <a:xfrm>
            <a:off x="3000375" y="188913"/>
            <a:ext cx="6265863"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buClr>
                <a:srgbClr val="A76E23"/>
              </a:buClr>
              <a:buFont typeface="Wingdings" panose="05000000000000000000" pitchFamily="2" charset="2"/>
              <a:buNone/>
            </a:pPr>
            <a:r>
              <a:rPr kumimoji="0" lang="zh-CN" altLang="en-US" sz="4800">
                <a:solidFill>
                  <a:srgbClr val="FFFF00"/>
                </a:solidFill>
                <a:latin typeface="华文行楷" panose="02010800040101010101" pitchFamily="2" charset="-122"/>
                <a:ea typeface="华文行楷" panose="02010800040101010101" pitchFamily="2" charset="-122"/>
              </a:rPr>
              <a:t>其他债权投资</a:t>
            </a:r>
            <a:endParaRPr kumimoji="0" lang="zh-CN" altLang="en-US" sz="4800">
              <a:solidFill>
                <a:srgbClr val="FFFF00"/>
              </a:solidFill>
              <a:latin typeface="华文行楷" panose="02010800040101010101" pitchFamily="2" charset="-122"/>
              <a:ea typeface="华文行楷" panose="02010800040101010101" pitchFamily="2" charset="-122"/>
            </a:endParaRPr>
          </a:p>
        </p:txBody>
      </p:sp>
      <p:sp>
        <p:nvSpPr>
          <p:cNvPr id="60419" name="Text Box 11"/>
          <p:cNvSpPr txBox="1">
            <a:spLocks noChangeArrowheads="1"/>
          </p:cNvSpPr>
          <p:nvPr/>
        </p:nvSpPr>
        <p:spPr bwMode="auto">
          <a:xfrm>
            <a:off x="407988" y="2133600"/>
            <a:ext cx="11449050" cy="954088"/>
          </a:xfrm>
          <a:prstGeom prst="rect">
            <a:avLst/>
          </a:prstGeom>
          <a:solidFill>
            <a:srgbClr val="99FFCC"/>
          </a:solidFill>
          <a:ln>
            <a:noFill/>
          </a:ln>
          <a:effectLst>
            <a:prstShdw prst="shdw17" dist="17961" dir="2700000">
              <a:srgbClr val="5C997A"/>
            </a:prst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50000"/>
              </a:spcBef>
              <a:buClrTx/>
              <a:buFont typeface="Wingdings" panose="05000000000000000000" pitchFamily="2" charset="2"/>
              <a:buNone/>
            </a:pPr>
            <a:r>
              <a:rPr lang="zh-CN" altLang="en-US">
                <a:solidFill>
                  <a:srgbClr val="002A00"/>
                </a:solidFill>
                <a:latin typeface="Times New Roman" panose="02020603050405020304" pitchFamily="18" charset="0"/>
                <a:ea typeface="黑体" panose="02010609060101010101" pitchFamily="49" charset="-122"/>
              </a:rPr>
              <a:t>其他债权投资在债权投资的核算基础上，加入资产的公允价值计量；且</a:t>
            </a:r>
            <a:r>
              <a:rPr lang="en-US" altLang="zh-CN">
                <a:solidFill>
                  <a:srgbClr val="002A00"/>
                </a:solidFill>
                <a:latin typeface="Times New Roman" panose="02020603050405020304" pitchFamily="18" charset="0"/>
                <a:ea typeface="黑体" panose="02010609060101010101" pitchFamily="49" charset="-122"/>
              </a:rPr>
              <a:t>FV</a:t>
            </a:r>
            <a:r>
              <a:rPr lang="zh-CN" altLang="en-US">
                <a:solidFill>
                  <a:srgbClr val="002A00"/>
                </a:solidFill>
                <a:latin typeface="Times New Roman" panose="02020603050405020304" pitchFamily="18" charset="0"/>
                <a:ea typeface="黑体" panose="02010609060101010101" pitchFamily="49" charset="-122"/>
              </a:rPr>
              <a:t>变动计入所有者权益中的</a:t>
            </a:r>
            <a:r>
              <a:rPr lang="zh-CN" altLang="en-US">
                <a:solidFill>
                  <a:srgbClr val="FF0000"/>
                </a:solidFill>
                <a:latin typeface="Times New Roman" panose="02020603050405020304" pitchFamily="18" charset="0"/>
                <a:ea typeface="黑体" panose="02010609060101010101" pitchFamily="49" charset="-122"/>
              </a:rPr>
              <a:t>其他综合收益，待将来出售后计入投资收益</a:t>
            </a:r>
            <a:endParaRPr lang="zh-CN" altLang="en-US">
              <a:solidFill>
                <a:srgbClr val="FF0000"/>
              </a:solidFill>
              <a:latin typeface="Times New Roman" panose="02020603050405020304" pitchFamily="18" charset="0"/>
              <a:ea typeface="黑体" panose="02010609060101010101" pitchFamily="49"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1981200" y="115888"/>
            <a:ext cx="8153400" cy="563562"/>
          </a:xfrm>
        </p:spPr>
        <p:txBody>
          <a:bodyPr/>
          <a:lstStyle/>
          <a:p>
            <a:pPr eaLnBrk="1" hangingPunct="1"/>
            <a:r>
              <a:rPr lang="zh-CN" altLang="en-US">
                <a:solidFill>
                  <a:srgbClr val="990033"/>
                </a:solidFill>
                <a:latin typeface="华文行楷" panose="02010800040101010101" pitchFamily="2" charset="-122"/>
                <a:ea typeface="华文行楷" panose="02010800040101010101" pitchFamily="2" charset="-122"/>
              </a:rPr>
              <a:t>其他债权投资核算概要</a:t>
            </a:r>
            <a:endParaRPr lang="zh-CN" altLang="en-US">
              <a:solidFill>
                <a:srgbClr val="990033"/>
              </a:solidFill>
              <a:latin typeface="华文行楷" panose="02010800040101010101" pitchFamily="2" charset="-122"/>
              <a:ea typeface="华文行楷" panose="02010800040101010101" pitchFamily="2" charset="-122"/>
            </a:endParaRPr>
          </a:p>
        </p:txBody>
      </p:sp>
      <p:sp>
        <p:nvSpPr>
          <p:cNvPr id="355371" name="Text Box 43"/>
          <p:cNvSpPr txBox="1">
            <a:spLocks noChangeArrowheads="1"/>
          </p:cNvSpPr>
          <p:nvPr/>
        </p:nvSpPr>
        <p:spPr bwMode="auto">
          <a:xfrm>
            <a:off x="681038" y="598488"/>
            <a:ext cx="1511300" cy="457200"/>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dirty="0">
                <a:solidFill>
                  <a:srgbClr val="FF0000"/>
                </a:solidFill>
                <a:ea typeface="黑体" panose="02010609060101010101" pitchFamily="49" charset="-122"/>
              </a:rPr>
              <a:t>初始计量</a:t>
            </a:r>
            <a:endParaRPr lang="zh-CN" altLang="en-US" dirty="0">
              <a:solidFill>
                <a:srgbClr val="FF0000"/>
              </a:solidFill>
              <a:ea typeface="黑体" panose="02010609060101010101" pitchFamily="49" charset="-122"/>
            </a:endParaRPr>
          </a:p>
        </p:txBody>
      </p:sp>
      <p:sp>
        <p:nvSpPr>
          <p:cNvPr id="355375" name="Text Box 47"/>
          <p:cNvSpPr txBox="1">
            <a:spLocks noChangeArrowheads="1"/>
          </p:cNvSpPr>
          <p:nvPr/>
        </p:nvSpPr>
        <p:spPr bwMode="auto">
          <a:xfrm>
            <a:off x="4500563" y="658813"/>
            <a:ext cx="1511300" cy="457200"/>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dirty="0">
                <a:solidFill>
                  <a:srgbClr val="FF0000"/>
                </a:solidFill>
                <a:ea typeface="黑体" panose="02010609060101010101" pitchFamily="49" charset="-122"/>
              </a:rPr>
              <a:t>后续计量</a:t>
            </a:r>
            <a:endParaRPr lang="zh-CN" altLang="en-US" dirty="0">
              <a:solidFill>
                <a:srgbClr val="FF0000"/>
              </a:solidFill>
              <a:ea typeface="黑体" panose="02010609060101010101" pitchFamily="49" charset="-122"/>
            </a:endParaRPr>
          </a:p>
        </p:txBody>
      </p:sp>
      <p:sp>
        <p:nvSpPr>
          <p:cNvPr id="355487" name="Text Box 159"/>
          <p:cNvSpPr txBox="1">
            <a:spLocks noChangeArrowheads="1"/>
          </p:cNvSpPr>
          <p:nvPr/>
        </p:nvSpPr>
        <p:spPr bwMode="auto">
          <a:xfrm>
            <a:off x="9302750" y="623888"/>
            <a:ext cx="1511300" cy="457200"/>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dirty="0">
                <a:solidFill>
                  <a:srgbClr val="FF0000"/>
                </a:solidFill>
                <a:ea typeface="黑体" panose="02010609060101010101" pitchFamily="49" charset="-122"/>
              </a:rPr>
              <a:t>终止计量</a:t>
            </a:r>
            <a:endParaRPr lang="zh-CN" altLang="en-US" dirty="0">
              <a:solidFill>
                <a:srgbClr val="FF0000"/>
              </a:solidFill>
              <a:ea typeface="黑体" panose="02010609060101010101" pitchFamily="49" charset="-122"/>
            </a:endParaRPr>
          </a:p>
        </p:txBody>
      </p:sp>
      <p:sp>
        <p:nvSpPr>
          <p:cNvPr id="355531" name="Line 203"/>
          <p:cNvSpPr>
            <a:spLocks noChangeShapeType="1"/>
          </p:cNvSpPr>
          <p:nvPr/>
        </p:nvSpPr>
        <p:spPr bwMode="auto">
          <a:xfrm flipV="1">
            <a:off x="1233488" y="1581150"/>
            <a:ext cx="9039225" cy="26988"/>
          </a:xfrm>
          <a:prstGeom prst="line">
            <a:avLst/>
          </a:prstGeom>
          <a:noFill/>
          <a:ln w="57150">
            <a:solidFill>
              <a:schemeClr val="tx1"/>
            </a:solidFill>
            <a:miter lim="800000"/>
          </a:ln>
          <a:effectLst>
            <a:prstShdw prst="shdw17" dist="17961" dir="2700000">
              <a:schemeClr val="tx1">
                <a:gamma/>
                <a:shade val="60000"/>
                <a:invGamma/>
              </a:schemeClr>
            </a:prstShdw>
          </a:effectLst>
        </p:spPr>
        <p:txBody>
          <a:bodyPr wrap="none"/>
          <a:lstStyle/>
          <a:p>
            <a:pPr eaLnBrk="1" hangingPunct="1">
              <a:defRPr/>
            </a:pPr>
            <a:endParaRPr lang="zh-CN" altLang="en-US">
              <a:solidFill>
                <a:srgbClr val="002A00"/>
              </a:solidFill>
              <a:ea typeface="黑体" panose="02010609060101010101" pitchFamily="49" charset="-122"/>
            </a:endParaRPr>
          </a:p>
        </p:txBody>
      </p:sp>
      <p:sp>
        <p:nvSpPr>
          <p:cNvPr id="355532" name="Line 204"/>
          <p:cNvSpPr>
            <a:spLocks noChangeShapeType="1"/>
          </p:cNvSpPr>
          <p:nvPr/>
        </p:nvSpPr>
        <p:spPr bwMode="auto">
          <a:xfrm>
            <a:off x="1231900" y="1247775"/>
            <a:ext cx="0" cy="360363"/>
          </a:xfrm>
          <a:prstGeom prst="line">
            <a:avLst/>
          </a:prstGeom>
          <a:noFill/>
          <a:ln w="57150">
            <a:solidFill>
              <a:schemeClr val="tx1"/>
            </a:solidFill>
            <a:miter lim="800000"/>
          </a:ln>
          <a:effectLst>
            <a:prstShdw prst="shdw17" dist="17961" dir="2700000">
              <a:schemeClr val="tx1">
                <a:gamma/>
                <a:shade val="60000"/>
                <a:invGamma/>
              </a:schemeClr>
            </a:prstShdw>
          </a:effectLst>
        </p:spPr>
        <p:txBody>
          <a:bodyPr wrap="none"/>
          <a:lstStyle/>
          <a:p>
            <a:pPr eaLnBrk="1" hangingPunct="1">
              <a:defRPr/>
            </a:pPr>
            <a:endParaRPr lang="zh-CN" altLang="en-US">
              <a:solidFill>
                <a:srgbClr val="002A00"/>
              </a:solidFill>
              <a:ea typeface="黑体" panose="02010609060101010101" pitchFamily="49" charset="-122"/>
            </a:endParaRPr>
          </a:p>
        </p:txBody>
      </p:sp>
      <p:sp>
        <p:nvSpPr>
          <p:cNvPr id="355533" name="Line 205"/>
          <p:cNvSpPr>
            <a:spLocks noChangeShapeType="1"/>
          </p:cNvSpPr>
          <p:nvPr/>
        </p:nvSpPr>
        <p:spPr bwMode="auto">
          <a:xfrm>
            <a:off x="10272713" y="1220788"/>
            <a:ext cx="0" cy="360362"/>
          </a:xfrm>
          <a:prstGeom prst="line">
            <a:avLst/>
          </a:prstGeom>
          <a:noFill/>
          <a:ln w="57150">
            <a:solidFill>
              <a:schemeClr val="tx1"/>
            </a:solidFill>
            <a:miter lim="800000"/>
          </a:ln>
          <a:effectLst>
            <a:prstShdw prst="shdw17" dist="17961" dir="2700000">
              <a:schemeClr val="tx1">
                <a:gamma/>
                <a:shade val="60000"/>
                <a:invGamma/>
              </a:schemeClr>
            </a:prstShdw>
          </a:effectLst>
        </p:spPr>
        <p:txBody>
          <a:bodyPr wrap="none"/>
          <a:lstStyle/>
          <a:p>
            <a:pPr eaLnBrk="1" hangingPunct="1">
              <a:defRPr/>
            </a:pPr>
            <a:endParaRPr lang="zh-CN" altLang="en-US">
              <a:solidFill>
                <a:srgbClr val="002A00"/>
              </a:solidFill>
              <a:ea typeface="黑体" panose="02010609060101010101" pitchFamily="49" charset="-122"/>
            </a:endParaRPr>
          </a:p>
        </p:txBody>
      </p:sp>
      <p:sp>
        <p:nvSpPr>
          <p:cNvPr id="355534" name="Line 206"/>
          <p:cNvSpPr>
            <a:spLocks noChangeShapeType="1"/>
          </p:cNvSpPr>
          <p:nvPr/>
        </p:nvSpPr>
        <p:spPr bwMode="auto">
          <a:xfrm>
            <a:off x="4256088" y="1247775"/>
            <a:ext cx="0" cy="360363"/>
          </a:xfrm>
          <a:prstGeom prst="line">
            <a:avLst/>
          </a:prstGeom>
          <a:noFill/>
          <a:ln w="57150">
            <a:solidFill>
              <a:schemeClr val="tx1"/>
            </a:solidFill>
            <a:miter lim="800000"/>
          </a:ln>
          <a:effectLst>
            <a:prstShdw prst="shdw17" dist="17961" dir="2700000">
              <a:schemeClr val="tx1">
                <a:gamma/>
                <a:shade val="60000"/>
                <a:invGamma/>
              </a:schemeClr>
            </a:prstShdw>
          </a:effectLst>
        </p:spPr>
        <p:txBody>
          <a:bodyPr wrap="none"/>
          <a:lstStyle/>
          <a:p>
            <a:pPr eaLnBrk="1" hangingPunct="1">
              <a:defRPr/>
            </a:pPr>
            <a:endParaRPr lang="zh-CN" altLang="en-US">
              <a:solidFill>
                <a:srgbClr val="002A00"/>
              </a:solidFill>
              <a:ea typeface="黑体" panose="02010609060101010101" pitchFamily="49" charset="-122"/>
            </a:endParaRPr>
          </a:p>
        </p:txBody>
      </p:sp>
      <p:sp>
        <p:nvSpPr>
          <p:cNvPr id="355535" name="Rectangle 207"/>
          <p:cNvSpPr>
            <a:spLocks noChangeArrowheads="1"/>
          </p:cNvSpPr>
          <p:nvPr/>
        </p:nvSpPr>
        <p:spPr bwMode="auto">
          <a:xfrm>
            <a:off x="800100" y="1679575"/>
            <a:ext cx="950913" cy="396875"/>
          </a:xfrm>
          <a:prstGeom prst="rect">
            <a:avLst/>
          </a:prstGeom>
          <a:noFill/>
          <a:ln>
            <a:noFill/>
          </a:ln>
          <a:effectLst>
            <a:prstShdw prst="shdw17" dist="17961" dir="2700000">
              <a:schemeClr val="accent1">
                <a:gamma/>
                <a:shade val="60000"/>
                <a:invGamma/>
              </a:schemeClr>
            </a:prstShdw>
          </a:effectLst>
        </p:spPr>
        <p:txBody>
          <a:bodyPr wrap="none">
            <a:spAutoFit/>
          </a:bodyPr>
          <a:lstStyle/>
          <a:p>
            <a:pPr eaLnBrk="1" hangingPunct="1">
              <a:defRPr/>
            </a:pPr>
            <a:r>
              <a:rPr lang="zh-CN" altLang="en-US" sz="2000">
                <a:solidFill>
                  <a:srgbClr val="000000"/>
                </a:solidFill>
                <a:ea typeface="黑体" panose="02010609060101010101" pitchFamily="49" charset="-122"/>
              </a:rPr>
              <a:t>取得日</a:t>
            </a:r>
            <a:endParaRPr lang="zh-CN" altLang="en-US" sz="2000">
              <a:solidFill>
                <a:srgbClr val="000000"/>
              </a:solidFill>
              <a:ea typeface="黑体" panose="02010609060101010101" pitchFamily="49" charset="-122"/>
            </a:endParaRPr>
          </a:p>
        </p:txBody>
      </p:sp>
      <p:sp>
        <p:nvSpPr>
          <p:cNvPr id="355536" name="Rectangle 208"/>
          <p:cNvSpPr>
            <a:spLocks noChangeArrowheads="1"/>
          </p:cNvSpPr>
          <p:nvPr/>
        </p:nvSpPr>
        <p:spPr bwMode="auto">
          <a:xfrm>
            <a:off x="3738563" y="1679575"/>
            <a:ext cx="950912" cy="396875"/>
          </a:xfrm>
          <a:prstGeom prst="rect">
            <a:avLst/>
          </a:prstGeom>
          <a:noFill/>
          <a:ln>
            <a:noFill/>
          </a:ln>
          <a:effectLst>
            <a:prstShdw prst="shdw17" dist="17961" dir="2700000">
              <a:schemeClr val="accent1">
                <a:gamma/>
                <a:shade val="60000"/>
                <a:invGamma/>
              </a:schemeClr>
            </a:prstShdw>
          </a:effectLst>
        </p:spPr>
        <p:txBody>
          <a:bodyPr wrap="none">
            <a:spAutoFit/>
          </a:bodyPr>
          <a:lstStyle/>
          <a:p>
            <a:pPr eaLnBrk="1" hangingPunct="1">
              <a:defRPr/>
            </a:pPr>
            <a:r>
              <a:rPr lang="zh-CN" altLang="en-US" sz="2000" dirty="0">
                <a:solidFill>
                  <a:srgbClr val="000000"/>
                </a:solidFill>
                <a:ea typeface="黑体" panose="02010609060101010101" pitchFamily="49" charset="-122"/>
              </a:rPr>
              <a:t>记息日</a:t>
            </a:r>
            <a:endParaRPr lang="zh-CN" altLang="en-US" sz="2000" dirty="0">
              <a:solidFill>
                <a:srgbClr val="000000"/>
              </a:solidFill>
              <a:ea typeface="黑体" panose="02010609060101010101" pitchFamily="49" charset="-122"/>
            </a:endParaRPr>
          </a:p>
        </p:txBody>
      </p:sp>
      <p:sp>
        <p:nvSpPr>
          <p:cNvPr id="355537" name="Rectangle 209"/>
          <p:cNvSpPr>
            <a:spLocks noChangeArrowheads="1"/>
          </p:cNvSpPr>
          <p:nvPr/>
        </p:nvSpPr>
        <p:spPr bwMode="auto">
          <a:xfrm>
            <a:off x="9350375" y="1662113"/>
            <a:ext cx="950913" cy="396875"/>
          </a:xfrm>
          <a:prstGeom prst="rect">
            <a:avLst/>
          </a:prstGeom>
          <a:noFill/>
          <a:ln>
            <a:noFill/>
          </a:ln>
          <a:effectLst>
            <a:prstShdw prst="shdw17" dist="17961" dir="2700000">
              <a:schemeClr val="accent1">
                <a:gamma/>
                <a:shade val="60000"/>
                <a:invGamma/>
              </a:schemeClr>
            </a:prstShdw>
          </a:effectLst>
        </p:spPr>
        <p:txBody>
          <a:bodyPr wrap="none">
            <a:spAutoFit/>
          </a:bodyPr>
          <a:lstStyle/>
          <a:p>
            <a:pPr eaLnBrk="1" hangingPunct="1">
              <a:defRPr/>
            </a:pPr>
            <a:r>
              <a:rPr lang="zh-CN" altLang="en-US" sz="2000" dirty="0">
                <a:solidFill>
                  <a:srgbClr val="000000"/>
                </a:solidFill>
                <a:ea typeface="黑体" panose="02010609060101010101" pitchFamily="49" charset="-122"/>
              </a:rPr>
              <a:t>出售日</a:t>
            </a:r>
            <a:endParaRPr lang="zh-CN" altLang="en-US" sz="2000" dirty="0">
              <a:solidFill>
                <a:srgbClr val="000000"/>
              </a:solidFill>
              <a:ea typeface="黑体" panose="02010609060101010101" pitchFamily="49" charset="-122"/>
            </a:endParaRPr>
          </a:p>
        </p:txBody>
      </p:sp>
      <p:sp>
        <p:nvSpPr>
          <p:cNvPr id="61453" name="Line 37"/>
          <p:cNvSpPr>
            <a:spLocks noChangeShapeType="1"/>
          </p:cNvSpPr>
          <p:nvPr/>
        </p:nvSpPr>
        <p:spPr bwMode="auto">
          <a:xfrm flipV="1">
            <a:off x="681038" y="3113088"/>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61454" name="Line 38"/>
          <p:cNvSpPr>
            <a:spLocks noChangeShapeType="1"/>
          </p:cNvSpPr>
          <p:nvPr/>
        </p:nvSpPr>
        <p:spPr bwMode="auto">
          <a:xfrm>
            <a:off x="1689100" y="3114675"/>
            <a:ext cx="0" cy="503238"/>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61455" name="Rectangle 15"/>
          <p:cNvSpPr>
            <a:spLocks noChangeArrowheads="1"/>
          </p:cNvSpPr>
          <p:nvPr/>
        </p:nvSpPr>
        <p:spPr bwMode="auto">
          <a:xfrm>
            <a:off x="715963" y="2370138"/>
            <a:ext cx="2043112" cy="677862"/>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spcBef>
                <a:spcPct val="0"/>
              </a:spcBef>
              <a:buClrTx/>
              <a:buFontTx/>
              <a:buNone/>
            </a:pPr>
            <a:r>
              <a:rPr lang="zh-CN" altLang="en-US" sz="2000">
                <a:solidFill>
                  <a:srgbClr val="000000"/>
                </a:solidFill>
                <a:latin typeface="Times New Roman" panose="02020603050405020304" pitchFamily="18" charset="0"/>
                <a:ea typeface="黑体" panose="02010609060101010101" pitchFamily="49" charset="-122"/>
              </a:rPr>
              <a:t>其他债权投资</a:t>
            </a:r>
            <a:endParaRPr lang="zh-CN" altLang="en-US" sz="2000">
              <a:solidFill>
                <a:srgbClr val="000000"/>
              </a:solidFill>
              <a:latin typeface="Times New Roman" panose="02020603050405020304" pitchFamily="18" charset="0"/>
              <a:ea typeface="黑体" panose="02010609060101010101" pitchFamily="49" charset="-122"/>
            </a:endParaRPr>
          </a:p>
          <a:p>
            <a:pPr algn="ctr" eaLnBrk="1" hangingPunct="1">
              <a:spcBef>
                <a:spcPct val="0"/>
              </a:spcBef>
              <a:buClrTx/>
              <a:buFontTx/>
              <a:buNone/>
            </a:pPr>
            <a:r>
              <a:rPr lang="en-US" altLang="zh-CN" sz="1800">
                <a:solidFill>
                  <a:srgbClr val="0000FF"/>
                </a:solidFill>
                <a:latin typeface="Times New Roman" panose="02020603050405020304" pitchFamily="18" charset="0"/>
                <a:ea typeface="黑体" panose="02010609060101010101" pitchFamily="49" charset="-122"/>
              </a:rPr>
              <a:t>—</a:t>
            </a:r>
            <a:r>
              <a:rPr lang="zh-CN" altLang="en-US" sz="1800">
                <a:solidFill>
                  <a:srgbClr val="0000FF"/>
                </a:solidFill>
                <a:latin typeface="Times New Roman" panose="02020603050405020304" pitchFamily="18" charset="0"/>
                <a:ea typeface="黑体" panose="02010609060101010101" pitchFamily="49" charset="-122"/>
              </a:rPr>
              <a:t>成本</a:t>
            </a:r>
            <a:r>
              <a:rPr lang="zh-CN" altLang="en-US" sz="1800">
                <a:solidFill>
                  <a:srgbClr val="7F7F7F"/>
                </a:solidFill>
                <a:latin typeface="Times New Roman" panose="02020603050405020304" pitchFamily="18" charset="0"/>
                <a:ea typeface="黑体" panose="02010609060101010101" pitchFamily="49" charset="-122"/>
              </a:rPr>
              <a:t>（即面值）</a:t>
            </a:r>
            <a:endParaRPr lang="zh-CN" altLang="en-US" sz="1800">
              <a:solidFill>
                <a:srgbClr val="7F7F7F"/>
              </a:solidFill>
              <a:latin typeface="Times New Roman" panose="02020603050405020304" pitchFamily="18" charset="0"/>
              <a:ea typeface="黑体" panose="02010609060101010101" pitchFamily="49" charset="-122"/>
            </a:endParaRPr>
          </a:p>
        </p:txBody>
      </p:sp>
      <p:sp>
        <p:nvSpPr>
          <p:cNvPr id="61456" name="Line 37"/>
          <p:cNvSpPr>
            <a:spLocks noChangeShapeType="1"/>
          </p:cNvSpPr>
          <p:nvPr/>
        </p:nvSpPr>
        <p:spPr bwMode="auto">
          <a:xfrm flipV="1">
            <a:off x="682625" y="4551363"/>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61457" name="Line 38"/>
          <p:cNvSpPr>
            <a:spLocks noChangeShapeType="1"/>
          </p:cNvSpPr>
          <p:nvPr/>
        </p:nvSpPr>
        <p:spPr bwMode="auto">
          <a:xfrm>
            <a:off x="1690688" y="4552950"/>
            <a:ext cx="0" cy="503238"/>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61458" name="Rectangle 15"/>
          <p:cNvSpPr>
            <a:spLocks noChangeArrowheads="1"/>
          </p:cNvSpPr>
          <p:nvPr/>
        </p:nvSpPr>
        <p:spPr bwMode="auto">
          <a:xfrm>
            <a:off x="871538" y="3808413"/>
            <a:ext cx="1733550" cy="676275"/>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spcBef>
                <a:spcPct val="0"/>
              </a:spcBef>
              <a:buClrTx/>
              <a:buFontTx/>
              <a:buNone/>
            </a:pPr>
            <a:r>
              <a:rPr lang="zh-CN" altLang="en-US" sz="2000">
                <a:solidFill>
                  <a:srgbClr val="000000"/>
                </a:solidFill>
                <a:latin typeface="Times New Roman" panose="02020603050405020304" pitchFamily="18" charset="0"/>
                <a:ea typeface="黑体" panose="02010609060101010101" pitchFamily="49" charset="-122"/>
              </a:rPr>
              <a:t>其他债权投资</a:t>
            </a:r>
            <a:endParaRPr lang="zh-CN" altLang="en-US" sz="2000">
              <a:solidFill>
                <a:srgbClr val="000000"/>
              </a:solidFill>
              <a:latin typeface="Times New Roman" panose="02020603050405020304" pitchFamily="18" charset="0"/>
              <a:ea typeface="黑体" panose="02010609060101010101" pitchFamily="49" charset="-122"/>
            </a:endParaRPr>
          </a:p>
          <a:p>
            <a:pPr algn="ctr" eaLnBrk="1" hangingPunct="1">
              <a:spcBef>
                <a:spcPct val="0"/>
              </a:spcBef>
              <a:buClrTx/>
              <a:buFontTx/>
              <a:buNone/>
            </a:pPr>
            <a:r>
              <a:rPr lang="en-US" altLang="zh-CN" sz="1800">
                <a:solidFill>
                  <a:srgbClr val="0000FF"/>
                </a:solidFill>
                <a:latin typeface="Times New Roman" panose="02020603050405020304" pitchFamily="18" charset="0"/>
                <a:ea typeface="黑体" panose="02010609060101010101" pitchFamily="49" charset="-122"/>
              </a:rPr>
              <a:t>—</a:t>
            </a:r>
            <a:r>
              <a:rPr lang="zh-CN" altLang="en-US" sz="1800">
                <a:solidFill>
                  <a:srgbClr val="0000FF"/>
                </a:solidFill>
                <a:latin typeface="Times New Roman" panose="02020603050405020304" pitchFamily="18" charset="0"/>
                <a:ea typeface="黑体" panose="02010609060101010101" pitchFamily="49" charset="-122"/>
              </a:rPr>
              <a:t>利息调整</a:t>
            </a:r>
            <a:endParaRPr lang="zh-CN" altLang="en-US" sz="1800">
              <a:solidFill>
                <a:srgbClr val="0000FF"/>
              </a:solidFill>
              <a:latin typeface="Times New Roman" panose="02020603050405020304" pitchFamily="18" charset="0"/>
              <a:ea typeface="黑体" panose="02010609060101010101" pitchFamily="49" charset="-122"/>
            </a:endParaRPr>
          </a:p>
        </p:txBody>
      </p:sp>
      <p:sp>
        <p:nvSpPr>
          <p:cNvPr id="61459" name="Line 37"/>
          <p:cNvSpPr>
            <a:spLocks noChangeShapeType="1"/>
          </p:cNvSpPr>
          <p:nvPr/>
        </p:nvSpPr>
        <p:spPr bwMode="auto">
          <a:xfrm flipV="1">
            <a:off x="831850" y="5638800"/>
            <a:ext cx="1655763"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61460" name="Rectangle 15"/>
          <p:cNvSpPr>
            <a:spLocks noChangeArrowheads="1"/>
          </p:cNvSpPr>
          <p:nvPr/>
        </p:nvSpPr>
        <p:spPr bwMode="auto">
          <a:xfrm>
            <a:off x="976313" y="5133975"/>
            <a:ext cx="1409700" cy="457200"/>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spcBef>
                <a:spcPct val="0"/>
              </a:spcBef>
              <a:buClrTx/>
              <a:buFontTx/>
              <a:buNone/>
            </a:pPr>
            <a:r>
              <a:rPr lang="zh-CN" altLang="en-US" sz="2400">
                <a:solidFill>
                  <a:srgbClr val="000000"/>
                </a:solidFill>
                <a:latin typeface="Times New Roman" panose="02020603050405020304" pitchFamily="18" charset="0"/>
                <a:ea typeface="黑体" panose="02010609060101010101" pitchFamily="49" charset="-122"/>
              </a:rPr>
              <a:t>银行存款</a:t>
            </a:r>
            <a:endParaRPr lang="zh-CN" altLang="en-US" sz="2400">
              <a:solidFill>
                <a:srgbClr val="000000"/>
              </a:solidFill>
              <a:latin typeface="Times New Roman" panose="02020603050405020304" pitchFamily="18" charset="0"/>
              <a:ea typeface="黑体" panose="02010609060101010101" pitchFamily="49" charset="-122"/>
            </a:endParaRPr>
          </a:p>
        </p:txBody>
      </p:sp>
      <p:sp>
        <p:nvSpPr>
          <p:cNvPr id="197" name="Line 217"/>
          <p:cNvSpPr>
            <a:spLocks noChangeShapeType="1"/>
          </p:cNvSpPr>
          <p:nvPr/>
        </p:nvSpPr>
        <p:spPr bwMode="auto">
          <a:xfrm>
            <a:off x="1695450" y="5638800"/>
            <a:ext cx="0" cy="503238"/>
          </a:xfrm>
          <a:prstGeom prst="line">
            <a:avLst/>
          </a:prstGeom>
          <a:noFill/>
          <a:ln w="9525">
            <a:solidFill>
              <a:schemeClr val="tx1"/>
            </a:solidFill>
            <a:miter lim="800000"/>
          </a:ln>
          <a:effectLst>
            <a:prstShdw prst="shdw17" dist="17961" dir="2700000">
              <a:schemeClr val="tx1">
                <a:gamma/>
                <a:shade val="60000"/>
                <a:invGamma/>
              </a:schemeClr>
            </a:prstShdw>
          </a:effectLst>
        </p:spPr>
        <p:txBody>
          <a:bodyPr wrap="none"/>
          <a:lstStyle/>
          <a:p>
            <a:pPr eaLnBrk="1" hangingPunct="1">
              <a:defRPr/>
            </a:pPr>
            <a:endParaRPr lang="zh-CN" altLang="en-US">
              <a:solidFill>
                <a:srgbClr val="002A00"/>
              </a:solidFill>
              <a:ea typeface="黑体" panose="02010609060101010101" pitchFamily="49" charset="-122"/>
            </a:endParaRPr>
          </a:p>
        </p:txBody>
      </p:sp>
      <p:sp>
        <p:nvSpPr>
          <p:cNvPr id="76829" name="Rectangle 34"/>
          <p:cNvSpPr>
            <a:spLocks noChangeArrowheads="1"/>
          </p:cNvSpPr>
          <p:nvPr/>
        </p:nvSpPr>
        <p:spPr bwMode="auto">
          <a:xfrm>
            <a:off x="823913" y="4624388"/>
            <a:ext cx="6477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00FF"/>
                </a:solidFill>
                <a:latin typeface="Times New Roman" panose="02020603050405020304" pitchFamily="18" charset="0"/>
                <a:ea typeface="黑体" panose="02010609060101010101" pitchFamily="49" charset="-122"/>
              </a:rPr>
              <a:t>8</a:t>
            </a:r>
            <a:r>
              <a:rPr kumimoji="0" lang="zh-CN" altLang="en-US" sz="2400">
                <a:solidFill>
                  <a:srgbClr val="0000FF"/>
                </a:solidFill>
                <a:latin typeface="Times New Roman" panose="02020603050405020304" pitchFamily="18" charset="0"/>
                <a:ea typeface="黑体" panose="02010609060101010101" pitchFamily="49" charset="-122"/>
              </a:rPr>
              <a:t>万</a:t>
            </a:r>
            <a:endParaRPr kumimoji="0" lang="zh-CN" altLang="zh-CN" sz="2400">
              <a:solidFill>
                <a:srgbClr val="0000FF"/>
              </a:solidFill>
              <a:latin typeface="Times New Roman" panose="02020603050405020304" pitchFamily="18" charset="0"/>
              <a:ea typeface="黑体" panose="02010609060101010101" pitchFamily="49" charset="-122"/>
            </a:endParaRPr>
          </a:p>
        </p:txBody>
      </p:sp>
      <p:sp>
        <p:nvSpPr>
          <p:cNvPr id="76830" name="Rectangle 34"/>
          <p:cNvSpPr>
            <a:spLocks noChangeArrowheads="1"/>
          </p:cNvSpPr>
          <p:nvPr/>
        </p:nvSpPr>
        <p:spPr bwMode="auto">
          <a:xfrm>
            <a:off x="609600" y="3186113"/>
            <a:ext cx="9556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00FF"/>
                </a:solidFill>
                <a:latin typeface="Times New Roman" panose="02020603050405020304" pitchFamily="18" charset="0"/>
                <a:ea typeface="黑体" panose="02010609060101010101" pitchFamily="49" charset="-122"/>
              </a:rPr>
              <a:t>100</a:t>
            </a:r>
            <a:r>
              <a:rPr kumimoji="0" lang="zh-CN" altLang="en-US" sz="2400">
                <a:solidFill>
                  <a:srgbClr val="0000FF"/>
                </a:solidFill>
                <a:latin typeface="Times New Roman" panose="02020603050405020304" pitchFamily="18" charset="0"/>
                <a:ea typeface="黑体" panose="02010609060101010101" pitchFamily="49" charset="-122"/>
              </a:rPr>
              <a:t>万</a:t>
            </a:r>
            <a:endParaRPr kumimoji="0" lang="zh-CN" altLang="zh-CN" sz="2400">
              <a:solidFill>
                <a:srgbClr val="0000FF"/>
              </a:solidFill>
              <a:latin typeface="Times New Roman" panose="02020603050405020304" pitchFamily="18" charset="0"/>
              <a:ea typeface="黑体" panose="02010609060101010101" pitchFamily="49" charset="-122"/>
            </a:endParaRPr>
          </a:p>
        </p:txBody>
      </p:sp>
      <p:sp>
        <p:nvSpPr>
          <p:cNvPr id="76831" name="Rectangle 34"/>
          <p:cNvSpPr>
            <a:spLocks noChangeArrowheads="1"/>
          </p:cNvSpPr>
          <p:nvPr/>
        </p:nvSpPr>
        <p:spPr bwMode="auto">
          <a:xfrm>
            <a:off x="1639888" y="5638800"/>
            <a:ext cx="9572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00FF"/>
                </a:solidFill>
                <a:latin typeface="Times New Roman" panose="02020603050405020304" pitchFamily="18" charset="0"/>
                <a:ea typeface="黑体" panose="02010609060101010101" pitchFamily="49" charset="-122"/>
              </a:rPr>
              <a:t>108</a:t>
            </a:r>
            <a:r>
              <a:rPr kumimoji="0" lang="zh-CN" altLang="en-US" sz="2400">
                <a:solidFill>
                  <a:srgbClr val="0000FF"/>
                </a:solidFill>
                <a:latin typeface="Times New Roman" panose="02020603050405020304" pitchFamily="18" charset="0"/>
                <a:ea typeface="黑体" panose="02010609060101010101" pitchFamily="49" charset="-122"/>
              </a:rPr>
              <a:t>万</a:t>
            </a:r>
            <a:endParaRPr kumimoji="0" lang="zh-CN" altLang="zh-CN" sz="2400">
              <a:solidFill>
                <a:srgbClr val="0000FF"/>
              </a:solidFill>
              <a:latin typeface="Times New Roman" panose="02020603050405020304" pitchFamily="18" charset="0"/>
              <a:ea typeface="黑体" panose="02010609060101010101" pitchFamily="49" charset="-122"/>
            </a:endParaRPr>
          </a:p>
        </p:txBody>
      </p:sp>
      <p:sp>
        <p:nvSpPr>
          <p:cNvPr id="214" name="Line 205"/>
          <p:cNvSpPr>
            <a:spLocks noChangeShapeType="1"/>
          </p:cNvSpPr>
          <p:nvPr/>
        </p:nvSpPr>
        <p:spPr bwMode="auto">
          <a:xfrm>
            <a:off x="6456363" y="1220788"/>
            <a:ext cx="0" cy="360362"/>
          </a:xfrm>
          <a:prstGeom prst="line">
            <a:avLst/>
          </a:prstGeom>
          <a:noFill/>
          <a:ln w="57150">
            <a:solidFill>
              <a:schemeClr val="tx1"/>
            </a:solidFill>
            <a:miter lim="800000"/>
          </a:ln>
          <a:effectLst>
            <a:prstShdw prst="shdw17" dist="17961" dir="2700000">
              <a:schemeClr val="tx1">
                <a:gamma/>
                <a:shade val="60000"/>
                <a:invGamma/>
              </a:schemeClr>
            </a:prstShdw>
          </a:effectLst>
        </p:spPr>
        <p:txBody>
          <a:bodyPr wrap="none"/>
          <a:lstStyle/>
          <a:p>
            <a:pPr eaLnBrk="1" hangingPunct="1">
              <a:defRPr/>
            </a:pPr>
            <a:endParaRPr lang="zh-CN" altLang="en-US">
              <a:solidFill>
                <a:srgbClr val="002A00"/>
              </a:solidFill>
              <a:ea typeface="黑体" panose="02010609060101010101" pitchFamily="49" charset="-122"/>
            </a:endParaRPr>
          </a:p>
        </p:txBody>
      </p:sp>
      <p:sp>
        <p:nvSpPr>
          <p:cNvPr id="215" name="Rectangle 208"/>
          <p:cNvSpPr>
            <a:spLocks noChangeArrowheads="1"/>
          </p:cNvSpPr>
          <p:nvPr/>
        </p:nvSpPr>
        <p:spPr bwMode="auto">
          <a:xfrm>
            <a:off x="5976938" y="1716088"/>
            <a:ext cx="958850" cy="400050"/>
          </a:xfrm>
          <a:prstGeom prst="rect">
            <a:avLst/>
          </a:prstGeom>
          <a:noFill/>
          <a:ln>
            <a:noFill/>
          </a:ln>
          <a:effectLst>
            <a:prstShdw prst="shdw17" dist="17961" dir="2700000">
              <a:schemeClr val="accent1">
                <a:gamma/>
                <a:shade val="60000"/>
                <a:invGamma/>
              </a:schemeClr>
            </a:prstShdw>
          </a:effectLst>
        </p:spPr>
        <p:txBody>
          <a:bodyPr wrap="none">
            <a:spAutoFit/>
          </a:bodyPr>
          <a:lstStyle/>
          <a:p>
            <a:pPr eaLnBrk="1" hangingPunct="1">
              <a:defRPr/>
            </a:pPr>
            <a:r>
              <a:rPr lang="zh-CN" altLang="en-US" sz="2000" dirty="0">
                <a:solidFill>
                  <a:srgbClr val="000000"/>
                </a:solidFill>
                <a:ea typeface="黑体" panose="02010609060101010101" pitchFamily="49" charset="-122"/>
              </a:rPr>
              <a:t>报表日</a:t>
            </a:r>
            <a:endParaRPr lang="zh-CN" altLang="en-US" sz="2000" dirty="0">
              <a:solidFill>
                <a:srgbClr val="000000"/>
              </a:solidFill>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6831"/>
                                        </p:tgtEl>
                                        <p:attrNameLst>
                                          <p:attrName>style.visibility</p:attrName>
                                        </p:attrNameLst>
                                      </p:cBhvr>
                                      <p:to>
                                        <p:strVal val="visible"/>
                                      </p:to>
                                    </p:set>
                                    <p:animEffect transition="in" filter="dissolve">
                                      <p:cBhvr>
                                        <p:cTn id="7" dur="500"/>
                                        <p:tgtEl>
                                          <p:spTgt spid="7683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6830"/>
                                        </p:tgtEl>
                                        <p:attrNameLst>
                                          <p:attrName>style.visibility</p:attrName>
                                        </p:attrNameLst>
                                      </p:cBhvr>
                                      <p:to>
                                        <p:strVal val="visible"/>
                                      </p:to>
                                    </p:set>
                                    <p:animEffect transition="in" filter="dissolve">
                                      <p:cBhvr>
                                        <p:cTn id="12" dur="500"/>
                                        <p:tgtEl>
                                          <p:spTgt spid="7683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6829"/>
                                        </p:tgtEl>
                                        <p:attrNameLst>
                                          <p:attrName>style.visibility</p:attrName>
                                        </p:attrNameLst>
                                      </p:cBhvr>
                                      <p:to>
                                        <p:strVal val="visible"/>
                                      </p:to>
                                    </p:set>
                                    <p:animEffect transition="in" filter="dissolve">
                                      <p:cBhvr>
                                        <p:cTn id="17" dur="500"/>
                                        <p:tgtEl>
                                          <p:spTgt spid="768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29" grpId="0"/>
      <p:bldP spid="76830" grpId="0"/>
      <p:bldP spid="76831" grpId="0"/>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1981200" y="115888"/>
            <a:ext cx="8153400" cy="563562"/>
          </a:xfrm>
        </p:spPr>
        <p:txBody>
          <a:bodyPr/>
          <a:lstStyle/>
          <a:p>
            <a:pPr eaLnBrk="1" hangingPunct="1"/>
            <a:r>
              <a:rPr lang="zh-CN" altLang="en-US">
                <a:solidFill>
                  <a:srgbClr val="990033"/>
                </a:solidFill>
                <a:latin typeface="华文行楷" panose="02010800040101010101" pitchFamily="2" charset="-122"/>
                <a:ea typeface="华文行楷" panose="02010800040101010101" pitchFamily="2" charset="-122"/>
              </a:rPr>
              <a:t>其他债权投资核算概要</a:t>
            </a:r>
            <a:endParaRPr lang="zh-CN" altLang="en-US">
              <a:solidFill>
                <a:srgbClr val="990033"/>
              </a:solidFill>
              <a:latin typeface="华文行楷" panose="02010800040101010101" pitchFamily="2" charset="-122"/>
              <a:ea typeface="华文行楷" panose="02010800040101010101" pitchFamily="2" charset="-122"/>
            </a:endParaRPr>
          </a:p>
        </p:txBody>
      </p:sp>
      <p:sp>
        <p:nvSpPr>
          <p:cNvPr id="355371" name="Text Box 43"/>
          <p:cNvSpPr txBox="1">
            <a:spLocks noChangeArrowheads="1"/>
          </p:cNvSpPr>
          <p:nvPr/>
        </p:nvSpPr>
        <p:spPr bwMode="auto">
          <a:xfrm>
            <a:off x="681038" y="598488"/>
            <a:ext cx="1511300" cy="457200"/>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dirty="0">
                <a:solidFill>
                  <a:srgbClr val="FF0000"/>
                </a:solidFill>
                <a:ea typeface="黑体" panose="02010609060101010101" pitchFamily="49" charset="-122"/>
              </a:rPr>
              <a:t>初始计量</a:t>
            </a:r>
            <a:endParaRPr lang="zh-CN" altLang="en-US" dirty="0">
              <a:solidFill>
                <a:srgbClr val="FF0000"/>
              </a:solidFill>
              <a:ea typeface="黑体" panose="02010609060101010101" pitchFamily="49" charset="-122"/>
            </a:endParaRPr>
          </a:p>
        </p:txBody>
      </p:sp>
      <p:sp>
        <p:nvSpPr>
          <p:cNvPr id="355375" name="Text Box 47"/>
          <p:cNvSpPr txBox="1">
            <a:spLocks noChangeArrowheads="1"/>
          </p:cNvSpPr>
          <p:nvPr/>
        </p:nvSpPr>
        <p:spPr bwMode="auto">
          <a:xfrm>
            <a:off x="4500563" y="658813"/>
            <a:ext cx="1511300" cy="457200"/>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dirty="0">
                <a:solidFill>
                  <a:srgbClr val="FF0000"/>
                </a:solidFill>
                <a:ea typeface="黑体" panose="02010609060101010101" pitchFamily="49" charset="-122"/>
              </a:rPr>
              <a:t>后续计量</a:t>
            </a:r>
            <a:endParaRPr lang="zh-CN" altLang="en-US" dirty="0">
              <a:solidFill>
                <a:srgbClr val="FF0000"/>
              </a:solidFill>
              <a:ea typeface="黑体" panose="02010609060101010101" pitchFamily="49" charset="-122"/>
            </a:endParaRPr>
          </a:p>
        </p:txBody>
      </p:sp>
      <p:sp>
        <p:nvSpPr>
          <p:cNvPr id="355487" name="Text Box 159"/>
          <p:cNvSpPr txBox="1">
            <a:spLocks noChangeArrowheads="1"/>
          </p:cNvSpPr>
          <p:nvPr/>
        </p:nvSpPr>
        <p:spPr bwMode="auto">
          <a:xfrm>
            <a:off x="9302750" y="623888"/>
            <a:ext cx="1511300" cy="457200"/>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dirty="0">
                <a:solidFill>
                  <a:srgbClr val="FF0000"/>
                </a:solidFill>
                <a:ea typeface="黑体" panose="02010609060101010101" pitchFamily="49" charset="-122"/>
              </a:rPr>
              <a:t>终止计量</a:t>
            </a:r>
            <a:endParaRPr lang="zh-CN" altLang="en-US" dirty="0">
              <a:solidFill>
                <a:srgbClr val="FF0000"/>
              </a:solidFill>
              <a:ea typeface="黑体" panose="02010609060101010101" pitchFamily="49" charset="-122"/>
            </a:endParaRPr>
          </a:p>
        </p:txBody>
      </p:sp>
      <p:sp>
        <p:nvSpPr>
          <p:cNvPr id="355531" name="Line 203"/>
          <p:cNvSpPr>
            <a:spLocks noChangeShapeType="1"/>
          </p:cNvSpPr>
          <p:nvPr/>
        </p:nvSpPr>
        <p:spPr bwMode="auto">
          <a:xfrm flipV="1">
            <a:off x="1233488" y="1581150"/>
            <a:ext cx="9039225" cy="26988"/>
          </a:xfrm>
          <a:prstGeom prst="line">
            <a:avLst/>
          </a:prstGeom>
          <a:noFill/>
          <a:ln w="57150">
            <a:solidFill>
              <a:schemeClr val="tx1"/>
            </a:solidFill>
            <a:miter lim="800000"/>
          </a:ln>
          <a:effectLst>
            <a:prstShdw prst="shdw17" dist="17961" dir="2700000">
              <a:schemeClr val="tx1">
                <a:gamma/>
                <a:shade val="60000"/>
                <a:invGamma/>
              </a:schemeClr>
            </a:prstShdw>
          </a:effectLst>
        </p:spPr>
        <p:txBody>
          <a:bodyPr wrap="none"/>
          <a:lstStyle/>
          <a:p>
            <a:pPr eaLnBrk="1" hangingPunct="1">
              <a:defRPr/>
            </a:pPr>
            <a:endParaRPr lang="zh-CN" altLang="en-US">
              <a:solidFill>
                <a:srgbClr val="002A00"/>
              </a:solidFill>
              <a:ea typeface="黑体" panose="02010609060101010101" pitchFamily="49" charset="-122"/>
            </a:endParaRPr>
          </a:p>
        </p:txBody>
      </p:sp>
      <p:sp>
        <p:nvSpPr>
          <p:cNvPr id="355532" name="Line 204"/>
          <p:cNvSpPr>
            <a:spLocks noChangeShapeType="1"/>
          </p:cNvSpPr>
          <p:nvPr/>
        </p:nvSpPr>
        <p:spPr bwMode="auto">
          <a:xfrm>
            <a:off x="1231900" y="1247775"/>
            <a:ext cx="0" cy="360363"/>
          </a:xfrm>
          <a:prstGeom prst="line">
            <a:avLst/>
          </a:prstGeom>
          <a:noFill/>
          <a:ln w="57150">
            <a:solidFill>
              <a:schemeClr val="tx1"/>
            </a:solidFill>
            <a:miter lim="800000"/>
          </a:ln>
          <a:effectLst>
            <a:prstShdw prst="shdw17" dist="17961" dir="2700000">
              <a:schemeClr val="tx1">
                <a:gamma/>
                <a:shade val="60000"/>
                <a:invGamma/>
              </a:schemeClr>
            </a:prstShdw>
          </a:effectLst>
        </p:spPr>
        <p:txBody>
          <a:bodyPr wrap="none"/>
          <a:lstStyle/>
          <a:p>
            <a:pPr eaLnBrk="1" hangingPunct="1">
              <a:defRPr/>
            </a:pPr>
            <a:endParaRPr lang="zh-CN" altLang="en-US">
              <a:solidFill>
                <a:srgbClr val="002A00"/>
              </a:solidFill>
              <a:ea typeface="黑体" panose="02010609060101010101" pitchFamily="49" charset="-122"/>
            </a:endParaRPr>
          </a:p>
        </p:txBody>
      </p:sp>
      <p:sp>
        <p:nvSpPr>
          <p:cNvPr id="355533" name="Line 205"/>
          <p:cNvSpPr>
            <a:spLocks noChangeShapeType="1"/>
          </p:cNvSpPr>
          <p:nvPr/>
        </p:nvSpPr>
        <p:spPr bwMode="auto">
          <a:xfrm>
            <a:off x="10272713" y="1220788"/>
            <a:ext cx="0" cy="360362"/>
          </a:xfrm>
          <a:prstGeom prst="line">
            <a:avLst/>
          </a:prstGeom>
          <a:noFill/>
          <a:ln w="57150">
            <a:solidFill>
              <a:schemeClr val="tx1"/>
            </a:solidFill>
            <a:miter lim="800000"/>
          </a:ln>
          <a:effectLst>
            <a:prstShdw prst="shdw17" dist="17961" dir="2700000">
              <a:schemeClr val="tx1">
                <a:gamma/>
                <a:shade val="60000"/>
                <a:invGamma/>
              </a:schemeClr>
            </a:prstShdw>
          </a:effectLst>
        </p:spPr>
        <p:txBody>
          <a:bodyPr wrap="none"/>
          <a:lstStyle/>
          <a:p>
            <a:pPr eaLnBrk="1" hangingPunct="1">
              <a:defRPr/>
            </a:pPr>
            <a:endParaRPr lang="zh-CN" altLang="en-US">
              <a:solidFill>
                <a:srgbClr val="002A00"/>
              </a:solidFill>
              <a:ea typeface="黑体" panose="02010609060101010101" pitchFamily="49" charset="-122"/>
            </a:endParaRPr>
          </a:p>
        </p:txBody>
      </p:sp>
      <p:sp>
        <p:nvSpPr>
          <p:cNvPr id="355534" name="Line 206"/>
          <p:cNvSpPr>
            <a:spLocks noChangeShapeType="1"/>
          </p:cNvSpPr>
          <p:nvPr/>
        </p:nvSpPr>
        <p:spPr bwMode="auto">
          <a:xfrm>
            <a:off x="4256088" y="1247775"/>
            <a:ext cx="0" cy="360363"/>
          </a:xfrm>
          <a:prstGeom prst="line">
            <a:avLst/>
          </a:prstGeom>
          <a:noFill/>
          <a:ln w="57150">
            <a:solidFill>
              <a:schemeClr val="tx1"/>
            </a:solidFill>
            <a:miter lim="800000"/>
          </a:ln>
          <a:effectLst>
            <a:prstShdw prst="shdw17" dist="17961" dir="2700000">
              <a:schemeClr val="tx1">
                <a:gamma/>
                <a:shade val="60000"/>
                <a:invGamma/>
              </a:schemeClr>
            </a:prstShdw>
          </a:effectLst>
        </p:spPr>
        <p:txBody>
          <a:bodyPr wrap="none"/>
          <a:lstStyle/>
          <a:p>
            <a:pPr eaLnBrk="1" hangingPunct="1">
              <a:defRPr/>
            </a:pPr>
            <a:endParaRPr lang="zh-CN" altLang="en-US">
              <a:solidFill>
                <a:srgbClr val="002A00"/>
              </a:solidFill>
              <a:ea typeface="黑体" panose="02010609060101010101" pitchFamily="49" charset="-122"/>
            </a:endParaRPr>
          </a:p>
        </p:txBody>
      </p:sp>
      <p:sp>
        <p:nvSpPr>
          <p:cNvPr id="355535" name="Rectangle 207"/>
          <p:cNvSpPr>
            <a:spLocks noChangeArrowheads="1"/>
          </p:cNvSpPr>
          <p:nvPr/>
        </p:nvSpPr>
        <p:spPr bwMode="auto">
          <a:xfrm>
            <a:off x="800100" y="1679575"/>
            <a:ext cx="950913" cy="396875"/>
          </a:xfrm>
          <a:prstGeom prst="rect">
            <a:avLst/>
          </a:prstGeom>
          <a:noFill/>
          <a:ln>
            <a:noFill/>
          </a:ln>
          <a:effectLst>
            <a:prstShdw prst="shdw17" dist="17961" dir="2700000">
              <a:schemeClr val="accent1">
                <a:gamma/>
                <a:shade val="60000"/>
                <a:invGamma/>
              </a:schemeClr>
            </a:prstShdw>
          </a:effectLst>
        </p:spPr>
        <p:txBody>
          <a:bodyPr wrap="none">
            <a:spAutoFit/>
          </a:bodyPr>
          <a:lstStyle/>
          <a:p>
            <a:pPr eaLnBrk="1" hangingPunct="1">
              <a:defRPr/>
            </a:pPr>
            <a:r>
              <a:rPr lang="zh-CN" altLang="en-US" sz="2000">
                <a:solidFill>
                  <a:srgbClr val="000000"/>
                </a:solidFill>
                <a:ea typeface="黑体" panose="02010609060101010101" pitchFamily="49" charset="-122"/>
              </a:rPr>
              <a:t>取得日</a:t>
            </a:r>
            <a:endParaRPr lang="zh-CN" altLang="en-US" sz="2000">
              <a:solidFill>
                <a:srgbClr val="000000"/>
              </a:solidFill>
              <a:ea typeface="黑体" panose="02010609060101010101" pitchFamily="49" charset="-122"/>
            </a:endParaRPr>
          </a:p>
        </p:txBody>
      </p:sp>
      <p:sp>
        <p:nvSpPr>
          <p:cNvPr id="355536" name="Rectangle 208"/>
          <p:cNvSpPr>
            <a:spLocks noChangeArrowheads="1"/>
          </p:cNvSpPr>
          <p:nvPr/>
        </p:nvSpPr>
        <p:spPr bwMode="auto">
          <a:xfrm>
            <a:off x="3738563" y="1679575"/>
            <a:ext cx="950912" cy="396875"/>
          </a:xfrm>
          <a:prstGeom prst="rect">
            <a:avLst/>
          </a:prstGeom>
          <a:noFill/>
          <a:ln>
            <a:noFill/>
          </a:ln>
          <a:effectLst>
            <a:prstShdw prst="shdw17" dist="17961" dir="2700000">
              <a:schemeClr val="accent1">
                <a:gamma/>
                <a:shade val="60000"/>
                <a:invGamma/>
              </a:schemeClr>
            </a:prstShdw>
          </a:effectLst>
        </p:spPr>
        <p:txBody>
          <a:bodyPr wrap="none">
            <a:spAutoFit/>
          </a:bodyPr>
          <a:lstStyle/>
          <a:p>
            <a:pPr eaLnBrk="1" hangingPunct="1">
              <a:defRPr/>
            </a:pPr>
            <a:r>
              <a:rPr lang="zh-CN" altLang="en-US" sz="2000" dirty="0">
                <a:solidFill>
                  <a:srgbClr val="000000"/>
                </a:solidFill>
                <a:ea typeface="黑体" panose="02010609060101010101" pitchFamily="49" charset="-122"/>
              </a:rPr>
              <a:t>记息日</a:t>
            </a:r>
            <a:endParaRPr lang="zh-CN" altLang="en-US" sz="2000" dirty="0">
              <a:solidFill>
                <a:srgbClr val="000000"/>
              </a:solidFill>
              <a:ea typeface="黑体" panose="02010609060101010101" pitchFamily="49" charset="-122"/>
            </a:endParaRPr>
          </a:p>
        </p:txBody>
      </p:sp>
      <p:sp>
        <p:nvSpPr>
          <p:cNvPr id="355537" name="Rectangle 209"/>
          <p:cNvSpPr>
            <a:spLocks noChangeArrowheads="1"/>
          </p:cNvSpPr>
          <p:nvPr/>
        </p:nvSpPr>
        <p:spPr bwMode="auto">
          <a:xfrm>
            <a:off x="9350375" y="1662113"/>
            <a:ext cx="950913" cy="396875"/>
          </a:xfrm>
          <a:prstGeom prst="rect">
            <a:avLst/>
          </a:prstGeom>
          <a:noFill/>
          <a:ln>
            <a:noFill/>
          </a:ln>
          <a:effectLst>
            <a:prstShdw prst="shdw17" dist="17961" dir="2700000">
              <a:schemeClr val="accent1">
                <a:gamma/>
                <a:shade val="60000"/>
                <a:invGamma/>
              </a:schemeClr>
            </a:prstShdw>
          </a:effectLst>
        </p:spPr>
        <p:txBody>
          <a:bodyPr wrap="none">
            <a:spAutoFit/>
          </a:bodyPr>
          <a:lstStyle/>
          <a:p>
            <a:pPr eaLnBrk="1" hangingPunct="1">
              <a:defRPr/>
            </a:pPr>
            <a:r>
              <a:rPr lang="zh-CN" altLang="en-US" sz="2000" dirty="0">
                <a:solidFill>
                  <a:srgbClr val="000000"/>
                </a:solidFill>
                <a:ea typeface="黑体" panose="02010609060101010101" pitchFamily="49" charset="-122"/>
              </a:rPr>
              <a:t>出售日</a:t>
            </a:r>
            <a:endParaRPr lang="zh-CN" altLang="en-US" sz="2000" dirty="0">
              <a:solidFill>
                <a:srgbClr val="000000"/>
              </a:solidFill>
              <a:ea typeface="黑体" panose="02010609060101010101" pitchFamily="49" charset="-122"/>
            </a:endParaRPr>
          </a:p>
        </p:txBody>
      </p:sp>
      <p:sp>
        <p:nvSpPr>
          <p:cNvPr id="62477" name="Line 37"/>
          <p:cNvSpPr>
            <a:spLocks noChangeShapeType="1"/>
          </p:cNvSpPr>
          <p:nvPr/>
        </p:nvSpPr>
        <p:spPr bwMode="auto">
          <a:xfrm flipV="1">
            <a:off x="681038" y="3113088"/>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62478" name="Line 38"/>
          <p:cNvSpPr>
            <a:spLocks noChangeShapeType="1"/>
          </p:cNvSpPr>
          <p:nvPr/>
        </p:nvSpPr>
        <p:spPr bwMode="auto">
          <a:xfrm>
            <a:off x="1689100" y="3114675"/>
            <a:ext cx="0" cy="503238"/>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62479" name="Rectangle 15"/>
          <p:cNvSpPr>
            <a:spLocks noChangeArrowheads="1"/>
          </p:cNvSpPr>
          <p:nvPr/>
        </p:nvSpPr>
        <p:spPr bwMode="auto">
          <a:xfrm>
            <a:off x="715963" y="2370138"/>
            <a:ext cx="2043112" cy="677862"/>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spcBef>
                <a:spcPct val="0"/>
              </a:spcBef>
              <a:buClrTx/>
              <a:buFontTx/>
              <a:buNone/>
            </a:pPr>
            <a:r>
              <a:rPr lang="zh-CN" altLang="en-US" sz="2000">
                <a:solidFill>
                  <a:srgbClr val="000000"/>
                </a:solidFill>
                <a:latin typeface="Times New Roman" panose="02020603050405020304" pitchFamily="18" charset="0"/>
                <a:ea typeface="黑体" panose="02010609060101010101" pitchFamily="49" charset="-122"/>
              </a:rPr>
              <a:t>其他债权投资</a:t>
            </a:r>
            <a:endParaRPr lang="zh-CN" altLang="en-US" sz="2000">
              <a:solidFill>
                <a:srgbClr val="000000"/>
              </a:solidFill>
              <a:latin typeface="Times New Roman" panose="02020603050405020304" pitchFamily="18" charset="0"/>
              <a:ea typeface="黑体" panose="02010609060101010101" pitchFamily="49" charset="-122"/>
            </a:endParaRPr>
          </a:p>
          <a:p>
            <a:pPr algn="ctr" eaLnBrk="1" hangingPunct="1">
              <a:spcBef>
                <a:spcPct val="0"/>
              </a:spcBef>
              <a:buClrTx/>
              <a:buFontTx/>
              <a:buNone/>
            </a:pPr>
            <a:r>
              <a:rPr lang="en-US" altLang="zh-CN" sz="1800">
                <a:solidFill>
                  <a:srgbClr val="0000FF"/>
                </a:solidFill>
                <a:latin typeface="Times New Roman" panose="02020603050405020304" pitchFamily="18" charset="0"/>
                <a:ea typeface="黑体" panose="02010609060101010101" pitchFamily="49" charset="-122"/>
              </a:rPr>
              <a:t>—</a:t>
            </a:r>
            <a:r>
              <a:rPr lang="zh-CN" altLang="en-US" sz="1800">
                <a:solidFill>
                  <a:srgbClr val="0000FF"/>
                </a:solidFill>
                <a:latin typeface="Times New Roman" panose="02020603050405020304" pitchFamily="18" charset="0"/>
                <a:ea typeface="黑体" panose="02010609060101010101" pitchFamily="49" charset="-122"/>
              </a:rPr>
              <a:t>成本</a:t>
            </a:r>
            <a:r>
              <a:rPr lang="zh-CN" altLang="en-US" sz="1800">
                <a:solidFill>
                  <a:srgbClr val="7F7F7F"/>
                </a:solidFill>
                <a:latin typeface="Times New Roman" panose="02020603050405020304" pitchFamily="18" charset="0"/>
                <a:ea typeface="黑体" panose="02010609060101010101" pitchFamily="49" charset="-122"/>
              </a:rPr>
              <a:t>（即面值）</a:t>
            </a:r>
            <a:endParaRPr lang="zh-CN" altLang="en-US" sz="1800">
              <a:solidFill>
                <a:srgbClr val="7F7F7F"/>
              </a:solidFill>
              <a:latin typeface="Times New Roman" panose="02020603050405020304" pitchFamily="18" charset="0"/>
              <a:ea typeface="黑体" panose="02010609060101010101" pitchFamily="49" charset="-122"/>
            </a:endParaRPr>
          </a:p>
        </p:txBody>
      </p:sp>
      <p:sp>
        <p:nvSpPr>
          <p:cNvPr id="62480" name="Line 37"/>
          <p:cNvSpPr>
            <a:spLocks noChangeShapeType="1"/>
          </p:cNvSpPr>
          <p:nvPr/>
        </p:nvSpPr>
        <p:spPr bwMode="auto">
          <a:xfrm flipV="1">
            <a:off x="682625" y="4551363"/>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62481" name="Line 38"/>
          <p:cNvSpPr>
            <a:spLocks noChangeShapeType="1"/>
          </p:cNvSpPr>
          <p:nvPr/>
        </p:nvSpPr>
        <p:spPr bwMode="auto">
          <a:xfrm>
            <a:off x="1690688" y="4552950"/>
            <a:ext cx="0" cy="503238"/>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62482" name="Rectangle 15"/>
          <p:cNvSpPr>
            <a:spLocks noChangeArrowheads="1"/>
          </p:cNvSpPr>
          <p:nvPr/>
        </p:nvSpPr>
        <p:spPr bwMode="auto">
          <a:xfrm>
            <a:off x="871538" y="3808413"/>
            <a:ext cx="1733550" cy="676275"/>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spcBef>
                <a:spcPct val="0"/>
              </a:spcBef>
              <a:buClrTx/>
              <a:buFontTx/>
              <a:buNone/>
            </a:pPr>
            <a:r>
              <a:rPr lang="zh-CN" altLang="en-US" sz="2000">
                <a:solidFill>
                  <a:srgbClr val="000000"/>
                </a:solidFill>
                <a:latin typeface="Times New Roman" panose="02020603050405020304" pitchFamily="18" charset="0"/>
                <a:ea typeface="黑体" panose="02010609060101010101" pitchFamily="49" charset="-122"/>
              </a:rPr>
              <a:t>其他债权投资</a:t>
            </a:r>
            <a:endParaRPr lang="zh-CN" altLang="en-US" sz="2000">
              <a:solidFill>
                <a:srgbClr val="000000"/>
              </a:solidFill>
              <a:latin typeface="Times New Roman" panose="02020603050405020304" pitchFamily="18" charset="0"/>
              <a:ea typeface="黑体" panose="02010609060101010101" pitchFamily="49" charset="-122"/>
            </a:endParaRPr>
          </a:p>
          <a:p>
            <a:pPr algn="ctr" eaLnBrk="1" hangingPunct="1">
              <a:spcBef>
                <a:spcPct val="0"/>
              </a:spcBef>
              <a:buClrTx/>
              <a:buFontTx/>
              <a:buNone/>
            </a:pPr>
            <a:r>
              <a:rPr lang="en-US" altLang="zh-CN" sz="1800">
                <a:solidFill>
                  <a:srgbClr val="0000FF"/>
                </a:solidFill>
                <a:latin typeface="Times New Roman" panose="02020603050405020304" pitchFamily="18" charset="0"/>
                <a:ea typeface="黑体" panose="02010609060101010101" pitchFamily="49" charset="-122"/>
              </a:rPr>
              <a:t>—</a:t>
            </a:r>
            <a:r>
              <a:rPr lang="zh-CN" altLang="en-US" sz="1800">
                <a:solidFill>
                  <a:srgbClr val="0000FF"/>
                </a:solidFill>
                <a:latin typeface="Times New Roman" panose="02020603050405020304" pitchFamily="18" charset="0"/>
                <a:ea typeface="黑体" panose="02010609060101010101" pitchFamily="49" charset="-122"/>
              </a:rPr>
              <a:t>利息调整</a:t>
            </a:r>
            <a:endParaRPr lang="zh-CN" altLang="en-US" sz="1800">
              <a:solidFill>
                <a:srgbClr val="0000FF"/>
              </a:solidFill>
              <a:latin typeface="Times New Roman" panose="02020603050405020304" pitchFamily="18" charset="0"/>
              <a:ea typeface="黑体" panose="02010609060101010101" pitchFamily="49" charset="-122"/>
            </a:endParaRPr>
          </a:p>
        </p:txBody>
      </p:sp>
      <p:sp>
        <p:nvSpPr>
          <p:cNvPr id="62483" name="Line 37"/>
          <p:cNvSpPr>
            <a:spLocks noChangeShapeType="1"/>
          </p:cNvSpPr>
          <p:nvPr/>
        </p:nvSpPr>
        <p:spPr bwMode="auto">
          <a:xfrm flipV="1">
            <a:off x="831850" y="5638800"/>
            <a:ext cx="1655763"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62484" name="Rectangle 15"/>
          <p:cNvSpPr>
            <a:spLocks noChangeArrowheads="1"/>
          </p:cNvSpPr>
          <p:nvPr/>
        </p:nvSpPr>
        <p:spPr bwMode="auto">
          <a:xfrm>
            <a:off x="976313" y="5133975"/>
            <a:ext cx="1409700" cy="457200"/>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spcBef>
                <a:spcPct val="0"/>
              </a:spcBef>
              <a:buClrTx/>
              <a:buFontTx/>
              <a:buNone/>
            </a:pPr>
            <a:r>
              <a:rPr lang="zh-CN" altLang="en-US" sz="2400">
                <a:solidFill>
                  <a:srgbClr val="000000"/>
                </a:solidFill>
                <a:latin typeface="Times New Roman" panose="02020603050405020304" pitchFamily="18" charset="0"/>
                <a:ea typeface="黑体" panose="02010609060101010101" pitchFamily="49" charset="-122"/>
              </a:rPr>
              <a:t>银行存款</a:t>
            </a:r>
            <a:endParaRPr lang="zh-CN" altLang="en-US" sz="2400">
              <a:solidFill>
                <a:srgbClr val="000000"/>
              </a:solidFill>
              <a:latin typeface="Times New Roman" panose="02020603050405020304" pitchFamily="18" charset="0"/>
              <a:ea typeface="黑体" panose="02010609060101010101" pitchFamily="49" charset="-122"/>
            </a:endParaRPr>
          </a:p>
        </p:txBody>
      </p:sp>
      <p:sp>
        <p:nvSpPr>
          <p:cNvPr id="197" name="Line 217"/>
          <p:cNvSpPr>
            <a:spLocks noChangeShapeType="1"/>
          </p:cNvSpPr>
          <p:nvPr/>
        </p:nvSpPr>
        <p:spPr bwMode="auto">
          <a:xfrm>
            <a:off x="1695450" y="5638800"/>
            <a:ext cx="0" cy="503238"/>
          </a:xfrm>
          <a:prstGeom prst="line">
            <a:avLst/>
          </a:prstGeom>
          <a:noFill/>
          <a:ln w="9525">
            <a:solidFill>
              <a:schemeClr val="tx1"/>
            </a:solidFill>
            <a:miter lim="800000"/>
          </a:ln>
          <a:effectLst>
            <a:prstShdw prst="shdw17" dist="17961" dir="2700000">
              <a:schemeClr val="tx1">
                <a:gamma/>
                <a:shade val="60000"/>
                <a:invGamma/>
              </a:schemeClr>
            </a:prstShdw>
          </a:effectLst>
        </p:spPr>
        <p:txBody>
          <a:bodyPr wrap="none"/>
          <a:lstStyle/>
          <a:p>
            <a:pPr eaLnBrk="1" hangingPunct="1">
              <a:defRPr/>
            </a:pPr>
            <a:endParaRPr lang="zh-CN" altLang="en-US">
              <a:solidFill>
                <a:srgbClr val="002A00"/>
              </a:solidFill>
              <a:ea typeface="黑体" panose="02010609060101010101" pitchFamily="49" charset="-122"/>
            </a:endParaRPr>
          </a:p>
        </p:txBody>
      </p:sp>
      <p:sp>
        <p:nvSpPr>
          <p:cNvPr id="62486" name="Rectangle 34"/>
          <p:cNvSpPr>
            <a:spLocks noChangeArrowheads="1"/>
          </p:cNvSpPr>
          <p:nvPr/>
        </p:nvSpPr>
        <p:spPr bwMode="auto">
          <a:xfrm>
            <a:off x="823913" y="4624388"/>
            <a:ext cx="6477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00FF"/>
                </a:solidFill>
                <a:latin typeface="Times New Roman" panose="02020603050405020304" pitchFamily="18" charset="0"/>
                <a:ea typeface="黑体" panose="02010609060101010101" pitchFamily="49" charset="-122"/>
              </a:rPr>
              <a:t>8</a:t>
            </a:r>
            <a:r>
              <a:rPr kumimoji="0" lang="zh-CN" altLang="en-US" sz="2400">
                <a:solidFill>
                  <a:srgbClr val="0000FF"/>
                </a:solidFill>
                <a:latin typeface="Times New Roman" panose="02020603050405020304" pitchFamily="18" charset="0"/>
                <a:ea typeface="黑体" panose="02010609060101010101" pitchFamily="49" charset="-122"/>
              </a:rPr>
              <a:t>万</a:t>
            </a:r>
            <a:endParaRPr kumimoji="0" lang="zh-CN" altLang="zh-CN" sz="2400">
              <a:solidFill>
                <a:srgbClr val="0000FF"/>
              </a:solidFill>
              <a:latin typeface="Times New Roman" panose="02020603050405020304" pitchFamily="18" charset="0"/>
              <a:ea typeface="黑体" panose="02010609060101010101" pitchFamily="49" charset="-122"/>
            </a:endParaRPr>
          </a:p>
        </p:txBody>
      </p:sp>
      <p:sp>
        <p:nvSpPr>
          <p:cNvPr id="62487" name="Rectangle 34"/>
          <p:cNvSpPr>
            <a:spLocks noChangeArrowheads="1"/>
          </p:cNvSpPr>
          <p:nvPr/>
        </p:nvSpPr>
        <p:spPr bwMode="auto">
          <a:xfrm>
            <a:off x="609600" y="3186113"/>
            <a:ext cx="9556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00FF"/>
                </a:solidFill>
                <a:latin typeface="Times New Roman" panose="02020603050405020304" pitchFamily="18" charset="0"/>
                <a:ea typeface="黑体" panose="02010609060101010101" pitchFamily="49" charset="-122"/>
              </a:rPr>
              <a:t>100</a:t>
            </a:r>
            <a:r>
              <a:rPr kumimoji="0" lang="zh-CN" altLang="en-US" sz="2400">
                <a:solidFill>
                  <a:srgbClr val="0000FF"/>
                </a:solidFill>
                <a:latin typeface="Times New Roman" panose="02020603050405020304" pitchFamily="18" charset="0"/>
                <a:ea typeface="黑体" panose="02010609060101010101" pitchFamily="49" charset="-122"/>
              </a:rPr>
              <a:t>万</a:t>
            </a:r>
            <a:endParaRPr kumimoji="0" lang="zh-CN" altLang="zh-CN" sz="2400">
              <a:solidFill>
                <a:srgbClr val="0000FF"/>
              </a:solidFill>
              <a:latin typeface="Times New Roman" panose="02020603050405020304" pitchFamily="18" charset="0"/>
              <a:ea typeface="黑体" panose="02010609060101010101" pitchFamily="49" charset="-122"/>
            </a:endParaRPr>
          </a:p>
        </p:txBody>
      </p:sp>
      <p:sp>
        <p:nvSpPr>
          <p:cNvPr id="62488" name="Rectangle 34"/>
          <p:cNvSpPr>
            <a:spLocks noChangeArrowheads="1"/>
          </p:cNvSpPr>
          <p:nvPr/>
        </p:nvSpPr>
        <p:spPr bwMode="auto">
          <a:xfrm>
            <a:off x="1639888" y="5638800"/>
            <a:ext cx="9572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00FF"/>
                </a:solidFill>
                <a:latin typeface="Times New Roman" panose="02020603050405020304" pitchFamily="18" charset="0"/>
                <a:ea typeface="黑体" panose="02010609060101010101" pitchFamily="49" charset="-122"/>
              </a:rPr>
              <a:t>108</a:t>
            </a:r>
            <a:r>
              <a:rPr kumimoji="0" lang="zh-CN" altLang="en-US" sz="2400">
                <a:solidFill>
                  <a:srgbClr val="0000FF"/>
                </a:solidFill>
                <a:latin typeface="Times New Roman" panose="02020603050405020304" pitchFamily="18" charset="0"/>
                <a:ea typeface="黑体" panose="02010609060101010101" pitchFamily="49" charset="-122"/>
              </a:rPr>
              <a:t>万</a:t>
            </a:r>
            <a:endParaRPr kumimoji="0" lang="zh-CN" altLang="zh-CN" sz="2400">
              <a:solidFill>
                <a:srgbClr val="0000FF"/>
              </a:solidFill>
              <a:latin typeface="Times New Roman" panose="02020603050405020304" pitchFamily="18" charset="0"/>
              <a:ea typeface="黑体" panose="02010609060101010101" pitchFamily="49" charset="-122"/>
            </a:endParaRPr>
          </a:p>
        </p:txBody>
      </p:sp>
      <p:sp>
        <p:nvSpPr>
          <p:cNvPr id="62489" name="Line 37"/>
          <p:cNvSpPr>
            <a:spLocks noChangeShapeType="1"/>
          </p:cNvSpPr>
          <p:nvPr/>
        </p:nvSpPr>
        <p:spPr bwMode="auto">
          <a:xfrm>
            <a:off x="3168650" y="2974975"/>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62490" name="Line 38"/>
          <p:cNvSpPr>
            <a:spLocks noChangeShapeType="1"/>
          </p:cNvSpPr>
          <p:nvPr/>
        </p:nvSpPr>
        <p:spPr bwMode="auto">
          <a:xfrm flipH="1">
            <a:off x="4248150" y="2976563"/>
            <a:ext cx="1588" cy="503237"/>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62491" name="Rectangle 15"/>
          <p:cNvSpPr>
            <a:spLocks noChangeArrowheads="1"/>
          </p:cNvSpPr>
          <p:nvPr/>
        </p:nvSpPr>
        <p:spPr bwMode="auto">
          <a:xfrm>
            <a:off x="3416300" y="2397125"/>
            <a:ext cx="1587500" cy="520700"/>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spcBef>
                <a:spcPct val="0"/>
              </a:spcBef>
              <a:buClrTx/>
              <a:buFont typeface="Wingdings" panose="05000000000000000000" pitchFamily="2" charset="2"/>
              <a:buNone/>
            </a:pPr>
            <a:r>
              <a:rPr lang="zh-CN" altLang="en-US" sz="2400">
                <a:solidFill>
                  <a:srgbClr val="000000"/>
                </a:solidFill>
                <a:latin typeface="Times New Roman" panose="02020603050405020304" pitchFamily="18" charset="0"/>
                <a:ea typeface="黑体" panose="02010609060101010101" pitchFamily="49" charset="-122"/>
              </a:rPr>
              <a:t>应收利息</a:t>
            </a:r>
            <a:endParaRPr lang="zh-CN" altLang="en-US" sz="2400">
              <a:solidFill>
                <a:srgbClr val="000000"/>
              </a:solidFill>
              <a:latin typeface="Times New Roman" panose="02020603050405020304" pitchFamily="18" charset="0"/>
              <a:ea typeface="黑体" panose="02010609060101010101" pitchFamily="49" charset="-122"/>
            </a:endParaRPr>
          </a:p>
        </p:txBody>
      </p:sp>
      <p:sp>
        <p:nvSpPr>
          <p:cNvPr id="62492" name="Line 37"/>
          <p:cNvSpPr>
            <a:spLocks noChangeShapeType="1"/>
          </p:cNvSpPr>
          <p:nvPr/>
        </p:nvSpPr>
        <p:spPr bwMode="auto">
          <a:xfrm>
            <a:off x="3240088" y="4197350"/>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62493" name="Line 38"/>
          <p:cNvSpPr>
            <a:spLocks noChangeShapeType="1"/>
          </p:cNvSpPr>
          <p:nvPr/>
        </p:nvSpPr>
        <p:spPr bwMode="auto">
          <a:xfrm flipH="1">
            <a:off x="4319588" y="4198938"/>
            <a:ext cx="1587" cy="503237"/>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62494" name="Rectangle 15"/>
          <p:cNvSpPr>
            <a:spLocks noChangeArrowheads="1"/>
          </p:cNvSpPr>
          <p:nvPr/>
        </p:nvSpPr>
        <p:spPr bwMode="auto">
          <a:xfrm>
            <a:off x="3514725" y="3763963"/>
            <a:ext cx="1422400" cy="423862"/>
          </a:xfrm>
          <a:prstGeom prst="rect">
            <a:avLst/>
          </a:prstGeom>
          <a:solidFill>
            <a:srgbClr val="FF99FF"/>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lnSpc>
                <a:spcPct val="90000"/>
              </a:lnSpc>
              <a:spcBef>
                <a:spcPct val="0"/>
              </a:spcBef>
              <a:buClrTx/>
              <a:buFontTx/>
              <a:buNone/>
            </a:pPr>
            <a:r>
              <a:rPr lang="zh-CN" altLang="en-US" sz="2400">
                <a:solidFill>
                  <a:srgbClr val="000000"/>
                </a:solidFill>
                <a:latin typeface="Times New Roman" panose="02020603050405020304" pitchFamily="18" charset="0"/>
                <a:ea typeface="黑体" panose="02010609060101010101" pitchFamily="49" charset="-122"/>
              </a:rPr>
              <a:t>投资收益</a:t>
            </a:r>
            <a:endParaRPr lang="zh-CN" altLang="en-US" sz="2000">
              <a:solidFill>
                <a:srgbClr val="0000FF"/>
              </a:solidFill>
              <a:latin typeface="Times New Roman" panose="02020603050405020304" pitchFamily="18" charset="0"/>
              <a:ea typeface="黑体" panose="02010609060101010101" pitchFamily="49" charset="-122"/>
            </a:endParaRPr>
          </a:p>
        </p:txBody>
      </p:sp>
      <p:cxnSp>
        <p:nvCxnSpPr>
          <p:cNvPr id="13" name="直接连接符 12"/>
          <p:cNvCxnSpPr>
            <a:stCxn id="76844" idx="3"/>
            <a:endCxn id="76844" idx="3"/>
          </p:cNvCxnSpPr>
          <p:nvPr/>
        </p:nvCxnSpPr>
        <p:spPr bwMode="auto">
          <a:xfrm>
            <a:off x="4968875" y="4427538"/>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76842" name="Rectangle 34"/>
          <p:cNvSpPr>
            <a:spLocks noChangeArrowheads="1"/>
          </p:cNvSpPr>
          <p:nvPr/>
        </p:nvSpPr>
        <p:spPr bwMode="auto">
          <a:xfrm>
            <a:off x="3529013" y="3046413"/>
            <a:ext cx="8016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0000"/>
                </a:solidFill>
                <a:latin typeface="Times New Roman" panose="02020603050405020304" pitchFamily="18" charset="0"/>
                <a:ea typeface="黑体" panose="02010609060101010101" pitchFamily="49" charset="-122"/>
              </a:rPr>
              <a:t>10</a:t>
            </a:r>
            <a:r>
              <a:rPr kumimoji="0" lang="zh-CN" altLang="en-US" sz="2400">
                <a:solidFill>
                  <a:srgbClr val="000000"/>
                </a:solidFill>
                <a:latin typeface="Times New Roman" panose="02020603050405020304" pitchFamily="18" charset="0"/>
                <a:ea typeface="黑体" panose="02010609060101010101" pitchFamily="49" charset="-122"/>
              </a:rPr>
              <a:t>万</a:t>
            </a:r>
            <a:endParaRPr kumimoji="0" lang="zh-CN" altLang="zh-CN" sz="2400">
              <a:solidFill>
                <a:srgbClr val="000000"/>
              </a:solidFill>
              <a:latin typeface="Times New Roman" panose="02020603050405020304" pitchFamily="18" charset="0"/>
              <a:ea typeface="黑体" panose="02010609060101010101" pitchFamily="49" charset="-122"/>
            </a:endParaRPr>
          </a:p>
        </p:txBody>
      </p:sp>
      <p:sp>
        <p:nvSpPr>
          <p:cNvPr id="76844" name="Rectangle 34"/>
          <p:cNvSpPr>
            <a:spLocks noChangeArrowheads="1"/>
          </p:cNvSpPr>
          <p:nvPr/>
        </p:nvSpPr>
        <p:spPr bwMode="auto">
          <a:xfrm>
            <a:off x="4319588" y="4195763"/>
            <a:ext cx="6492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0000"/>
                </a:solidFill>
                <a:latin typeface="Times New Roman" panose="02020603050405020304" pitchFamily="18" charset="0"/>
                <a:ea typeface="黑体" panose="02010609060101010101" pitchFamily="49" charset="-122"/>
              </a:rPr>
              <a:t>9</a:t>
            </a:r>
            <a:r>
              <a:rPr kumimoji="0" lang="zh-CN" altLang="en-US" sz="2400">
                <a:solidFill>
                  <a:srgbClr val="000000"/>
                </a:solidFill>
                <a:latin typeface="Times New Roman" panose="02020603050405020304" pitchFamily="18" charset="0"/>
                <a:ea typeface="黑体" panose="02010609060101010101" pitchFamily="49" charset="-122"/>
              </a:rPr>
              <a:t>万</a:t>
            </a:r>
            <a:endParaRPr kumimoji="0" lang="zh-CN" altLang="zh-CN" sz="2400">
              <a:solidFill>
                <a:srgbClr val="000000"/>
              </a:solidFill>
              <a:latin typeface="Times New Roman" panose="02020603050405020304" pitchFamily="18" charset="0"/>
              <a:ea typeface="黑体" panose="02010609060101010101" pitchFamily="49" charset="-122"/>
            </a:endParaRPr>
          </a:p>
        </p:txBody>
      </p:sp>
      <p:sp>
        <p:nvSpPr>
          <p:cNvPr id="214" name="Line 205"/>
          <p:cNvSpPr>
            <a:spLocks noChangeShapeType="1"/>
          </p:cNvSpPr>
          <p:nvPr/>
        </p:nvSpPr>
        <p:spPr bwMode="auto">
          <a:xfrm>
            <a:off x="6456363" y="1220788"/>
            <a:ext cx="0" cy="360362"/>
          </a:xfrm>
          <a:prstGeom prst="line">
            <a:avLst/>
          </a:prstGeom>
          <a:noFill/>
          <a:ln w="57150">
            <a:solidFill>
              <a:schemeClr val="tx1"/>
            </a:solidFill>
            <a:miter lim="800000"/>
          </a:ln>
          <a:effectLst>
            <a:prstShdw prst="shdw17" dist="17961" dir="2700000">
              <a:schemeClr val="tx1">
                <a:gamma/>
                <a:shade val="60000"/>
                <a:invGamma/>
              </a:schemeClr>
            </a:prstShdw>
          </a:effectLst>
        </p:spPr>
        <p:txBody>
          <a:bodyPr wrap="none"/>
          <a:lstStyle/>
          <a:p>
            <a:pPr eaLnBrk="1" hangingPunct="1">
              <a:defRPr/>
            </a:pPr>
            <a:endParaRPr lang="zh-CN" altLang="en-US">
              <a:solidFill>
                <a:srgbClr val="002A00"/>
              </a:solidFill>
              <a:ea typeface="黑体" panose="02010609060101010101" pitchFamily="49" charset="-122"/>
            </a:endParaRPr>
          </a:p>
        </p:txBody>
      </p:sp>
      <p:sp>
        <p:nvSpPr>
          <p:cNvPr id="215" name="Rectangle 208"/>
          <p:cNvSpPr>
            <a:spLocks noChangeArrowheads="1"/>
          </p:cNvSpPr>
          <p:nvPr/>
        </p:nvSpPr>
        <p:spPr bwMode="auto">
          <a:xfrm>
            <a:off x="5976938" y="1716088"/>
            <a:ext cx="958850" cy="400050"/>
          </a:xfrm>
          <a:prstGeom prst="rect">
            <a:avLst/>
          </a:prstGeom>
          <a:noFill/>
          <a:ln>
            <a:noFill/>
          </a:ln>
          <a:effectLst>
            <a:prstShdw prst="shdw17" dist="17961" dir="2700000">
              <a:schemeClr val="accent1">
                <a:gamma/>
                <a:shade val="60000"/>
                <a:invGamma/>
              </a:schemeClr>
            </a:prstShdw>
          </a:effectLst>
        </p:spPr>
        <p:txBody>
          <a:bodyPr wrap="none">
            <a:spAutoFit/>
          </a:bodyPr>
          <a:lstStyle/>
          <a:p>
            <a:pPr eaLnBrk="1" hangingPunct="1">
              <a:defRPr/>
            </a:pPr>
            <a:r>
              <a:rPr lang="zh-CN" altLang="en-US" sz="2000" dirty="0">
                <a:solidFill>
                  <a:srgbClr val="000000"/>
                </a:solidFill>
                <a:ea typeface="黑体" panose="02010609060101010101" pitchFamily="49" charset="-122"/>
              </a:rPr>
              <a:t>报表日</a:t>
            </a:r>
            <a:endParaRPr lang="zh-CN" altLang="en-US" sz="2000" dirty="0">
              <a:solidFill>
                <a:srgbClr val="000000"/>
              </a:solidFill>
              <a:ea typeface="黑体" panose="02010609060101010101" pitchFamily="49" charset="-122"/>
            </a:endParaRPr>
          </a:p>
        </p:txBody>
      </p:sp>
      <p:sp>
        <p:nvSpPr>
          <p:cNvPr id="62500" name="Line 37"/>
          <p:cNvSpPr>
            <a:spLocks noChangeShapeType="1"/>
          </p:cNvSpPr>
          <p:nvPr/>
        </p:nvSpPr>
        <p:spPr bwMode="auto">
          <a:xfrm flipV="1">
            <a:off x="3300413" y="5749925"/>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62501" name="Line 38"/>
          <p:cNvSpPr>
            <a:spLocks noChangeShapeType="1"/>
          </p:cNvSpPr>
          <p:nvPr/>
        </p:nvSpPr>
        <p:spPr bwMode="auto">
          <a:xfrm>
            <a:off x="4308475" y="5751513"/>
            <a:ext cx="0" cy="503237"/>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62502" name="Rectangle 15"/>
          <p:cNvSpPr>
            <a:spLocks noChangeArrowheads="1"/>
          </p:cNvSpPr>
          <p:nvPr/>
        </p:nvSpPr>
        <p:spPr bwMode="auto">
          <a:xfrm>
            <a:off x="3490913" y="5006975"/>
            <a:ext cx="1733550" cy="677863"/>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spcBef>
                <a:spcPct val="0"/>
              </a:spcBef>
              <a:buClrTx/>
              <a:buFontTx/>
              <a:buNone/>
            </a:pPr>
            <a:r>
              <a:rPr lang="zh-CN" altLang="en-US" sz="2000">
                <a:solidFill>
                  <a:srgbClr val="000000"/>
                </a:solidFill>
                <a:latin typeface="Times New Roman" panose="02020603050405020304" pitchFamily="18" charset="0"/>
                <a:ea typeface="黑体" panose="02010609060101010101" pitchFamily="49" charset="-122"/>
              </a:rPr>
              <a:t>其他债权投资</a:t>
            </a:r>
            <a:endParaRPr lang="zh-CN" altLang="en-US" sz="2000">
              <a:solidFill>
                <a:srgbClr val="000000"/>
              </a:solidFill>
              <a:latin typeface="Times New Roman" panose="02020603050405020304" pitchFamily="18" charset="0"/>
              <a:ea typeface="黑体" panose="02010609060101010101" pitchFamily="49" charset="-122"/>
            </a:endParaRPr>
          </a:p>
          <a:p>
            <a:pPr algn="ctr" eaLnBrk="1" hangingPunct="1">
              <a:spcBef>
                <a:spcPct val="0"/>
              </a:spcBef>
              <a:buClrTx/>
              <a:buFontTx/>
              <a:buNone/>
            </a:pPr>
            <a:r>
              <a:rPr lang="en-US" altLang="zh-CN" sz="1800">
                <a:solidFill>
                  <a:srgbClr val="0000FF"/>
                </a:solidFill>
                <a:latin typeface="Times New Roman" panose="02020603050405020304" pitchFamily="18" charset="0"/>
                <a:ea typeface="黑体" panose="02010609060101010101" pitchFamily="49" charset="-122"/>
              </a:rPr>
              <a:t>—</a:t>
            </a:r>
            <a:r>
              <a:rPr lang="zh-CN" altLang="en-US" sz="1800">
                <a:solidFill>
                  <a:srgbClr val="0000FF"/>
                </a:solidFill>
                <a:latin typeface="Times New Roman" panose="02020603050405020304" pitchFamily="18" charset="0"/>
                <a:ea typeface="黑体" panose="02010609060101010101" pitchFamily="49" charset="-122"/>
              </a:rPr>
              <a:t>利息调整</a:t>
            </a:r>
            <a:endParaRPr lang="zh-CN" altLang="en-US" sz="1800">
              <a:solidFill>
                <a:srgbClr val="0000FF"/>
              </a:solidFill>
              <a:latin typeface="Times New Roman" panose="02020603050405020304" pitchFamily="18" charset="0"/>
              <a:ea typeface="黑体" panose="02010609060101010101" pitchFamily="49" charset="-122"/>
            </a:endParaRPr>
          </a:p>
        </p:txBody>
      </p:sp>
      <p:sp>
        <p:nvSpPr>
          <p:cNvPr id="76859" name="Rectangle 34"/>
          <p:cNvSpPr>
            <a:spLocks noChangeArrowheads="1"/>
          </p:cNvSpPr>
          <p:nvPr/>
        </p:nvSpPr>
        <p:spPr bwMode="auto">
          <a:xfrm>
            <a:off x="4306888" y="5799138"/>
            <a:ext cx="6477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2A00"/>
                </a:solidFill>
                <a:latin typeface="Times New Roman" panose="02020603050405020304" pitchFamily="18" charset="0"/>
                <a:ea typeface="黑体" panose="02010609060101010101" pitchFamily="49" charset="-122"/>
              </a:rPr>
              <a:t>1</a:t>
            </a:r>
            <a:r>
              <a:rPr kumimoji="0" lang="zh-CN" altLang="en-US" sz="2400">
                <a:solidFill>
                  <a:srgbClr val="002A00"/>
                </a:solidFill>
                <a:latin typeface="Times New Roman" panose="02020603050405020304" pitchFamily="18" charset="0"/>
                <a:ea typeface="黑体" panose="02010609060101010101" pitchFamily="49" charset="-122"/>
              </a:rPr>
              <a:t>万</a:t>
            </a:r>
            <a:endParaRPr kumimoji="0" lang="zh-CN" altLang="zh-CN" sz="2400">
              <a:solidFill>
                <a:srgbClr val="002A00"/>
              </a:solidFill>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6844"/>
                                        </p:tgtEl>
                                        <p:attrNameLst>
                                          <p:attrName>style.visibility</p:attrName>
                                        </p:attrNameLst>
                                      </p:cBhvr>
                                      <p:to>
                                        <p:strVal val="visible"/>
                                      </p:to>
                                    </p:set>
                                    <p:animEffect transition="in" filter="dissolve">
                                      <p:cBhvr>
                                        <p:cTn id="7" dur="500"/>
                                        <p:tgtEl>
                                          <p:spTgt spid="7684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6842"/>
                                        </p:tgtEl>
                                        <p:attrNameLst>
                                          <p:attrName>style.visibility</p:attrName>
                                        </p:attrNameLst>
                                      </p:cBhvr>
                                      <p:to>
                                        <p:strVal val="visible"/>
                                      </p:to>
                                    </p:set>
                                    <p:animEffect transition="in" filter="dissolve">
                                      <p:cBhvr>
                                        <p:cTn id="12" dur="500"/>
                                        <p:tgtEl>
                                          <p:spTgt spid="7684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6859"/>
                                        </p:tgtEl>
                                        <p:attrNameLst>
                                          <p:attrName>style.visibility</p:attrName>
                                        </p:attrNameLst>
                                      </p:cBhvr>
                                      <p:to>
                                        <p:strVal val="visible"/>
                                      </p:to>
                                    </p:set>
                                    <p:animEffect transition="in" filter="dissolve">
                                      <p:cBhvr>
                                        <p:cTn id="17" dur="500"/>
                                        <p:tgtEl>
                                          <p:spTgt spid="768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42" grpId="0"/>
      <p:bldP spid="76844" grpId="0"/>
      <p:bldP spid="76859" grpId="0"/>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1981200" y="115888"/>
            <a:ext cx="8153400" cy="563562"/>
          </a:xfrm>
        </p:spPr>
        <p:txBody>
          <a:bodyPr/>
          <a:lstStyle/>
          <a:p>
            <a:pPr eaLnBrk="1" hangingPunct="1"/>
            <a:r>
              <a:rPr lang="zh-CN" altLang="en-US">
                <a:solidFill>
                  <a:srgbClr val="990033"/>
                </a:solidFill>
                <a:latin typeface="华文行楷" panose="02010800040101010101" pitchFamily="2" charset="-122"/>
                <a:ea typeface="华文行楷" panose="02010800040101010101" pitchFamily="2" charset="-122"/>
              </a:rPr>
              <a:t>其他债权投资核算概要</a:t>
            </a:r>
            <a:endParaRPr lang="zh-CN" altLang="en-US">
              <a:solidFill>
                <a:srgbClr val="990033"/>
              </a:solidFill>
              <a:latin typeface="华文行楷" panose="02010800040101010101" pitchFamily="2" charset="-122"/>
              <a:ea typeface="华文行楷" panose="02010800040101010101" pitchFamily="2" charset="-122"/>
            </a:endParaRPr>
          </a:p>
        </p:txBody>
      </p:sp>
      <p:sp>
        <p:nvSpPr>
          <p:cNvPr id="355371" name="Text Box 43"/>
          <p:cNvSpPr txBox="1">
            <a:spLocks noChangeArrowheads="1"/>
          </p:cNvSpPr>
          <p:nvPr/>
        </p:nvSpPr>
        <p:spPr bwMode="auto">
          <a:xfrm>
            <a:off x="681038" y="598488"/>
            <a:ext cx="1511300" cy="457200"/>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dirty="0">
                <a:solidFill>
                  <a:srgbClr val="FF0000"/>
                </a:solidFill>
                <a:ea typeface="黑体" panose="02010609060101010101" pitchFamily="49" charset="-122"/>
              </a:rPr>
              <a:t>初始计量</a:t>
            </a:r>
            <a:endParaRPr lang="zh-CN" altLang="en-US" dirty="0">
              <a:solidFill>
                <a:srgbClr val="FF0000"/>
              </a:solidFill>
              <a:ea typeface="黑体" panose="02010609060101010101" pitchFamily="49" charset="-122"/>
            </a:endParaRPr>
          </a:p>
        </p:txBody>
      </p:sp>
      <p:sp>
        <p:nvSpPr>
          <p:cNvPr id="355375" name="Text Box 47"/>
          <p:cNvSpPr txBox="1">
            <a:spLocks noChangeArrowheads="1"/>
          </p:cNvSpPr>
          <p:nvPr/>
        </p:nvSpPr>
        <p:spPr bwMode="auto">
          <a:xfrm>
            <a:off x="4500563" y="658813"/>
            <a:ext cx="1511300" cy="457200"/>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dirty="0">
                <a:solidFill>
                  <a:srgbClr val="FF0000"/>
                </a:solidFill>
                <a:ea typeface="黑体" panose="02010609060101010101" pitchFamily="49" charset="-122"/>
              </a:rPr>
              <a:t>后续计量</a:t>
            </a:r>
            <a:endParaRPr lang="zh-CN" altLang="en-US" dirty="0">
              <a:solidFill>
                <a:srgbClr val="FF0000"/>
              </a:solidFill>
              <a:ea typeface="黑体" panose="02010609060101010101" pitchFamily="49" charset="-122"/>
            </a:endParaRPr>
          </a:p>
        </p:txBody>
      </p:sp>
      <p:sp>
        <p:nvSpPr>
          <p:cNvPr id="355487" name="Text Box 159"/>
          <p:cNvSpPr txBox="1">
            <a:spLocks noChangeArrowheads="1"/>
          </p:cNvSpPr>
          <p:nvPr/>
        </p:nvSpPr>
        <p:spPr bwMode="auto">
          <a:xfrm>
            <a:off x="9302750" y="623888"/>
            <a:ext cx="1511300" cy="457200"/>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dirty="0">
                <a:solidFill>
                  <a:srgbClr val="FF0000"/>
                </a:solidFill>
                <a:ea typeface="黑体" panose="02010609060101010101" pitchFamily="49" charset="-122"/>
              </a:rPr>
              <a:t>终止计量</a:t>
            </a:r>
            <a:endParaRPr lang="zh-CN" altLang="en-US" dirty="0">
              <a:solidFill>
                <a:srgbClr val="FF0000"/>
              </a:solidFill>
              <a:ea typeface="黑体" panose="02010609060101010101" pitchFamily="49" charset="-122"/>
            </a:endParaRPr>
          </a:p>
        </p:txBody>
      </p:sp>
      <p:sp>
        <p:nvSpPr>
          <p:cNvPr id="355531" name="Line 203"/>
          <p:cNvSpPr>
            <a:spLocks noChangeShapeType="1"/>
          </p:cNvSpPr>
          <p:nvPr/>
        </p:nvSpPr>
        <p:spPr bwMode="auto">
          <a:xfrm flipV="1">
            <a:off x="1233488" y="1581150"/>
            <a:ext cx="9039225" cy="26988"/>
          </a:xfrm>
          <a:prstGeom prst="line">
            <a:avLst/>
          </a:prstGeom>
          <a:noFill/>
          <a:ln w="57150">
            <a:solidFill>
              <a:schemeClr val="tx1"/>
            </a:solidFill>
            <a:miter lim="800000"/>
          </a:ln>
          <a:effectLst>
            <a:prstShdw prst="shdw17" dist="17961" dir="2700000">
              <a:schemeClr val="tx1">
                <a:gamma/>
                <a:shade val="60000"/>
                <a:invGamma/>
              </a:schemeClr>
            </a:prstShdw>
          </a:effectLst>
        </p:spPr>
        <p:txBody>
          <a:bodyPr wrap="none"/>
          <a:lstStyle/>
          <a:p>
            <a:pPr eaLnBrk="1" hangingPunct="1">
              <a:defRPr/>
            </a:pPr>
            <a:endParaRPr lang="zh-CN" altLang="en-US">
              <a:solidFill>
                <a:srgbClr val="002A00"/>
              </a:solidFill>
              <a:ea typeface="黑体" panose="02010609060101010101" pitchFamily="49" charset="-122"/>
            </a:endParaRPr>
          </a:p>
        </p:txBody>
      </p:sp>
      <p:sp>
        <p:nvSpPr>
          <p:cNvPr id="355532" name="Line 204"/>
          <p:cNvSpPr>
            <a:spLocks noChangeShapeType="1"/>
          </p:cNvSpPr>
          <p:nvPr/>
        </p:nvSpPr>
        <p:spPr bwMode="auto">
          <a:xfrm>
            <a:off x="1231900" y="1247775"/>
            <a:ext cx="0" cy="360363"/>
          </a:xfrm>
          <a:prstGeom prst="line">
            <a:avLst/>
          </a:prstGeom>
          <a:noFill/>
          <a:ln w="57150">
            <a:solidFill>
              <a:schemeClr val="tx1"/>
            </a:solidFill>
            <a:miter lim="800000"/>
          </a:ln>
          <a:effectLst>
            <a:prstShdw prst="shdw17" dist="17961" dir="2700000">
              <a:schemeClr val="tx1">
                <a:gamma/>
                <a:shade val="60000"/>
                <a:invGamma/>
              </a:schemeClr>
            </a:prstShdw>
          </a:effectLst>
        </p:spPr>
        <p:txBody>
          <a:bodyPr wrap="none"/>
          <a:lstStyle/>
          <a:p>
            <a:pPr eaLnBrk="1" hangingPunct="1">
              <a:defRPr/>
            </a:pPr>
            <a:endParaRPr lang="zh-CN" altLang="en-US">
              <a:solidFill>
                <a:srgbClr val="002A00"/>
              </a:solidFill>
              <a:ea typeface="黑体" panose="02010609060101010101" pitchFamily="49" charset="-122"/>
            </a:endParaRPr>
          </a:p>
        </p:txBody>
      </p:sp>
      <p:sp>
        <p:nvSpPr>
          <p:cNvPr id="355533" name="Line 205"/>
          <p:cNvSpPr>
            <a:spLocks noChangeShapeType="1"/>
          </p:cNvSpPr>
          <p:nvPr/>
        </p:nvSpPr>
        <p:spPr bwMode="auto">
          <a:xfrm>
            <a:off x="10272713" y="1220788"/>
            <a:ext cx="0" cy="360362"/>
          </a:xfrm>
          <a:prstGeom prst="line">
            <a:avLst/>
          </a:prstGeom>
          <a:noFill/>
          <a:ln w="57150">
            <a:solidFill>
              <a:schemeClr val="tx1"/>
            </a:solidFill>
            <a:miter lim="800000"/>
          </a:ln>
          <a:effectLst>
            <a:prstShdw prst="shdw17" dist="17961" dir="2700000">
              <a:schemeClr val="tx1">
                <a:gamma/>
                <a:shade val="60000"/>
                <a:invGamma/>
              </a:schemeClr>
            </a:prstShdw>
          </a:effectLst>
        </p:spPr>
        <p:txBody>
          <a:bodyPr wrap="none"/>
          <a:lstStyle/>
          <a:p>
            <a:pPr eaLnBrk="1" hangingPunct="1">
              <a:defRPr/>
            </a:pPr>
            <a:endParaRPr lang="zh-CN" altLang="en-US">
              <a:solidFill>
                <a:srgbClr val="002A00"/>
              </a:solidFill>
              <a:ea typeface="黑体" panose="02010609060101010101" pitchFamily="49" charset="-122"/>
            </a:endParaRPr>
          </a:p>
        </p:txBody>
      </p:sp>
      <p:sp>
        <p:nvSpPr>
          <p:cNvPr id="355534" name="Line 206"/>
          <p:cNvSpPr>
            <a:spLocks noChangeShapeType="1"/>
          </p:cNvSpPr>
          <p:nvPr/>
        </p:nvSpPr>
        <p:spPr bwMode="auto">
          <a:xfrm>
            <a:off x="4256088" y="1247775"/>
            <a:ext cx="0" cy="360363"/>
          </a:xfrm>
          <a:prstGeom prst="line">
            <a:avLst/>
          </a:prstGeom>
          <a:noFill/>
          <a:ln w="57150">
            <a:solidFill>
              <a:schemeClr val="tx1"/>
            </a:solidFill>
            <a:miter lim="800000"/>
          </a:ln>
          <a:effectLst>
            <a:prstShdw prst="shdw17" dist="17961" dir="2700000">
              <a:schemeClr val="tx1">
                <a:gamma/>
                <a:shade val="60000"/>
                <a:invGamma/>
              </a:schemeClr>
            </a:prstShdw>
          </a:effectLst>
        </p:spPr>
        <p:txBody>
          <a:bodyPr wrap="none"/>
          <a:lstStyle/>
          <a:p>
            <a:pPr eaLnBrk="1" hangingPunct="1">
              <a:defRPr/>
            </a:pPr>
            <a:endParaRPr lang="zh-CN" altLang="en-US">
              <a:solidFill>
                <a:srgbClr val="002A00"/>
              </a:solidFill>
              <a:ea typeface="黑体" panose="02010609060101010101" pitchFamily="49" charset="-122"/>
            </a:endParaRPr>
          </a:p>
        </p:txBody>
      </p:sp>
      <p:sp>
        <p:nvSpPr>
          <p:cNvPr id="355535" name="Rectangle 207"/>
          <p:cNvSpPr>
            <a:spLocks noChangeArrowheads="1"/>
          </p:cNvSpPr>
          <p:nvPr/>
        </p:nvSpPr>
        <p:spPr bwMode="auto">
          <a:xfrm>
            <a:off x="800100" y="1679575"/>
            <a:ext cx="950913" cy="396875"/>
          </a:xfrm>
          <a:prstGeom prst="rect">
            <a:avLst/>
          </a:prstGeom>
          <a:noFill/>
          <a:ln>
            <a:noFill/>
          </a:ln>
          <a:effectLst>
            <a:prstShdw prst="shdw17" dist="17961" dir="2700000">
              <a:schemeClr val="accent1">
                <a:gamma/>
                <a:shade val="60000"/>
                <a:invGamma/>
              </a:schemeClr>
            </a:prstShdw>
          </a:effectLst>
        </p:spPr>
        <p:txBody>
          <a:bodyPr wrap="none">
            <a:spAutoFit/>
          </a:bodyPr>
          <a:lstStyle/>
          <a:p>
            <a:pPr eaLnBrk="1" hangingPunct="1">
              <a:defRPr/>
            </a:pPr>
            <a:r>
              <a:rPr lang="zh-CN" altLang="en-US" sz="2000">
                <a:solidFill>
                  <a:srgbClr val="000000"/>
                </a:solidFill>
                <a:ea typeface="黑体" panose="02010609060101010101" pitchFamily="49" charset="-122"/>
              </a:rPr>
              <a:t>取得日</a:t>
            </a:r>
            <a:endParaRPr lang="zh-CN" altLang="en-US" sz="2000">
              <a:solidFill>
                <a:srgbClr val="000000"/>
              </a:solidFill>
              <a:ea typeface="黑体" panose="02010609060101010101" pitchFamily="49" charset="-122"/>
            </a:endParaRPr>
          </a:p>
        </p:txBody>
      </p:sp>
      <p:sp>
        <p:nvSpPr>
          <p:cNvPr id="355536" name="Rectangle 208"/>
          <p:cNvSpPr>
            <a:spLocks noChangeArrowheads="1"/>
          </p:cNvSpPr>
          <p:nvPr/>
        </p:nvSpPr>
        <p:spPr bwMode="auto">
          <a:xfrm>
            <a:off x="3738563" y="1679575"/>
            <a:ext cx="950912" cy="396875"/>
          </a:xfrm>
          <a:prstGeom prst="rect">
            <a:avLst/>
          </a:prstGeom>
          <a:noFill/>
          <a:ln>
            <a:noFill/>
          </a:ln>
          <a:effectLst>
            <a:prstShdw prst="shdw17" dist="17961" dir="2700000">
              <a:schemeClr val="accent1">
                <a:gamma/>
                <a:shade val="60000"/>
                <a:invGamma/>
              </a:schemeClr>
            </a:prstShdw>
          </a:effectLst>
        </p:spPr>
        <p:txBody>
          <a:bodyPr wrap="none">
            <a:spAutoFit/>
          </a:bodyPr>
          <a:lstStyle/>
          <a:p>
            <a:pPr eaLnBrk="1" hangingPunct="1">
              <a:defRPr/>
            </a:pPr>
            <a:r>
              <a:rPr lang="zh-CN" altLang="en-US" sz="2000" dirty="0">
                <a:solidFill>
                  <a:srgbClr val="000000"/>
                </a:solidFill>
                <a:ea typeface="黑体" panose="02010609060101010101" pitchFamily="49" charset="-122"/>
              </a:rPr>
              <a:t>记息日</a:t>
            </a:r>
            <a:endParaRPr lang="zh-CN" altLang="en-US" sz="2000" dirty="0">
              <a:solidFill>
                <a:srgbClr val="000000"/>
              </a:solidFill>
              <a:ea typeface="黑体" panose="02010609060101010101" pitchFamily="49" charset="-122"/>
            </a:endParaRPr>
          </a:p>
        </p:txBody>
      </p:sp>
      <p:sp>
        <p:nvSpPr>
          <p:cNvPr id="355537" name="Rectangle 209"/>
          <p:cNvSpPr>
            <a:spLocks noChangeArrowheads="1"/>
          </p:cNvSpPr>
          <p:nvPr/>
        </p:nvSpPr>
        <p:spPr bwMode="auto">
          <a:xfrm>
            <a:off x="9350375" y="1662113"/>
            <a:ext cx="950913" cy="396875"/>
          </a:xfrm>
          <a:prstGeom prst="rect">
            <a:avLst/>
          </a:prstGeom>
          <a:noFill/>
          <a:ln>
            <a:noFill/>
          </a:ln>
          <a:effectLst>
            <a:prstShdw prst="shdw17" dist="17961" dir="2700000">
              <a:schemeClr val="accent1">
                <a:gamma/>
                <a:shade val="60000"/>
                <a:invGamma/>
              </a:schemeClr>
            </a:prstShdw>
          </a:effectLst>
        </p:spPr>
        <p:txBody>
          <a:bodyPr wrap="none">
            <a:spAutoFit/>
          </a:bodyPr>
          <a:lstStyle/>
          <a:p>
            <a:pPr eaLnBrk="1" hangingPunct="1">
              <a:defRPr/>
            </a:pPr>
            <a:r>
              <a:rPr lang="zh-CN" altLang="en-US" sz="2000" dirty="0">
                <a:solidFill>
                  <a:srgbClr val="000000"/>
                </a:solidFill>
                <a:ea typeface="黑体" panose="02010609060101010101" pitchFamily="49" charset="-122"/>
              </a:rPr>
              <a:t>出售日</a:t>
            </a:r>
            <a:endParaRPr lang="zh-CN" altLang="en-US" sz="2000" dirty="0">
              <a:solidFill>
                <a:srgbClr val="000000"/>
              </a:solidFill>
              <a:ea typeface="黑体" panose="02010609060101010101" pitchFamily="49" charset="-122"/>
            </a:endParaRPr>
          </a:p>
        </p:txBody>
      </p:sp>
      <p:sp>
        <p:nvSpPr>
          <p:cNvPr id="63501" name="Line 37"/>
          <p:cNvSpPr>
            <a:spLocks noChangeShapeType="1"/>
          </p:cNvSpPr>
          <p:nvPr/>
        </p:nvSpPr>
        <p:spPr bwMode="auto">
          <a:xfrm flipV="1">
            <a:off x="681038" y="3113088"/>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63502" name="Line 38"/>
          <p:cNvSpPr>
            <a:spLocks noChangeShapeType="1"/>
          </p:cNvSpPr>
          <p:nvPr/>
        </p:nvSpPr>
        <p:spPr bwMode="auto">
          <a:xfrm>
            <a:off x="1689100" y="3114675"/>
            <a:ext cx="0" cy="503238"/>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63503" name="Rectangle 15"/>
          <p:cNvSpPr>
            <a:spLocks noChangeArrowheads="1"/>
          </p:cNvSpPr>
          <p:nvPr/>
        </p:nvSpPr>
        <p:spPr bwMode="auto">
          <a:xfrm>
            <a:off x="715963" y="2370138"/>
            <a:ext cx="2043112" cy="677862"/>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spcBef>
                <a:spcPct val="0"/>
              </a:spcBef>
              <a:buClrTx/>
              <a:buFontTx/>
              <a:buNone/>
            </a:pPr>
            <a:r>
              <a:rPr lang="zh-CN" altLang="en-US" sz="2000">
                <a:solidFill>
                  <a:srgbClr val="000000"/>
                </a:solidFill>
                <a:latin typeface="Times New Roman" panose="02020603050405020304" pitchFamily="18" charset="0"/>
                <a:ea typeface="黑体" panose="02010609060101010101" pitchFamily="49" charset="-122"/>
              </a:rPr>
              <a:t>其他债权投资</a:t>
            </a:r>
            <a:endParaRPr lang="zh-CN" altLang="en-US" sz="2000">
              <a:solidFill>
                <a:srgbClr val="000000"/>
              </a:solidFill>
              <a:latin typeface="Times New Roman" panose="02020603050405020304" pitchFamily="18" charset="0"/>
              <a:ea typeface="黑体" panose="02010609060101010101" pitchFamily="49" charset="-122"/>
            </a:endParaRPr>
          </a:p>
          <a:p>
            <a:pPr algn="ctr" eaLnBrk="1" hangingPunct="1">
              <a:spcBef>
                <a:spcPct val="0"/>
              </a:spcBef>
              <a:buClrTx/>
              <a:buFontTx/>
              <a:buNone/>
            </a:pPr>
            <a:r>
              <a:rPr lang="en-US" altLang="zh-CN" sz="1800">
                <a:solidFill>
                  <a:srgbClr val="0000FF"/>
                </a:solidFill>
                <a:latin typeface="Times New Roman" panose="02020603050405020304" pitchFamily="18" charset="0"/>
                <a:ea typeface="黑体" panose="02010609060101010101" pitchFamily="49" charset="-122"/>
              </a:rPr>
              <a:t>—</a:t>
            </a:r>
            <a:r>
              <a:rPr lang="zh-CN" altLang="en-US" sz="1800">
                <a:solidFill>
                  <a:srgbClr val="0000FF"/>
                </a:solidFill>
                <a:latin typeface="Times New Roman" panose="02020603050405020304" pitchFamily="18" charset="0"/>
                <a:ea typeface="黑体" panose="02010609060101010101" pitchFamily="49" charset="-122"/>
              </a:rPr>
              <a:t>成本</a:t>
            </a:r>
            <a:r>
              <a:rPr lang="zh-CN" altLang="en-US" sz="1800">
                <a:solidFill>
                  <a:srgbClr val="7F7F7F"/>
                </a:solidFill>
                <a:latin typeface="Times New Roman" panose="02020603050405020304" pitchFamily="18" charset="0"/>
                <a:ea typeface="黑体" panose="02010609060101010101" pitchFamily="49" charset="-122"/>
              </a:rPr>
              <a:t>（即面值）</a:t>
            </a:r>
            <a:endParaRPr lang="zh-CN" altLang="en-US" sz="1800">
              <a:solidFill>
                <a:srgbClr val="7F7F7F"/>
              </a:solidFill>
              <a:latin typeface="Times New Roman" panose="02020603050405020304" pitchFamily="18" charset="0"/>
              <a:ea typeface="黑体" panose="02010609060101010101" pitchFamily="49" charset="-122"/>
            </a:endParaRPr>
          </a:p>
        </p:txBody>
      </p:sp>
      <p:sp>
        <p:nvSpPr>
          <p:cNvPr id="63504" name="Line 37"/>
          <p:cNvSpPr>
            <a:spLocks noChangeShapeType="1"/>
          </p:cNvSpPr>
          <p:nvPr/>
        </p:nvSpPr>
        <p:spPr bwMode="auto">
          <a:xfrm flipV="1">
            <a:off x="682625" y="4551363"/>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63505" name="Line 38"/>
          <p:cNvSpPr>
            <a:spLocks noChangeShapeType="1"/>
          </p:cNvSpPr>
          <p:nvPr/>
        </p:nvSpPr>
        <p:spPr bwMode="auto">
          <a:xfrm>
            <a:off x="1690688" y="4552950"/>
            <a:ext cx="0" cy="503238"/>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63506" name="Rectangle 15"/>
          <p:cNvSpPr>
            <a:spLocks noChangeArrowheads="1"/>
          </p:cNvSpPr>
          <p:nvPr/>
        </p:nvSpPr>
        <p:spPr bwMode="auto">
          <a:xfrm>
            <a:off x="871538" y="3808413"/>
            <a:ext cx="1733550" cy="676275"/>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spcBef>
                <a:spcPct val="0"/>
              </a:spcBef>
              <a:buClrTx/>
              <a:buFontTx/>
              <a:buNone/>
            </a:pPr>
            <a:r>
              <a:rPr lang="zh-CN" altLang="en-US" sz="2000">
                <a:solidFill>
                  <a:srgbClr val="000000"/>
                </a:solidFill>
                <a:latin typeface="Times New Roman" panose="02020603050405020304" pitchFamily="18" charset="0"/>
                <a:ea typeface="黑体" panose="02010609060101010101" pitchFamily="49" charset="-122"/>
              </a:rPr>
              <a:t>其他债权投资</a:t>
            </a:r>
            <a:endParaRPr lang="zh-CN" altLang="en-US" sz="2000">
              <a:solidFill>
                <a:srgbClr val="000000"/>
              </a:solidFill>
              <a:latin typeface="Times New Roman" panose="02020603050405020304" pitchFamily="18" charset="0"/>
              <a:ea typeface="黑体" panose="02010609060101010101" pitchFamily="49" charset="-122"/>
            </a:endParaRPr>
          </a:p>
          <a:p>
            <a:pPr algn="ctr" eaLnBrk="1" hangingPunct="1">
              <a:spcBef>
                <a:spcPct val="0"/>
              </a:spcBef>
              <a:buClrTx/>
              <a:buFontTx/>
              <a:buNone/>
            </a:pPr>
            <a:r>
              <a:rPr lang="en-US" altLang="zh-CN" sz="1800">
                <a:solidFill>
                  <a:srgbClr val="0000FF"/>
                </a:solidFill>
                <a:latin typeface="Times New Roman" panose="02020603050405020304" pitchFamily="18" charset="0"/>
                <a:ea typeface="黑体" panose="02010609060101010101" pitchFamily="49" charset="-122"/>
              </a:rPr>
              <a:t>—</a:t>
            </a:r>
            <a:r>
              <a:rPr lang="zh-CN" altLang="en-US" sz="1800">
                <a:solidFill>
                  <a:srgbClr val="0000FF"/>
                </a:solidFill>
                <a:latin typeface="Times New Roman" panose="02020603050405020304" pitchFamily="18" charset="0"/>
                <a:ea typeface="黑体" panose="02010609060101010101" pitchFamily="49" charset="-122"/>
              </a:rPr>
              <a:t>利息调整</a:t>
            </a:r>
            <a:endParaRPr lang="zh-CN" altLang="en-US" sz="1800">
              <a:solidFill>
                <a:srgbClr val="0000FF"/>
              </a:solidFill>
              <a:latin typeface="Times New Roman" panose="02020603050405020304" pitchFamily="18" charset="0"/>
              <a:ea typeface="黑体" panose="02010609060101010101" pitchFamily="49" charset="-122"/>
            </a:endParaRPr>
          </a:p>
        </p:txBody>
      </p:sp>
      <p:sp>
        <p:nvSpPr>
          <p:cNvPr id="63507" name="Line 37"/>
          <p:cNvSpPr>
            <a:spLocks noChangeShapeType="1"/>
          </p:cNvSpPr>
          <p:nvPr/>
        </p:nvSpPr>
        <p:spPr bwMode="auto">
          <a:xfrm flipV="1">
            <a:off x="831850" y="5638800"/>
            <a:ext cx="1655763"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63508" name="Rectangle 15"/>
          <p:cNvSpPr>
            <a:spLocks noChangeArrowheads="1"/>
          </p:cNvSpPr>
          <p:nvPr/>
        </p:nvSpPr>
        <p:spPr bwMode="auto">
          <a:xfrm>
            <a:off x="976313" y="5133975"/>
            <a:ext cx="1409700" cy="457200"/>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spcBef>
                <a:spcPct val="0"/>
              </a:spcBef>
              <a:buClrTx/>
              <a:buFontTx/>
              <a:buNone/>
            </a:pPr>
            <a:r>
              <a:rPr lang="zh-CN" altLang="en-US" sz="2400">
                <a:solidFill>
                  <a:srgbClr val="000000"/>
                </a:solidFill>
                <a:latin typeface="Times New Roman" panose="02020603050405020304" pitchFamily="18" charset="0"/>
                <a:ea typeface="黑体" panose="02010609060101010101" pitchFamily="49" charset="-122"/>
              </a:rPr>
              <a:t>银行存款</a:t>
            </a:r>
            <a:endParaRPr lang="zh-CN" altLang="en-US" sz="2400">
              <a:solidFill>
                <a:srgbClr val="000000"/>
              </a:solidFill>
              <a:latin typeface="Times New Roman" panose="02020603050405020304" pitchFamily="18" charset="0"/>
              <a:ea typeface="黑体" panose="02010609060101010101" pitchFamily="49" charset="-122"/>
            </a:endParaRPr>
          </a:p>
        </p:txBody>
      </p:sp>
      <p:sp>
        <p:nvSpPr>
          <p:cNvPr id="197" name="Line 217"/>
          <p:cNvSpPr>
            <a:spLocks noChangeShapeType="1"/>
          </p:cNvSpPr>
          <p:nvPr/>
        </p:nvSpPr>
        <p:spPr bwMode="auto">
          <a:xfrm>
            <a:off x="1695450" y="5638800"/>
            <a:ext cx="0" cy="503238"/>
          </a:xfrm>
          <a:prstGeom prst="line">
            <a:avLst/>
          </a:prstGeom>
          <a:noFill/>
          <a:ln w="9525">
            <a:solidFill>
              <a:schemeClr val="tx1"/>
            </a:solidFill>
            <a:miter lim="800000"/>
          </a:ln>
          <a:effectLst>
            <a:prstShdw prst="shdw17" dist="17961" dir="2700000">
              <a:schemeClr val="tx1">
                <a:gamma/>
                <a:shade val="60000"/>
                <a:invGamma/>
              </a:schemeClr>
            </a:prstShdw>
          </a:effectLst>
        </p:spPr>
        <p:txBody>
          <a:bodyPr wrap="none"/>
          <a:lstStyle/>
          <a:p>
            <a:pPr eaLnBrk="1" hangingPunct="1">
              <a:defRPr/>
            </a:pPr>
            <a:endParaRPr lang="zh-CN" altLang="en-US">
              <a:solidFill>
                <a:srgbClr val="002A00"/>
              </a:solidFill>
              <a:ea typeface="黑体" panose="02010609060101010101" pitchFamily="49" charset="-122"/>
            </a:endParaRPr>
          </a:p>
        </p:txBody>
      </p:sp>
      <p:sp>
        <p:nvSpPr>
          <p:cNvPr id="63510" name="Rectangle 34"/>
          <p:cNvSpPr>
            <a:spLocks noChangeArrowheads="1"/>
          </p:cNvSpPr>
          <p:nvPr/>
        </p:nvSpPr>
        <p:spPr bwMode="auto">
          <a:xfrm>
            <a:off x="823913" y="4624388"/>
            <a:ext cx="6477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00FF"/>
                </a:solidFill>
                <a:latin typeface="Times New Roman" panose="02020603050405020304" pitchFamily="18" charset="0"/>
                <a:ea typeface="黑体" panose="02010609060101010101" pitchFamily="49" charset="-122"/>
              </a:rPr>
              <a:t>8</a:t>
            </a:r>
            <a:r>
              <a:rPr kumimoji="0" lang="zh-CN" altLang="en-US" sz="2400">
                <a:solidFill>
                  <a:srgbClr val="0000FF"/>
                </a:solidFill>
                <a:latin typeface="Times New Roman" panose="02020603050405020304" pitchFamily="18" charset="0"/>
                <a:ea typeface="黑体" panose="02010609060101010101" pitchFamily="49" charset="-122"/>
              </a:rPr>
              <a:t>万</a:t>
            </a:r>
            <a:endParaRPr kumimoji="0" lang="zh-CN" altLang="zh-CN" sz="2400">
              <a:solidFill>
                <a:srgbClr val="0000FF"/>
              </a:solidFill>
              <a:latin typeface="Times New Roman" panose="02020603050405020304" pitchFamily="18" charset="0"/>
              <a:ea typeface="黑体" panose="02010609060101010101" pitchFamily="49" charset="-122"/>
            </a:endParaRPr>
          </a:p>
        </p:txBody>
      </p:sp>
      <p:sp>
        <p:nvSpPr>
          <p:cNvPr id="63511" name="Rectangle 34"/>
          <p:cNvSpPr>
            <a:spLocks noChangeArrowheads="1"/>
          </p:cNvSpPr>
          <p:nvPr/>
        </p:nvSpPr>
        <p:spPr bwMode="auto">
          <a:xfrm>
            <a:off x="609600" y="3186113"/>
            <a:ext cx="9556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00FF"/>
                </a:solidFill>
                <a:latin typeface="Times New Roman" panose="02020603050405020304" pitchFamily="18" charset="0"/>
                <a:ea typeface="黑体" panose="02010609060101010101" pitchFamily="49" charset="-122"/>
              </a:rPr>
              <a:t>100</a:t>
            </a:r>
            <a:r>
              <a:rPr kumimoji="0" lang="zh-CN" altLang="en-US" sz="2400">
                <a:solidFill>
                  <a:srgbClr val="0000FF"/>
                </a:solidFill>
                <a:latin typeface="Times New Roman" panose="02020603050405020304" pitchFamily="18" charset="0"/>
                <a:ea typeface="黑体" panose="02010609060101010101" pitchFamily="49" charset="-122"/>
              </a:rPr>
              <a:t>万</a:t>
            </a:r>
            <a:endParaRPr kumimoji="0" lang="zh-CN" altLang="zh-CN" sz="2400">
              <a:solidFill>
                <a:srgbClr val="0000FF"/>
              </a:solidFill>
              <a:latin typeface="Times New Roman" panose="02020603050405020304" pitchFamily="18" charset="0"/>
              <a:ea typeface="黑体" panose="02010609060101010101" pitchFamily="49" charset="-122"/>
            </a:endParaRPr>
          </a:p>
        </p:txBody>
      </p:sp>
      <p:sp>
        <p:nvSpPr>
          <p:cNvPr id="63512" name="Rectangle 34"/>
          <p:cNvSpPr>
            <a:spLocks noChangeArrowheads="1"/>
          </p:cNvSpPr>
          <p:nvPr/>
        </p:nvSpPr>
        <p:spPr bwMode="auto">
          <a:xfrm>
            <a:off x="1639888" y="5638800"/>
            <a:ext cx="9572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00FF"/>
                </a:solidFill>
                <a:latin typeface="Times New Roman" panose="02020603050405020304" pitchFamily="18" charset="0"/>
                <a:ea typeface="黑体" panose="02010609060101010101" pitchFamily="49" charset="-122"/>
              </a:rPr>
              <a:t>108</a:t>
            </a:r>
            <a:r>
              <a:rPr kumimoji="0" lang="zh-CN" altLang="en-US" sz="2400">
                <a:solidFill>
                  <a:srgbClr val="0000FF"/>
                </a:solidFill>
                <a:latin typeface="Times New Roman" panose="02020603050405020304" pitchFamily="18" charset="0"/>
                <a:ea typeface="黑体" panose="02010609060101010101" pitchFamily="49" charset="-122"/>
              </a:rPr>
              <a:t>万</a:t>
            </a:r>
            <a:endParaRPr kumimoji="0" lang="zh-CN" altLang="zh-CN" sz="2400">
              <a:solidFill>
                <a:srgbClr val="0000FF"/>
              </a:solidFill>
              <a:latin typeface="Times New Roman" panose="02020603050405020304" pitchFamily="18" charset="0"/>
              <a:ea typeface="黑体" panose="02010609060101010101" pitchFamily="49" charset="-122"/>
            </a:endParaRPr>
          </a:p>
        </p:txBody>
      </p:sp>
      <p:sp>
        <p:nvSpPr>
          <p:cNvPr id="63513" name="Line 37"/>
          <p:cNvSpPr>
            <a:spLocks noChangeShapeType="1"/>
          </p:cNvSpPr>
          <p:nvPr/>
        </p:nvSpPr>
        <p:spPr bwMode="auto">
          <a:xfrm>
            <a:off x="3168650" y="2974975"/>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63514" name="Line 38"/>
          <p:cNvSpPr>
            <a:spLocks noChangeShapeType="1"/>
          </p:cNvSpPr>
          <p:nvPr/>
        </p:nvSpPr>
        <p:spPr bwMode="auto">
          <a:xfrm flipH="1">
            <a:off x="4248150" y="2976563"/>
            <a:ext cx="1588" cy="503237"/>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63515" name="Rectangle 15"/>
          <p:cNvSpPr>
            <a:spLocks noChangeArrowheads="1"/>
          </p:cNvSpPr>
          <p:nvPr/>
        </p:nvSpPr>
        <p:spPr bwMode="auto">
          <a:xfrm>
            <a:off x="3416300" y="2397125"/>
            <a:ext cx="1587500" cy="520700"/>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spcBef>
                <a:spcPct val="0"/>
              </a:spcBef>
              <a:buClrTx/>
              <a:buFont typeface="Wingdings" panose="05000000000000000000" pitchFamily="2" charset="2"/>
              <a:buNone/>
            </a:pPr>
            <a:r>
              <a:rPr lang="zh-CN" altLang="en-US" sz="2400">
                <a:solidFill>
                  <a:srgbClr val="000000"/>
                </a:solidFill>
                <a:latin typeface="Times New Roman" panose="02020603050405020304" pitchFamily="18" charset="0"/>
                <a:ea typeface="黑体" panose="02010609060101010101" pitchFamily="49" charset="-122"/>
              </a:rPr>
              <a:t>应收利息</a:t>
            </a:r>
            <a:endParaRPr lang="zh-CN" altLang="en-US" sz="2400">
              <a:solidFill>
                <a:srgbClr val="000000"/>
              </a:solidFill>
              <a:latin typeface="Times New Roman" panose="02020603050405020304" pitchFamily="18" charset="0"/>
              <a:ea typeface="黑体" panose="02010609060101010101" pitchFamily="49" charset="-122"/>
            </a:endParaRPr>
          </a:p>
        </p:txBody>
      </p:sp>
      <p:sp>
        <p:nvSpPr>
          <p:cNvPr id="63516" name="Line 37"/>
          <p:cNvSpPr>
            <a:spLocks noChangeShapeType="1"/>
          </p:cNvSpPr>
          <p:nvPr/>
        </p:nvSpPr>
        <p:spPr bwMode="auto">
          <a:xfrm>
            <a:off x="3240088" y="4197350"/>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63517" name="Line 38"/>
          <p:cNvSpPr>
            <a:spLocks noChangeShapeType="1"/>
          </p:cNvSpPr>
          <p:nvPr/>
        </p:nvSpPr>
        <p:spPr bwMode="auto">
          <a:xfrm flipH="1">
            <a:off x="4319588" y="4198938"/>
            <a:ext cx="1587" cy="503237"/>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63518" name="Rectangle 15"/>
          <p:cNvSpPr>
            <a:spLocks noChangeArrowheads="1"/>
          </p:cNvSpPr>
          <p:nvPr/>
        </p:nvSpPr>
        <p:spPr bwMode="auto">
          <a:xfrm>
            <a:off x="3514725" y="3763963"/>
            <a:ext cx="1422400" cy="423862"/>
          </a:xfrm>
          <a:prstGeom prst="rect">
            <a:avLst/>
          </a:prstGeom>
          <a:solidFill>
            <a:srgbClr val="FF99FF"/>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lnSpc>
                <a:spcPct val="90000"/>
              </a:lnSpc>
              <a:spcBef>
                <a:spcPct val="0"/>
              </a:spcBef>
              <a:buClrTx/>
              <a:buFontTx/>
              <a:buNone/>
            </a:pPr>
            <a:r>
              <a:rPr lang="zh-CN" altLang="en-US" sz="2400">
                <a:solidFill>
                  <a:srgbClr val="000000"/>
                </a:solidFill>
                <a:latin typeface="Times New Roman" panose="02020603050405020304" pitchFamily="18" charset="0"/>
                <a:ea typeface="黑体" panose="02010609060101010101" pitchFamily="49" charset="-122"/>
              </a:rPr>
              <a:t>投资收益</a:t>
            </a:r>
            <a:endParaRPr lang="zh-CN" altLang="en-US" sz="2000">
              <a:solidFill>
                <a:srgbClr val="0000FF"/>
              </a:solidFill>
              <a:latin typeface="Times New Roman" panose="02020603050405020304" pitchFamily="18" charset="0"/>
              <a:ea typeface="黑体" panose="02010609060101010101" pitchFamily="49" charset="-122"/>
            </a:endParaRPr>
          </a:p>
        </p:txBody>
      </p:sp>
      <p:cxnSp>
        <p:nvCxnSpPr>
          <p:cNvPr id="13" name="直接连接符 12"/>
          <p:cNvCxnSpPr>
            <a:stCxn id="63521" idx="3"/>
            <a:endCxn id="63521" idx="3"/>
          </p:cNvCxnSpPr>
          <p:nvPr/>
        </p:nvCxnSpPr>
        <p:spPr bwMode="auto">
          <a:xfrm>
            <a:off x="4968875" y="4427538"/>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63520" name="Rectangle 34"/>
          <p:cNvSpPr>
            <a:spLocks noChangeArrowheads="1"/>
          </p:cNvSpPr>
          <p:nvPr/>
        </p:nvSpPr>
        <p:spPr bwMode="auto">
          <a:xfrm>
            <a:off x="3529013" y="3046413"/>
            <a:ext cx="8016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0000"/>
                </a:solidFill>
                <a:latin typeface="Times New Roman" panose="02020603050405020304" pitchFamily="18" charset="0"/>
                <a:ea typeface="黑体" panose="02010609060101010101" pitchFamily="49" charset="-122"/>
              </a:rPr>
              <a:t>10</a:t>
            </a:r>
            <a:r>
              <a:rPr kumimoji="0" lang="zh-CN" altLang="en-US" sz="2400">
                <a:solidFill>
                  <a:srgbClr val="000000"/>
                </a:solidFill>
                <a:latin typeface="Times New Roman" panose="02020603050405020304" pitchFamily="18" charset="0"/>
                <a:ea typeface="黑体" panose="02010609060101010101" pitchFamily="49" charset="-122"/>
              </a:rPr>
              <a:t>万</a:t>
            </a:r>
            <a:endParaRPr kumimoji="0" lang="zh-CN" altLang="zh-CN" sz="2400">
              <a:solidFill>
                <a:srgbClr val="000000"/>
              </a:solidFill>
              <a:latin typeface="Times New Roman" panose="02020603050405020304" pitchFamily="18" charset="0"/>
              <a:ea typeface="黑体" panose="02010609060101010101" pitchFamily="49" charset="-122"/>
            </a:endParaRPr>
          </a:p>
        </p:txBody>
      </p:sp>
      <p:sp>
        <p:nvSpPr>
          <p:cNvPr id="63521" name="Rectangle 34"/>
          <p:cNvSpPr>
            <a:spLocks noChangeArrowheads="1"/>
          </p:cNvSpPr>
          <p:nvPr/>
        </p:nvSpPr>
        <p:spPr bwMode="auto">
          <a:xfrm>
            <a:off x="4319588" y="4195763"/>
            <a:ext cx="6492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0000"/>
                </a:solidFill>
                <a:latin typeface="Times New Roman" panose="02020603050405020304" pitchFamily="18" charset="0"/>
                <a:ea typeface="黑体" panose="02010609060101010101" pitchFamily="49" charset="-122"/>
              </a:rPr>
              <a:t>9</a:t>
            </a:r>
            <a:r>
              <a:rPr kumimoji="0" lang="zh-CN" altLang="en-US" sz="2400">
                <a:solidFill>
                  <a:srgbClr val="000000"/>
                </a:solidFill>
                <a:latin typeface="Times New Roman" panose="02020603050405020304" pitchFamily="18" charset="0"/>
                <a:ea typeface="黑体" panose="02010609060101010101" pitchFamily="49" charset="-122"/>
              </a:rPr>
              <a:t>万</a:t>
            </a:r>
            <a:endParaRPr kumimoji="0" lang="zh-CN" altLang="zh-CN" sz="2400">
              <a:solidFill>
                <a:srgbClr val="000000"/>
              </a:solidFill>
              <a:latin typeface="Times New Roman" panose="02020603050405020304" pitchFamily="18" charset="0"/>
              <a:ea typeface="黑体" panose="02010609060101010101" pitchFamily="49" charset="-122"/>
            </a:endParaRPr>
          </a:p>
        </p:txBody>
      </p:sp>
      <p:sp>
        <p:nvSpPr>
          <p:cNvPr id="214" name="Line 205"/>
          <p:cNvSpPr>
            <a:spLocks noChangeShapeType="1"/>
          </p:cNvSpPr>
          <p:nvPr/>
        </p:nvSpPr>
        <p:spPr bwMode="auto">
          <a:xfrm>
            <a:off x="6456363" y="1220788"/>
            <a:ext cx="0" cy="360362"/>
          </a:xfrm>
          <a:prstGeom prst="line">
            <a:avLst/>
          </a:prstGeom>
          <a:noFill/>
          <a:ln w="57150">
            <a:solidFill>
              <a:schemeClr val="tx1"/>
            </a:solidFill>
            <a:miter lim="800000"/>
          </a:ln>
          <a:effectLst>
            <a:prstShdw prst="shdw17" dist="17961" dir="2700000">
              <a:schemeClr val="tx1">
                <a:gamma/>
                <a:shade val="60000"/>
                <a:invGamma/>
              </a:schemeClr>
            </a:prstShdw>
          </a:effectLst>
        </p:spPr>
        <p:txBody>
          <a:bodyPr wrap="none"/>
          <a:lstStyle/>
          <a:p>
            <a:pPr eaLnBrk="1" hangingPunct="1">
              <a:defRPr/>
            </a:pPr>
            <a:endParaRPr lang="zh-CN" altLang="en-US">
              <a:solidFill>
                <a:srgbClr val="002A00"/>
              </a:solidFill>
              <a:ea typeface="黑体" panose="02010609060101010101" pitchFamily="49" charset="-122"/>
            </a:endParaRPr>
          </a:p>
        </p:txBody>
      </p:sp>
      <p:sp>
        <p:nvSpPr>
          <p:cNvPr id="215" name="Rectangle 208"/>
          <p:cNvSpPr>
            <a:spLocks noChangeArrowheads="1"/>
          </p:cNvSpPr>
          <p:nvPr/>
        </p:nvSpPr>
        <p:spPr bwMode="auto">
          <a:xfrm>
            <a:off x="5976938" y="1716088"/>
            <a:ext cx="958850" cy="400050"/>
          </a:xfrm>
          <a:prstGeom prst="rect">
            <a:avLst/>
          </a:prstGeom>
          <a:noFill/>
          <a:ln>
            <a:noFill/>
          </a:ln>
          <a:effectLst>
            <a:prstShdw prst="shdw17" dist="17961" dir="2700000">
              <a:schemeClr val="accent1">
                <a:gamma/>
                <a:shade val="60000"/>
                <a:invGamma/>
              </a:schemeClr>
            </a:prstShdw>
          </a:effectLst>
        </p:spPr>
        <p:txBody>
          <a:bodyPr wrap="none">
            <a:spAutoFit/>
          </a:bodyPr>
          <a:lstStyle/>
          <a:p>
            <a:pPr eaLnBrk="1" hangingPunct="1">
              <a:defRPr/>
            </a:pPr>
            <a:r>
              <a:rPr lang="zh-CN" altLang="en-US" sz="2000" dirty="0">
                <a:solidFill>
                  <a:srgbClr val="000000"/>
                </a:solidFill>
                <a:ea typeface="黑体" panose="02010609060101010101" pitchFamily="49" charset="-122"/>
              </a:rPr>
              <a:t>报表日</a:t>
            </a:r>
            <a:endParaRPr lang="zh-CN" altLang="en-US" sz="2000" dirty="0">
              <a:solidFill>
                <a:srgbClr val="000000"/>
              </a:solidFill>
              <a:ea typeface="黑体" panose="02010609060101010101" pitchFamily="49" charset="-122"/>
            </a:endParaRPr>
          </a:p>
        </p:txBody>
      </p:sp>
      <p:sp>
        <p:nvSpPr>
          <p:cNvPr id="63524" name="Line 37"/>
          <p:cNvSpPr>
            <a:spLocks noChangeShapeType="1"/>
          </p:cNvSpPr>
          <p:nvPr/>
        </p:nvSpPr>
        <p:spPr bwMode="auto">
          <a:xfrm flipV="1">
            <a:off x="5502275" y="2971800"/>
            <a:ext cx="2232025" cy="23813"/>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63525" name="Line 38"/>
          <p:cNvSpPr>
            <a:spLocks noChangeShapeType="1"/>
          </p:cNvSpPr>
          <p:nvPr/>
        </p:nvSpPr>
        <p:spPr bwMode="auto">
          <a:xfrm flipH="1">
            <a:off x="6726238" y="2971800"/>
            <a:ext cx="1587" cy="503238"/>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218" name="Rectangle 34"/>
          <p:cNvSpPr>
            <a:spLocks noChangeArrowheads="1"/>
          </p:cNvSpPr>
          <p:nvPr/>
        </p:nvSpPr>
        <p:spPr bwMode="auto">
          <a:xfrm>
            <a:off x="5648325" y="3043238"/>
            <a:ext cx="6477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00FF"/>
                </a:solidFill>
                <a:latin typeface="Times New Roman" panose="02020603050405020304" pitchFamily="18" charset="0"/>
                <a:ea typeface="黑体" panose="02010609060101010101" pitchFamily="49" charset="-122"/>
              </a:rPr>
              <a:t>2</a:t>
            </a:r>
            <a:r>
              <a:rPr kumimoji="0" lang="zh-CN" altLang="en-US" sz="2400">
                <a:solidFill>
                  <a:srgbClr val="0000FF"/>
                </a:solidFill>
                <a:latin typeface="Times New Roman" panose="02020603050405020304" pitchFamily="18" charset="0"/>
                <a:ea typeface="黑体" panose="02010609060101010101" pitchFamily="49" charset="-122"/>
              </a:rPr>
              <a:t>万</a:t>
            </a:r>
            <a:endParaRPr kumimoji="0" lang="zh-CN" altLang="zh-CN" sz="2400">
              <a:solidFill>
                <a:srgbClr val="0000FF"/>
              </a:solidFill>
              <a:latin typeface="Times New Roman" panose="02020603050405020304" pitchFamily="18" charset="0"/>
              <a:ea typeface="黑体" panose="02010609060101010101" pitchFamily="49" charset="-122"/>
            </a:endParaRPr>
          </a:p>
        </p:txBody>
      </p:sp>
      <p:sp>
        <p:nvSpPr>
          <p:cNvPr id="63527" name="Rectangle 15"/>
          <p:cNvSpPr>
            <a:spLocks noChangeArrowheads="1"/>
          </p:cNvSpPr>
          <p:nvPr/>
        </p:nvSpPr>
        <p:spPr bwMode="auto">
          <a:xfrm>
            <a:off x="5711825" y="2298700"/>
            <a:ext cx="1809750" cy="619125"/>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lnSpc>
                <a:spcPct val="90000"/>
              </a:lnSpc>
              <a:spcBef>
                <a:spcPct val="0"/>
              </a:spcBef>
              <a:buClrTx/>
              <a:buFontTx/>
              <a:buNone/>
            </a:pPr>
            <a:r>
              <a:rPr lang="zh-CN" altLang="en-US" sz="2000">
                <a:solidFill>
                  <a:srgbClr val="000000"/>
                </a:solidFill>
                <a:latin typeface="Times New Roman" panose="02020603050405020304" pitchFamily="18" charset="0"/>
                <a:ea typeface="黑体" panose="02010609060101010101" pitchFamily="49" charset="-122"/>
              </a:rPr>
              <a:t>其他债权投资</a:t>
            </a:r>
            <a:endParaRPr lang="zh-CN" altLang="en-US" sz="2000">
              <a:solidFill>
                <a:srgbClr val="000000"/>
              </a:solidFill>
              <a:latin typeface="Times New Roman" panose="02020603050405020304" pitchFamily="18" charset="0"/>
              <a:ea typeface="黑体" panose="02010609060101010101" pitchFamily="49" charset="-122"/>
            </a:endParaRPr>
          </a:p>
          <a:p>
            <a:pPr algn="ctr" eaLnBrk="1" hangingPunct="1">
              <a:lnSpc>
                <a:spcPct val="90000"/>
              </a:lnSpc>
              <a:spcBef>
                <a:spcPct val="0"/>
              </a:spcBef>
              <a:buClrTx/>
              <a:buFontTx/>
              <a:buNone/>
            </a:pPr>
            <a:r>
              <a:rPr lang="en-US" altLang="zh-CN" sz="1800">
                <a:solidFill>
                  <a:srgbClr val="0000FF"/>
                </a:solidFill>
                <a:latin typeface="Times New Roman" panose="02020603050405020304" pitchFamily="18" charset="0"/>
                <a:ea typeface="黑体" panose="02010609060101010101" pitchFamily="49" charset="-122"/>
              </a:rPr>
              <a:t>—</a:t>
            </a:r>
            <a:r>
              <a:rPr lang="zh-CN" altLang="en-US" sz="1800">
                <a:solidFill>
                  <a:srgbClr val="0000FF"/>
                </a:solidFill>
                <a:latin typeface="Times New Roman" panose="02020603050405020304" pitchFamily="18" charset="0"/>
                <a:ea typeface="黑体" panose="02010609060101010101" pitchFamily="49" charset="-122"/>
              </a:rPr>
              <a:t>公允价值变动</a:t>
            </a:r>
            <a:endParaRPr lang="zh-CN" altLang="en-US" sz="1800">
              <a:solidFill>
                <a:srgbClr val="0000FF"/>
              </a:solidFill>
              <a:latin typeface="Times New Roman" panose="02020603050405020304" pitchFamily="18" charset="0"/>
              <a:ea typeface="黑体" panose="02010609060101010101" pitchFamily="49" charset="-122"/>
            </a:endParaRPr>
          </a:p>
        </p:txBody>
      </p:sp>
      <p:sp>
        <p:nvSpPr>
          <p:cNvPr id="63528" name="Line 37"/>
          <p:cNvSpPr>
            <a:spLocks noChangeShapeType="1"/>
          </p:cNvSpPr>
          <p:nvPr/>
        </p:nvSpPr>
        <p:spPr bwMode="auto">
          <a:xfrm flipV="1">
            <a:off x="5657850" y="4095750"/>
            <a:ext cx="1868488" cy="1905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63529" name="Line 38"/>
          <p:cNvSpPr>
            <a:spLocks noChangeShapeType="1"/>
          </p:cNvSpPr>
          <p:nvPr/>
        </p:nvSpPr>
        <p:spPr bwMode="auto">
          <a:xfrm>
            <a:off x="6662738" y="4092575"/>
            <a:ext cx="7937" cy="433388"/>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63530" name="Rectangle 15"/>
          <p:cNvSpPr>
            <a:spLocks noChangeArrowheads="1"/>
          </p:cNvSpPr>
          <p:nvPr/>
        </p:nvSpPr>
        <p:spPr bwMode="auto">
          <a:xfrm>
            <a:off x="5756275" y="3667125"/>
            <a:ext cx="1733550" cy="369888"/>
          </a:xfrm>
          <a:prstGeom prst="rect">
            <a:avLst/>
          </a:prstGeom>
          <a:solidFill>
            <a:srgbClr val="00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lnSpc>
                <a:spcPct val="90000"/>
              </a:lnSpc>
              <a:spcBef>
                <a:spcPct val="0"/>
              </a:spcBef>
              <a:buClrTx/>
              <a:buFontTx/>
              <a:buNone/>
            </a:pPr>
            <a:r>
              <a:rPr lang="zh-CN" altLang="en-US" sz="2000">
                <a:solidFill>
                  <a:srgbClr val="000000"/>
                </a:solidFill>
                <a:latin typeface="Times New Roman" panose="02020603050405020304" pitchFamily="18" charset="0"/>
                <a:ea typeface="黑体" panose="02010609060101010101" pitchFamily="49" charset="-122"/>
              </a:rPr>
              <a:t>其他综合收益</a:t>
            </a:r>
            <a:endParaRPr lang="zh-CN" altLang="en-US" sz="1800">
              <a:solidFill>
                <a:srgbClr val="0000FF"/>
              </a:solidFill>
              <a:latin typeface="Times New Roman" panose="02020603050405020304" pitchFamily="18" charset="0"/>
              <a:ea typeface="黑体" panose="02010609060101010101" pitchFamily="49" charset="-122"/>
            </a:endParaRPr>
          </a:p>
        </p:txBody>
      </p:sp>
      <p:sp>
        <p:nvSpPr>
          <p:cNvPr id="223" name="Rectangle 34"/>
          <p:cNvSpPr>
            <a:spLocks noChangeArrowheads="1"/>
          </p:cNvSpPr>
          <p:nvPr/>
        </p:nvSpPr>
        <p:spPr bwMode="auto">
          <a:xfrm>
            <a:off x="6807200" y="4068763"/>
            <a:ext cx="6477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00FF"/>
                </a:solidFill>
                <a:latin typeface="Times New Roman" panose="02020603050405020304" pitchFamily="18" charset="0"/>
                <a:ea typeface="黑体" panose="02010609060101010101" pitchFamily="49" charset="-122"/>
              </a:rPr>
              <a:t>2</a:t>
            </a:r>
            <a:r>
              <a:rPr kumimoji="0" lang="zh-CN" altLang="en-US" sz="2400">
                <a:solidFill>
                  <a:srgbClr val="0000FF"/>
                </a:solidFill>
                <a:latin typeface="Times New Roman" panose="02020603050405020304" pitchFamily="18" charset="0"/>
                <a:ea typeface="黑体" panose="02010609060101010101" pitchFamily="49" charset="-122"/>
              </a:rPr>
              <a:t>万</a:t>
            </a:r>
            <a:endParaRPr kumimoji="0" lang="zh-CN" altLang="zh-CN" sz="2400">
              <a:solidFill>
                <a:srgbClr val="0000FF"/>
              </a:solidFill>
              <a:latin typeface="Times New Roman" panose="02020603050405020304" pitchFamily="18" charset="0"/>
              <a:ea typeface="黑体" panose="02010609060101010101" pitchFamily="49" charset="-122"/>
            </a:endParaRPr>
          </a:p>
        </p:txBody>
      </p:sp>
      <p:sp>
        <p:nvSpPr>
          <p:cNvPr id="63532" name="Line 37"/>
          <p:cNvSpPr>
            <a:spLocks noChangeShapeType="1"/>
          </p:cNvSpPr>
          <p:nvPr/>
        </p:nvSpPr>
        <p:spPr bwMode="auto">
          <a:xfrm flipV="1">
            <a:off x="3300413" y="5749925"/>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63533" name="Line 38"/>
          <p:cNvSpPr>
            <a:spLocks noChangeShapeType="1"/>
          </p:cNvSpPr>
          <p:nvPr/>
        </p:nvSpPr>
        <p:spPr bwMode="auto">
          <a:xfrm>
            <a:off x="4308475" y="5751513"/>
            <a:ext cx="0" cy="503237"/>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63534" name="Rectangle 15"/>
          <p:cNvSpPr>
            <a:spLocks noChangeArrowheads="1"/>
          </p:cNvSpPr>
          <p:nvPr/>
        </p:nvSpPr>
        <p:spPr bwMode="auto">
          <a:xfrm>
            <a:off x="3490913" y="5006975"/>
            <a:ext cx="1733550" cy="677863"/>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spcBef>
                <a:spcPct val="0"/>
              </a:spcBef>
              <a:buClrTx/>
              <a:buFontTx/>
              <a:buNone/>
            </a:pPr>
            <a:r>
              <a:rPr lang="zh-CN" altLang="en-US" sz="2000">
                <a:solidFill>
                  <a:srgbClr val="000000"/>
                </a:solidFill>
                <a:latin typeface="Times New Roman" panose="02020603050405020304" pitchFamily="18" charset="0"/>
                <a:ea typeface="黑体" panose="02010609060101010101" pitchFamily="49" charset="-122"/>
              </a:rPr>
              <a:t>其他债权投资</a:t>
            </a:r>
            <a:endParaRPr lang="zh-CN" altLang="en-US" sz="2000">
              <a:solidFill>
                <a:srgbClr val="000000"/>
              </a:solidFill>
              <a:latin typeface="Times New Roman" panose="02020603050405020304" pitchFamily="18" charset="0"/>
              <a:ea typeface="黑体" panose="02010609060101010101" pitchFamily="49" charset="-122"/>
            </a:endParaRPr>
          </a:p>
          <a:p>
            <a:pPr algn="ctr" eaLnBrk="1" hangingPunct="1">
              <a:spcBef>
                <a:spcPct val="0"/>
              </a:spcBef>
              <a:buClrTx/>
              <a:buFontTx/>
              <a:buNone/>
            </a:pPr>
            <a:r>
              <a:rPr lang="en-US" altLang="zh-CN" sz="1800">
                <a:solidFill>
                  <a:srgbClr val="0000FF"/>
                </a:solidFill>
                <a:latin typeface="Times New Roman" panose="02020603050405020304" pitchFamily="18" charset="0"/>
                <a:ea typeface="黑体" panose="02010609060101010101" pitchFamily="49" charset="-122"/>
              </a:rPr>
              <a:t>—</a:t>
            </a:r>
            <a:r>
              <a:rPr lang="zh-CN" altLang="en-US" sz="1800">
                <a:solidFill>
                  <a:srgbClr val="0000FF"/>
                </a:solidFill>
                <a:latin typeface="Times New Roman" panose="02020603050405020304" pitchFamily="18" charset="0"/>
                <a:ea typeface="黑体" panose="02010609060101010101" pitchFamily="49" charset="-122"/>
              </a:rPr>
              <a:t>利息调整</a:t>
            </a:r>
            <a:endParaRPr lang="zh-CN" altLang="en-US" sz="1800">
              <a:solidFill>
                <a:srgbClr val="0000FF"/>
              </a:solidFill>
              <a:latin typeface="Times New Roman" panose="02020603050405020304" pitchFamily="18" charset="0"/>
              <a:ea typeface="黑体" panose="02010609060101010101" pitchFamily="49" charset="-122"/>
            </a:endParaRPr>
          </a:p>
        </p:txBody>
      </p:sp>
      <p:sp>
        <p:nvSpPr>
          <p:cNvPr id="63535" name="Rectangle 34"/>
          <p:cNvSpPr>
            <a:spLocks noChangeArrowheads="1"/>
          </p:cNvSpPr>
          <p:nvPr/>
        </p:nvSpPr>
        <p:spPr bwMode="auto">
          <a:xfrm>
            <a:off x="4306888" y="5799138"/>
            <a:ext cx="6477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2A00"/>
                </a:solidFill>
                <a:latin typeface="Times New Roman" panose="02020603050405020304" pitchFamily="18" charset="0"/>
                <a:ea typeface="黑体" panose="02010609060101010101" pitchFamily="49" charset="-122"/>
              </a:rPr>
              <a:t>1</a:t>
            </a:r>
            <a:r>
              <a:rPr kumimoji="0" lang="zh-CN" altLang="en-US" sz="2400">
                <a:solidFill>
                  <a:srgbClr val="002A00"/>
                </a:solidFill>
                <a:latin typeface="Times New Roman" panose="02020603050405020304" pitchFamily="18" charset="0"/>
                <a:ea typeface="黑体" panose="02010609060101010101" pitchFamily="49" charset="-122"/>
              </a:rPr>
              <a:t>万</a:t>
            </a:r>
            <a:endParaRPr kumimoji="0" lang="zh-CN" altLang="zh-CN" sz="2400">
              <a:solidFill>
                <a:srgbClr val="002A00"/>
              </a:solidFill>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8"/>
                                        </p:tgtEl>
                                        <p:attrNameLst>
                                          <p:attrName>style.visibility</p:attrName>
                                        </p:attrNameLst>
                                      </p:cBhvr>
                                      <p:to>
                                        <p:strVal val="visible"/>
                                      </p:to>
                                    </p:set>
                                    <p:animEffect transition="in" filter="dissolve">
                                      <p:cBhvr>
                                        <p:cTn id="7" dur="500"/>
                                        <p:tgtEl>
                                          <p:spTgt spid="21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23"/>
                                        </p:tgtEl>
                                        <p:attrNameLst>
                                          <p:attrName>style.visibility</p:attrName>
                                        </p:attrNameLst>
                                      </p:cBhvr>
                                      <p:to>
                                        <p:strVal val="visible"/>
                                      </p:to>
                                    </p:set>
                                    <p:animEffect transition="in" filter="dissolve">
                                      <p:cBhvr>
                                        <p:cTn id="12" dur="500"/>
                                        <p:tgtEl>
                                          <p:spTgt spid="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0"/>
      <p:bldP spid="223" grpId="0"/>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1981200" y="115888"/>
            <a:ext cx="8153400" cy="563562"/>
          </a:xfrm>
        </p:spPr>
        <p:txBody>
          <a:bodyPr/>
          <a:lstStyle/>
          <a:p>
            <a:pPr eaLnBrk="1" hangingPunct="1"/>
            <a:r>
              <a:rPr lang="zh-CN" altLang="en-US">
                <a:solidFill>
                  <a:srgbClr val="990033"/>
                </a:solidFill>
                <a:latin typeface="华文行楷" panose="02010800040101010101" pitchFamily="2" charset="-122"/>
                <a:ea typeface="华文行楷" panose="02010800040101010101" pitchFamily="2" charset="-122"/>
              </a:rPr>
              <a:t>其他债权投资核算概要</a:t>
            </a:r>
            <a:endParaRPr lang="zh-CN" altLang="en-US">
              <a:solidFill>
                <a:srgbClr val="990033"/>
              </a:solidFill>
              <a:latin typeface="华文行楷" panose="02010800040101010101" pitchFamily="2" charset="-122"/>
              <a:ea typeface="华文行楷" panose="02010800040101010101" pitchFamily="2" charset="-122"/>
            </a:endParaRPr>
          </a:p>
        </p:txBody>
      </p:sp>
      <p:sp>
        <p:nvSpPr>
          <p:cNvPr id="355371" name="Text Box 43"/>
          <p:cNvSpPr txBox="1">
            <a:spLocks noChangeArrowheads="1"/>
          </p:cNvSpPr>
          <p:nvPr/>
        </p:nvSpPr>
        <p:spPr bwMode="auto">
          <a:xfrm>
            <a:off x="681038" y="598488"/>
            <a:ext cx="1511300" cy="457200"/>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dirty="0">
                <a:solidFill>
                  <a:srgbClr val="FF0000"/>
                </a:solidFill>
                <a:ea typeface="黑体" panose="02010609060101010101" pitchFamily="49" charset="-122"/>
              </a:rPr>
              <a:t>初始计量</a:t>
            </a:r>
            <a:endParaRPr lang="zh-CN" altLang="en-US" dirty="0">
              <a:solidFill>
                <a:srgbClr val="FF0000"/>
              </a:solidFill>
              <a:ea typeface="黑体" panose="02010609060101010101" pitchFamily="49" charset="-122"/>
            </a:endParaRPr>
          </a:p>
        </p:txBody>
      </p:sp>
      <p:sp>
        <p:nvSpPr>
          <p:cNvPr id="355375" name="Text Box 47"/>
          <p:cNvSpPr txBox="1">
            <a:spLocks noChangeArrowheads="1"/>
          </p:cNvSpPr>
          <p:nvPr/>
        </p:nvSpPr>
        <p:spPr bwMode="auto">
          <a:xfrm>
            <a:off x="4500563" y="658813"/>
            <a:ext cx="1511300" cy="457200"/>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dirty="0">
                <a:solidFill>
                  <a:srgbClr val="FF0000"/>
                </a:solidFill>
                <a:ea typeface="黑体" panose="02010609060101010101" pitchFamily="49" charset="-122"/>
              </a:rPr>
              <a:t>后续计量</a:t>
            </a:r>
            <a:endParaRPr lang="zh-CN" altLang="en-US" dirty="0">
              <a:solidFill>
                <a:srgbClr val="FF0000"/>
              </a:solidFill>
              <a:ea typeface="黑体" panose="02010609060101010101" pitchFamily="49" charset="-122"/>
            </a:endParaRPr>
          </a:p>
        </p:txBody>
      </p:sp>
      <p:sp>
        <p:nvSpPr>
          <p:cNvPr id="355487" name="Text Box 159"/>
          <p:cNvSpPr txBox="1">
            <a:spLocks noChangeArrowheads="1"/>
          </p:cNvSpPr>
          <p:nvPr/>
        </p:nvSpPr>
        <p:spPr bwMode="auto">
          <a:xfrm>
            <a:off x="9302750" y="623888"/>
            <a:ext cx="1511300" cy="457200"/>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dirty="0">
                <a:solidFill>
                  <a:srgbClr val="FF0000"/>
                </a:solidFill>
                <a:ea typeface="黑体" panose="02010609060101010101" pitchFamily="49" charset="-122"/>
              </a:rPr>
              <a:t>终止计量</a:t>
            </a:r>
            <a:endParaRPr lang="zh-CN" altLang="en-US" dirty="0">
              <a:solidFill>
                <a:srgbClr val="FF0000"/>
              </a:solidFill>
              <a:ea typeface="黑体" panose="02010609060101010101" pitchFamily="49" charset="-122"/>
            </a:endParaRPr>
          </a:p>
        </p:txBody>
      </p:sp>
      <p:sp>
        <p:nvSpPr>
          <p:cNvPr id="355531" name="Line 203"/>
          <p:cNvSpPr>
            <a:spLocks noChangeShapeType="1"/>
          </p:cNvSpPr>
          <p:nvPr/>
        </p:nvSpPr>
        <p:spPr bwMode="auto">
          <a:xfrm flipV="1">
            <a:off x="1233488" y="1581150"/>
            <a:ext cx="9039225" cy="26988"/>
          </a:xfrm>
          <a:prstGeom prst="line">
            <a:avLst/>
          </a:prstGeom>
          <a:noFill/>
          <a:ln w="57150">
            <a:solidFill>
              <a:schemeClr val="tx1"/>
            </a:solidFill>
            <a:miter lim="800000"/>
          </a:ln>
          <a:effectLst>
            <a:prstShdw prst="shdw17" dist="17961" dir="2700000">
              <a:schemeClr val="tx1">
                <a:gamma/>
                <a:shade val="60000"/>
                <a:invGamma/>
              </a:schemeClr>
            </a:prstShdw>
          </a:effectLst>
        </p:spPr>
        <p:txBody>
          <a:bodyPr wrap="none"/>
          <a:lstStyle/>
          <a:p>
            <a:pPr eaLnBrk="1" hangingPunct="1">
              <a:defRPr/>
            </a:pPr>
            <a:endParaRPr lang="zh-CN" altLang="en-US">
              <a:solidFill>
                <a:srgbClr val="002A00"/>
              </a:solidFill>
              <a:ea typeface="黑体" panose="02010609060101010101" pitchFamily="49" charset="-122"/>
            </a:endParaRPr>
          </a:p>
        </p:txBody>
      </p:sp>
      <p:sp>
        <p:nvSpPr>
          <p:cNvPr id="355532" name="Line 204"/>
          <p:cNvSpPr>
            <a:spLocks noChangeShapeType="1"/>
          </p:cNvSpPr>
          <p:nvPr/>
        </p:nvSpPr>
        <p:spPr bwMode="auto">
          <a:xfrm>
            <a:off x="1231900" y="1247775"/>
            <a:ext cx="0" cy="360363"/>
          </a:xfrm>
          <a:prstGeom prst="line">
            <a:avLst/>
          </a:prstGeom>
          <a:noFill/>
          <a:ln w="57150">
            <a:solidFill>
              <a:schemeClr val="tx1"/>
            </a:solidFill>
            <a:miter lim="800000"/>
          </a:ln>
          <a:effectLst>
            <a:prstShdw prst="shdw17" dist="17961" dir="2700000">
              <a:schemeClr val="tx1">
                <a:gamma/>
                <a:shade val="60000"/>
                <a:invGamma/>
              </a:schemeClr>
            </a:prstShdw>
          </a:effectLst>
        </p:spPr>
        <p:txBody>
          <a:bodyPr wrap="none"/>
          <a:lstStyle/>
          <a:p>
            <a:pPr eaLnBrk="1" hangingPunct="1">
              <a:defRPr/>
            </a:pPr>
            <a:endParaRPr lang="zh-CN" altLang="en-US">
              <a:solidFill>
                <a:srgbClr val="002A00"/>
              </a:solidFill>
              <a:ea typeface="黑体" panose="02010609060101010101" pitchFamily="49" charset="-122"/>
            </a:endParaRPr>
          </a:p>
        </p:txBody>
      </p:sp>
      <p:sp>
        <p:nvSpPr>
          <p:cNvPr id="355533" name="Line 205"/>
          <p:cNvSpPr>
            <a:spLocks noChangeShapeType="1"/>
          </p:cNvSpPr>
          <p:nvPr/>
        </p:nvSpPr>
        <p:spPr bwMode="auto">
          <a:xfrm>
            <a:off x="10272713" y="1220788"/>
            <a:ext cx="0" cy="360362"/>
          </a:xfrm>
          <a:prstGeom prst="line">
            <a:avLst/>
          </a:prstGeom>
          <a:noFill/>
          <a:ln w="57150">
            <a:solidFill>
              <a:schemeClr val="tx1"/>
            </a:solidFill>
            <a:miter lim="800000"/>
          </a:ln>
          <a:effectLst>
            <a:prstShdw prst="shdw17" dist="17961" dir="2700000">
              <a:schemeClr val="tx1">
                <a:gamma/>
                <a:shade val="60000"/>
                <a:invGamma/>
              </a:schemeClr>
            </a:prstShdw>
          </a:effectLst>
        </p:spPr>
        <p:txBody>
          <a:bodyPr wrap="none"/>
          <a:lstStyle/>
          <a:p>
            <a:pPr eaLnBrk="1" hangingPunct="1">
              <a:defRPr/>
            </a:pPr>
            <a:endParaRPr lang="zh-CN" altLang="en-US">
              <a:solidFill>
                <a:srgbClr val="002A00"/>
              </a:solidFill>
              <a:ea typeface="黑体" panose="02010609060101010101" pitchFamily="49" charset="-122"/>
            </a:endParaRPr>
          </a:p>
        </p:txBody>
      </p:sp>
      <p:sp>
        <p:nvSpPr>
          <p:cNvPr id="355534" name="Line 206"/>
          <p:cNvSpPr>
            <a:spLocks noChangeShapeType="1"/>
          </p:cNvSpPr>
          <p:nvPr/>
        </p:nvSpPr>
        <p:spPr bwMode="auto">
          <a:xfrm>
            <a:off x="4256088" y="1247775"/>
            <a:ext cx="0" cy="360363"/>
          </a:xfrm>
          <a:prstGeom prst="line">
            <a:avLst/>
          </a:prstGeom>
          <a:noFill/>
          <a:ln w="57150">
            <a:solidFill>
              <a:schemeClr val="tx1"/>
            </a:solidFill>
            <a:miter lim="800000"/>
          </a:ln>
          <a:effectLst>
            <a:prstShdw prst="shdw17" dist="17961" dir="2700000">
              <a:schemeClr val="tx1">
                <a:gamma/>
                <a:shade val="60000"/>
                <a:invGamma/>
              </a:schemeClr>
            </a:prstShdw>
          </a:effectLst>
        </p:spPr>
        <p:txBody>
          <a:bodyPr wrap="none"/>
          <a:lstStyle/>
          <a:p>
            <a:pPr eaLnBrk="1" hangingPunct="1">
              <a:defRPr/>
            </a:pPr>
            <a:endParaRPr lang="zh-CN" altLang="en-US">
              <a:solidFill>
                <a:srgbClr val="002A00"/>
              </a:solidFill>
              <a:ea typeface="黑体" panose="02010609060101010101" pitchFamily="49" charset="-122"/>
            </a:endParaRPr>
          </a:p>
        </p:txBody>
      </p:sp>
      <p:sp>
        <p:nvSpPr>
          <p:cNvPr id="355535" name="Rectangle 207"/>
          <p:cNvSpPr>
            <a:spLocks noChangeArrowheads="1"/>
          </p:cNvSpPr>
          <p:nvPr/>
        </p:nvSpPr>
        <p:spPr bwMode="auto">
          <a:xfrm>
            <a:off x="800100" y="1679575"/>
            <a:ext cx="950913" cy="396875"/>
          </a:xfrm>
          <a:prstGeom prst="rect">
            <a:avLst/>
          </a:prstGeom>
          <a:noFill/>
          <a:ln>
            <a:noFill/>
          </a:ln>
          <a:effectLst>
            <a:prstShdw prst="shdw17" dist="17961" dir="2700000">
              <a:schemeClr val="accent1">
                <a:gamma/>
                <a:shade val="60000"/>
                <a:invGamma/>
              </a:schemeClr>
            </a:prstShdw>
          </a:effectLst>
        </p:spPr>
        <p:txBody>
          <a:bodyPr wrap="none">
            <a:spAutoFit/>
          </a:bodyPr>
          <a:lstStyle/>
          <a:p>
            <a:pPr eaLnBrk="1" hangingPunct="1">
              <a:defRPr/>
            </a:pPr>
            <a:r>
              <a:rPr lang="zh-CN" altLang="en-US" sz="2000">
                <a:solidFill>
                  <a:srgbClr val="000000"/>
                </a:solidFill>
                <a:ea typeface="黑体" panose="02010609060101010101" pitchFamily="49" charset="-122"/>
              </a:rPr>
              <a:t>取得日</a:t>
            </a:r>
            <a:endParaRPr lang="zh-CN" altLang="en-US" sz="2000">
              <a:solidFill>
                <a:srgbClr val="000000"/>
              </a:solidFill>
              <a:ea typeface="黑体" panose="02010609060101010101" pitchFamily="49" charset="-122"/>
            </a:endParaRPr>
          </a:p>
        </p:txBody>
      </p:sp>
      <p:sp>
        <p:nvSpPr>
          <p:cNvPr id="355536" name="Rectangle 208"/>
          <p:cNvSpPr>
            <a:spLocks noChangeArrowheads="1"/>
          </p:cNvSpPr>
          <p:nvPr/>
        </p:nvSpPr>
        <p:spPr bwMode="auto">
          <a:xfrm>
            <a:off x="3738563" y="1679575"/>
            <a:ext cx="950912" cy="396875"/>
          </a:xfrm>
          <a:prstGeom prst="rect">
            <a:avLst/>
          </a:prstGeom>
          <a:noFill/>
          <a:ln>
            <a:noFill/>
          </a:ln>
          <a:effectLst>
            <a:prstShdw prst="shdw17" dist="17961" dir="2700000">
              <a:schemeClr val="accent1">
                <a:gamma/>
                <a:shade val="60000"/>
                <a:invGamma/>
              </a:schemeClr>
            </a:prstShdw>
          </a:effectLst>
        </p:spPr>
        <p:txBody>
          <a:bodyPr wrap="none">
            <a:spAutoFit/>
          </a:bodyPr>
          <a:lstStyle/>
          <a:p>
            <a:pPr eaLnBrk="1" hangingPunct="1">
              <a:defRPr/>
            </a:pPr>
            <a:r>
              <a:rPr lang="zh-CN" altLang="en-US" sz="2000" dirty="0">
                <a:solidFill>
                  <a:srgbClr val="000000"/>
                </a:solidFill>
                <a:ea typeface="黑体" panose="02010609060101010101" pitchFamily="49" charset="-122"/>
              </a:rPr>
              <a:t>记息日</a:t>
            </a:r>
            <a:endParaRPr lang="zh-CN" altLang="en-US" sz="2000" dirty="0">
              <a:solidFill>
                <a:srgbClr val="000000"/>
              </a:solidFill>
              <a:ea typeface="黑体" panose="02010609060101010101" pitchFamily="49" charset="-122"/>
            </a:endParaRPr>
          </a:p>
        </p:txBody>
      </p:sp>
      <p:sp>
        <p:nvSpPr>
          <p:cNvPr id="355537" name="Rectangle 209"/>
          <p:cNvSpPr>
            <a:spLocks noChangeArrowheads="1"/>
          </p:cNvSpPr>
          <p:nvPr/>
        </p:nvSpPr>
        <p:spPr bwMode="auto">
          <a:xfrm>
            <a:off x="9350375" y="1662113"/>
            <a:ext cx="950913" cy="396875"/>
          </a:xfrm>
          <a:prstGeom prst="rect">
            <a:avLst/>
          </a:prstGeom>
          <a:noFill/>
          <a:ln>
            <a:noFill/>
          </a:ln>
          <a:effectLst>
            <a:prstShdw prst="shdw17" dist="17961" dir="2700000">
              <a:schemeClr val="accent1">
                <a:gamma/>
                <a:shade val="60000"/>
                <a:invGamma/>
              </a:schemeClr>
            </a:prstShdw>
          </a:effectLst>
        </p:spPr>
        <p:txBody>
          <a:bodyPr wrap="none">
            <a:spAutoFit/>
          </a:bodyPr>
          <a:lstStyle/>
          <a:p>
            <a:pPr eaLnBrk="1" hangingPunct="1">
              <a:defRPr/>
            </a:pPr>
            <a:r>
              <a:rPr lang="zh-CN" altLang="en-US" sz="2000" dirty="0">
                <a:solidFill>
                  <a:srgbClr val="000000"/>
                </a:solidFill>
                <a:ea typeface="黑体" panose="02010609060101010101" pitchFamily="49" charset="-122"/>
              </a:rPr>
              <a:t>出售日</a:t>
            </a:r>
            <a:endParaRPr lang="zh-CN" altLang="en-US" sz="2000" dirty="0">
              <a:solidFill>
                <a:srgbClr val="000000"/>
              </a:solidFill>
              <a:ea typeface="黑体" panose="02010609060101010101" pitchFamily="49" charset="-122"/>
            </a:endParaRPr>
          </a:p>
        </p:txBody>
      </p:sp>
      <p:sp>
        <p:nvSpPr>
          <p:cNvPr id="64525" name="Line 37"/>
          <p:cNvSpPr>
            <a:spLocks noChangeShapeType="1"/>
          </p:cNvSpPr>
          <p:nvPr/>
        </p:nvSpPr>
        <p:spPr bwMode="auto">
          <a:xfrm flipV="1">
            <a:off x="681038" y="3113088"/>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64526" name="Line 38"/>
          <p:cNvSpPr>
            <a:spLocks noChangeShapeType="1"/>
          </p:cNvSpPr>
          <p:nvPr/>
        </p:nvSpPr>
        <p:spPr bwMode="auto">
          <a:xfrm>
            <a:off x="1689100" y="3114675"/>
            <a:ext cx="0" cy="503238"/>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64527" name="Rectangle 15"/>
          <p:cNvSpPr>
            <a:spLocks noChangeArrowheads="1"/>
          </p:cNvSpPr>
          <p:nvPr/>
        </p:nvSpPr>
        <p:spPr bwMode="auto">
          <a:xfrm>
            <a:off x="715963" y="2370138"/>
            <a:ext cx="2043112" cy="677862"/>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spcBef>
                <a:spcPct val="0"/>
              </a:spcBef>
              <a:buClrTx/>
              <a:buFontTx/>
              <a:buNone/>
            </a:pPr>
            <a:r>
              <a:rPr lang="zh-CN" altLang="en-US" sz="2000">
                <a:solidFill>
                  <a:srgbClr val="000000"/>
                </a:solidFill>
                <a:latin typeface="Times New Roman" panose="02020603050405020304" pitchFamily="18" charset="0"/>
                <a:ea typeface="黑体" panose="02010609060101010101" pitchFamily="49" charset="-122"/>
              </a:rPr>
              <a:t>其他债权投资</a:t>
            </a:r>
            <a:endParaRPr lang="zh-CN" altLang="en-US" sz="2000">
              <a:solidFill>
                <a:srgbClr val="000000"/>
              </a:solidFill>
              <a:latin typeface="Times New Roman" panose="02020603050405020304" pitchFamily="18" charset="0"/>
              <a:ea typeface="黑体" panose="02010609060101010101" pitchFamily="49" charset="-122"/>
            </a:endParaRPr>
          </a:p>
          <a:p>
            <a:pPr algn="ctr" eaLnBrk="1" hangingPunct="1">
              <a:spcBef>
                <a:spcPct val="0"/>
              </a:spcBef>
              <a:buClrTx/>
              <a:buFontTx/>
              <a:buNone/>
            </a:pPr>
            <a:r>
              <a:rPr lang="en-US" altLang="zh-CN" sz="1800">
                <a:solidFill>
                  <a:srgbClr val="0000FF"/>
                </a:solidFill>
                <a:latin typeface="Times New Roman" panose="02020603050405020304" pitchFamily="18" charset="0"/>
                <a:ea typeface="黑体" panose="02010609060101010101" pitchFamily="49" charset="-122"/>
              </a:rPr>
              <a:t>—</a:t>
            </a:r>
            <a:r>
              <a:rPr lang="zh-CN" altLang="en-US" sz="1800">
                <a:solidFill>
                  <a:srgbClr val="0000FF"/>
                </a:solidFill>
                <a:latin typeface="Times New Roman" panose="02020603050405020304" pitchFamily="18" charset="0"/>
                <a:ea typeface="黑体" panose="02010609060101010101" pitchFamily="49" charset="-122"/>
              </a:rPr>
              <a:t>成本</a:t>
            </a:r>
            <a:r>
              <a:rPr lang="zh-CN" altLang="en-US" sz="1800">
                <a:solidFill>
                  <a:srgbClr val="7F7F7F"/>
                </a:solidFill>
                <a:latin typeface="Times New Roman" panose="02020603050405020304" pitchFamily="18" charset="0"/>
                <a:ea typeface="黑体" panose="02010609060101010101" pitchFamily="49" charset="-122"/>
              </a:rPr>
              <a:t>（即面值）</a:t>
            </a:r>
            <a:endParaRPr lang="zh-CN" altLang="en-US" sz="1800">
              <a:solidFill>
                <a:srgbClr val="7F7F7F"/>
              </a:solidFill>
              <a:latin typeface="Times New Roman" panose="02020603050405020304" pitchFamily="18" charset="0"/>
              <a:ea typeface="黑体" panose="02010609060101010101" pitchFamily="49" charset="-122"/>
            </a:endParaRPr>
          </a:p>
        </p:txBody>
      </p:sp>
      <p:sp>
        <p:nvSpPr>
          <p:cNvPr id="64528" name="Line 37"/>
          <p:cNvSpPr>
            <a:spLocks noChangeShapeType="1"/>
          </p:cNvSpPr>
          <p:nvPr/>
        </p:nvSpPr>
        <p:spPr bwMode="auto">
          <a:xfrm flipV="1">
            <a:off x="682625" y="4551363"/>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64529" name="Line 38"/>
          <p:cNvSpPr>
            <a:spLocks noChangeShapeType="1"/>
          </p:cNvSpPr>
          <p:nvPr/>
        </p:nvSpPr>
        <p:spPr bwMode="auto">
          <a:xfrm>
            <a:off x="1690688" y="4552950"/>
            <a:ext cx="0" cy="503238"/>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64530" name="Rectangle 15"/>
          <p:cNvSpPr>
            <a:spLocks noChangeArrowheads="1"/>
          </p:cNvSpPr>
          <p:nvPr/>
        </p:nvSpPr>
        <p:spPr bwMode="auto">
          <a:xfrm>
            <a:off x="871538" y="3808413"/>
            <a:ext cx="1733550" cy="676275"/>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spcBef>
                <a:spcPct val="0"/>
              </a:spcBef>
              <a:buClrTx/>
              <a:buFontTx/>
              <a:buNone/>
            </a:pPr>
            <a:r>
              <a:rPr lang="zh-CN" altLang="en-US" sz="2000">
                <a:solidFill>
                  <a:srgbClr val="000000"/>
                </a:solidFill>
                <a:latin typeface="Times New Roman" panose="02020603050405020304" pitchFamily="18" charset="0"/>
                <a:ea typeface="黑体" panose="02010609060101010101" pitchFamily="49" charset="-122"/>
              </a:rPr>
              <a:t>其他债权投资</a:t>
            </a:r>
            <a:endParaRPr lang="zh-CN" altLang="en-US" sz="2000">
              <a:solidFill>
                <a:srgbClr val="000000"/>
              </a:solidFill>
              <a:latin typeface="Times New Roman" panose="02020603050405020304" pitchFamily="18" charset="0"/>
              <a:ea typeface="黑体" panose="02010609060101010101" pitchFamily="49" charset="-122"/>
            </a:endParaRPr>
          </a:p>
          <a:p>
            <a:pPr algn="ctr" eaLnBrk="1" hangingPunct="1">
              <a:spcBef>
                <a:spcPct val="0"/>
              </a:spcBef>
              <a:buClrTx/>
              <a:buFontTx/>
              <a:buNone/>
            </a:pPr>
            <a:r>
              <a:rPr lang="en-US" altLang="zh-CN" sz="1800">
                <a:solidFill>
                  <a:srgbClr val="0000FF"/>
                </a:solidFill>
                <a:latin typeface="Times New Roman" panose="02020603050405020304" pitchFamily="18" charset="0"/>
                <a:ea typeface="黑体" panose="02010609060101010101" pitchFamily="49" charset="-122"/>
              </a:rPr>
              <a:t>—</a:t>
            </a:r>
            <a:r>
              <a:rPr lang="zh-CN" altLang="en-US" sz="1800">
                <a:solidFill>
                  <a:srgbClr val="0000FF"/>
                </a:solidFill>
                <a:latin typeface="Times New Roman" panose="02020603050405020304" pitchFamily="18" charset="0"/>
                <a:ea typeface="黑体" panose="02010609060101010101" pitchFamily="49" charset="-122"/>
              </a:rPr>
              <a:t>利息调整</a:t>
            </a:r>
            <a:endParaRPr lang="zh-CN" altLang="en-US" sz="1800">
              <a:solidFill>
                <a:srgbClr val="0000FF"/>
              </a:solidFill>
              <a:latin typeface="Times New Roman" panose="02020603050405020304" pitchFamily="18" charset="0"/>
              <a:ea typeface="黑体" panose="02010609060101010101" pitchFamily="49" charset="-122"/>
            </a:endParaRPr>
          </a:p>
        </p:txBody>
      </p:sp>
      <p:sp>
        <p:nvSpPr>
          <p:cNvPr id="64531" name="Line 37"/>
          <p:cNvSpPr>
            <a:spLocks noChangeShapeType="1"/>
          </p:cNvSpPr>
          <p:nvPr/>
        </p:nvSpPr>
        <p:spPr bwMode="auto">
          <a:xfrm flipV="1">
            <a:off x="831850" y="5638800"/>
            <a:ext cx="1655763"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64532" name="Rectangle 15"/>
          <p:cNvSpPr>
            <a:spLocks noChangeArrowheads="1"/>
          </p:cNvSpPr>
          <p:nvPr/>
        </p:nvSpPr>
        <p:spPr bwMode="auto">
          <a:xfrm>
            <a:off x="976313" y="5133975"/>
            <a:ext cx="1409700" cy="457200"/>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spcBef>
                <a:spcPct val="0"/>
              </a:spcBef>
              <a:buClrTx/>
              <a:buFontTx/>
              <a:buNone/>
            </a:pPr>
            <a:r>
              <a:rPr lang="zh-CN" altLang="en-US" sz="2400">
                <a:solidFill>
                  <a:srgbClr val="000000"/>
                </a:solidFill>
                <a:latin typeface="Times New Roman" panose="02020603050405020304" pitchFamily="18" charset="0"/>
                <a:ea typeface="黑体" panose="02010609060101010101" pitchFamily="49" charset="-122"/>
              </a:rPr>
              <a:t>银行存款</a:t>
            </a:r>
            <a:endParaRPr lang="zh-CN" altLang="en-US" sz="2400">
              <a:solidFill>
                <a:srgbClr val="000000"/>
              </a:solidFill>
              <a:latin typeface="Times New Roman" panose="02020603050405020304" pitchFamily="18" charset="0"/>
              <a:ea typeface="黑体" panose="02010609060101010101" pitchFamily="49" charset="-122"/>
            </a:endParaRPr>
          </a:p>
        </p:txBody>
      </p:sp>
      <p:sp>
        <p:nvSpPr>
          <p:cNvPr id="197" name="Line 217"/>
          <p:cNvSpPr>
            <a:spLocks noChangeShapeType="1"/>
          </p:cNvSpPr>
          <p:nvPr/>
        </p:nvSpPr>
        <p:spPr bwMode="auto">
          <a:xfrm>
            <a:off x="1695450" y="5638800"/>
            <a:ext cx="0" cy="503238"/>
          </a:xfrm>
          <a:prstGeom prst="line">
            <a:avLst/>
          </a:prstGeom>
          <a:noFill/>
          <a:ln w="9525">
            <a:solidFill>
              <a:schemeClr val="tx1"/>
            </a:solidFill>
            <a:miter lim="800000"/>
          </a:ln>
          <a:effectLst>
            <a:prstShdw prst="shdw17" dist="17961" dir="2700000">
              <a:schemeClr val="tx1">
                <a:gamma/>
                <a:shade val="60000"/>
                <a:invGamma/>
              </a:schemeClr>
            </a:prstShdw>
          </a:effectLst>
        </p:spPr>
        <p:txBody>
          <a:bodyPr wrap="none"/>
          <a:lstStyle/>
          <a:p>
            <a:pPr eaLnBrk="1" hangingPunct="1">
              <a:defRPr/>
            </a:pPr>
            <a:endParaRPr lang="zh-CN" altLang="en-US">
              <a:solidFill>
                <a:srgbClr val="002A00"/>
              </a:solidFill>
              <a:ea typeface="黑体" panose="02010609060101010101" pitchFamily="49" charset="-122"/>
            </a:endParaRPr>
          </a:p>
        </p:txBody>
      </p:sp>
      <p:sp>
        <p:nvSpPr>
          <p:cNvPr id="64534" name="Rectangle 34"/>
          <p:cNvSpPr>
            <a:spLocks noChangeArrowheads="1"/>
          </p:cNvSpPr>
          <p:nvPr/>
        </p:nvSpPr>
        <p:spPr bwMode="auto">
          <a:xfrm>
            <a:off x="823913" y="4624388"/>
            <a:ext cx="6477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00FF"/>
                </a:solidFill>
                <a:latin typeface="Times New Roman" panose="02020603050405020304" pitchFamily="18" charset="0"/>
                <a:ea typeface="黑体" panose="02010609060101010101" pitchFamily="49" charset="-122"/>
              </a:rPr>
              <a:t>8</a:t>
            </a:r>
            <a:r>
              <a:rPr kumimoji="0" lang="zh-CN" altLang="en-US" sz="2400">
                <a:solidFill>
                  <a:srgbClr val="0000FF"/>
                </a:solidFill>
                <a:latin typeface="Times New Roman" panose="02020603050405020304" pitchFamily="18" charset="0"/>
                <a:ea typeface="黑体" panose="02010609060101010101" pitchFamily="49" charset="-122"/>
              </a:rPr>
              <a:t>万</a:t>
            </a:r>
            <a:endParaRPr kumimoji="0" lang="zh-CN" altLang="zh-CN" sz="2400">
              <a:solidFill>
                <a:srgbClr val="0000FF"/>
              </a:solidFill>
              <a:latin typeface="Times New Roman" panose="02020603050405020304" pitchFamily="18" charset="0"/>
              <a:ea typeface="黑体" panose="02010609060101010101" pitchFamily="49" charset="-122"/>
            </a:endParaRPr>
          </a:p>
        </p:txBody>
      </p:sp>
      <p:sp>
        <p:nvSpPr>
          <p:cNvPr id="64535" name="Rectangle 34"/>
          <p:cNvSpPr>
            <a:spLocks noChangeArrowheads="1"/>
          </p:cNvSpPr>
          <p:nvPr/>
        </p:nvSpPr>
        <p:spPr bwMode="auto">
          <a:xfrm>
            <a:off x="609600" y="3186113"/>
            <a:ext cx="9556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00FF"/>
                </a:solidFill>
                <a:latin typeface="Times New Roman" panose="02020603050405020304" pitchFamily="18" charset="0"/>
                <a:ea typeface="黑体" panose="02010609060101010101" pitchFamily="49" charset="-122"/>
              </a:rPr>
              <a:t>100</a:t>
            </a:r>
            <a:r>
              <a:rPr kumimoji="0" lang="zh-CN" altLang="en-US" sz="2400">
                <a:solidFill>
                  <a:srgbClr val="0000FF"/>
                </a:solidFill>
                <a:latin typeface="Times New Roman" panose="02020603050405020304" pitchFamily="18" charset="0"/>
                <a:ea typeface="黑体" panose="02010609060101010101" pitchFamily="49" charset="-122"/>
              </a:rPr>
              <a:t>万</a:t>
            </a:r>
            <a:endParaRPr kumimoji="0" lang="zh-CN" altLang="zh-CN" sz="2400">
              <a:solidFill>
                <a:srgbClr val="0000FF"/>
              </a:solidFill>
              <a:latin typeface="Times New Roman" panose="02020603050405020304" pitchFamily="18" charset="0"/>
              <a:ea typeface="黑体" panose="02010609060101010101" pitchFamily="49" charset="-122"/>
            </a:endParaRPr>
          </a:p>
        </p:txBody>
      </p:sp>
      <p:sp>
        <p:nvSpPr>
          <p:cNvPr id="64536" name="Rectangle 34"/>
          <p:cNvSpPr>
            <a:spLocks noChangeArrowheads="1"/>
          </p:cNvSpPr>
          <p:nvPr/>
        </p:nvSpPr>
        <p:spPr bwMode="auto">
          <a:xfrm>
            <a:off x="1639888" y="5638800"/>
            <a:ext cx="9572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00FF"/>
                </a:solidFill>
                <a:latin typeface="Times New Roman" panose="02020603050405020304" pitchFamily="18" charset="0"/>
                <a:ea typeface="黑体" panose="02010609060101010101" pitchFamily="49" charset="-122"/>
              </a:rPr>
              <a:t>108</a:t>
            </a:r>
            <a:r>
              <a:rPr kumimoji="0" lang="zh-CN" altLang="en-US" sz="2400">
                <a:solidFill>
                  <a:srgbClr val="0000FF"/>
                </a:solidFill>
                <a:latin typeface="Times New Roman" panose="02020603050405020304" pitchFamily="18" charset="0"/>
                <a:ea typeface="黑体" panose="02010609060101010101" pitchFamily="49" charset="-122"/>
              </a:rPr>
              <a:t>万</a:t>
            </a:r>
            <a:endParaRPr kumimoji="0" lang="zh-CN" altLang="zh-CN" sz="2400">
              <a:solidFill>
                <a:srgbClr val="0000FF"/>
              </a:solidFill>
              <a:latin typeface="Times New Roman" panose="02020603050405020304" pitchFamily="18" charset="0"/>
              <a:ea typeface="黑体" panose="02010609060101010101" pitchFamily="49" charset="-122"/>
            </a:endParaRPr>
          </a:p>
        </p:txBody>
      </p:sp>
      <p:sp>
        <p:nvSpPr>
          <p:cNvPr id="64537" name="Line 37"/>
          <p:cNvSpPr>
            <a:spLocks noChangeShapeType="1"/>
          </p:cNvSpPr>
          <p:nvPr/>
        </p:nvSpPr>
        <p:spPr bwMode="auto">
          <a:xfrm>
            <a:off x="3168650" y="2974975"/>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64538" name="Line 38"/>
          <p:cNvSpPr>
            <a:spLocks noChangeShapeType="1"/>
          </p:cNvSpPr>
          <p:nvPr/>
        </p:nvSpPr>
        <p:spPr bwMode="auto">
          <a:xfrm flipH="1">
            <a:off x="4248150" y="2976563"/>
            <a:ext cx="1588" cy="503237"/>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64539" name="Rectangle 15"/>
          <p:cNvSpPr>
            <a:spLocks noChangeArrowheads="1"/>
          </p:cNvSpPr>
          <p:nvPr/>
        </p:nvSpPr>
        <p:spPr bwMode="auto">
          <a:xfrm>
            <a:off x="3416300" y="2397125"/>
            <a:ext cx="1587500" cy="520700"/>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spcBef>
                <a:spcPct val="0"/>
              </a:spcBef>
              <a:buClrTx/>
              <a:buFont typeface="Wingdings" panose="05000000000000000000" pitchFamily="2" charset="2"/>
              <a:buNone/>
            </a:pPr>
            <a:r>
              <a:rPr lang="zh-CN" altLang="en-US" sz="2400">
                <a:solidFill>
                  <a:srgbClr val="000000"/>
                </a:solidFill>
                <a:latin typeface="Times New Roman" panose="02020603050405020304" pitchFamily="18" charset="0"/>
                <a:ea typeface="黑体" panose="02010609060101010101" pitchFamily="49" charset="-122"/>
              </a:rPr>
              <a:t>应收利息</a:t>
            </a:r>
            <a:endParaRPr lang="zh-CN" altLang="en-US" sz="2400">
              <a:solidFill>
                <a:srgbClr val="000000"/>
              </a:solidFill>
              <a:latin typeface="Times New Roman" panose="02020603050405020304" pitchFamily="18" charset="0"/>
              <a:ea typeface="黑体" panose="02010609060101010101" pitchFamily="49" charset="-122"/>
            </a:endParaRPr>
          </a:p>
        </p:txBody>
      </p:sp>
      <p:sp>
        <p:nvSpPr>
          <p:cNvPr id="64540" name="Line 37"/>
          <p:cNvSpPr>
            <a:spLocks noChangeShapeType="1"/>
          </p:cNvSpPr>
          <p:nvPr/>
        </p:nvSpPr>
        <p:spPr bwMode="auto">
          <a:xfrm>
            <a:off x="3240088" y="4197350"/>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64541" name="Line 38"/>
          <p:cNvSpPr>
            <a:spLocks noChangeShapeType="1"/>
          </p:cNvSpPr>
          <p:nvPr/>
        </p:nvSpPr>
        <p:spPr bwMode="auto">
          <a:xfrm flipH="1">
            <a:off x="4319588" y="4198938"/>
            <a:ext cx="1587" cy="503237"/>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64542" name="Rectangle 15"/>
          <p:cNvSpPr>
            <a:spLocks noChangeArrowheads="1"/>
          </p:cNvSpPr>
          <p:nvPr/>
        </p:nvSpPr>
        <p:spPr bwMode="auto">
          <a:xfrm>
            <a:off x="3514725" y="3763963"/>
            <a:ext cx="1422400" cy="423862"/>
          </a:xfrm>
          <a:prstGeom prst="rect">
            <a:avLst/>
          </a:prstGeom>
          <a:solidFill>
            <a:srgbClr val="FF99FF"/>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lnSpc>
                <a:spcPct val="90000"/>
              </a:lnSpc>
              <a:spcBef>
                <a:spcPct val="0"/>
              </a:spcBef>
              <a:buClrTx/>
              <a:buFontTx/>
              <a:buNone/>
            </a:pPr>
            <a:r>
              <a:rPr lang="zh-CN" altLang="en-US" sz="2400">
                <a:solidFill>
                  <a:srgbClr val="000000"/>
                </a:solidFill>
                <a:latin typeface="Times New Roman" panose="02020603050405020304" pitchFamily="18" charset="0"/>
                <a:ea typeface="黑体" panose="02010609060101010101" pitchFamily="49" charset="-122"/>
              </a:rPr>
              <a:t>投资收益</a:t>
            </a:r>
            <a:endParaRPr lang="zh-CN" altLang="en-US" sz="2000">
              <a:solidFill>
                <a:srgbClr val="0000FF"/>
              </a:solidFill>
              <a:latin typeface="Times New Roman" panose="02020603050405020304" pitchFamily="18" charset="0"/>
              <a:ea typeface="黑体" panose="02010609060101010101" pitchFamily="49" charset="-122"/>
            </a:endParaRPr>
          </a:p>
        </p:txBody>
      </p:sp>
      <p:cxnSp>
        <p:nvCxnSpPr>
          <p:cNvPr id="13" name="直接连接符 12"/>
          <p:cNvCxnSpPr>
            <a:stCxn id="64546" idx="3"/>
            <a:endCxn id="64546" idx="3"/>
          </p:cNvCxnSpPr>
          <p:nvPr/>
        </p:nvCxnSpPr>
        <p:spPr bwMode="auto">
          <a:xfrm>
            <a:off x="4968875" y="4427538"/>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64544" name="Rectangle 34"/>
          <p:cNvSpPr>
            <a:spLocks noChangeArrowheads="1"/>
          </p:cNvSpPr>
          <p:nvPr/>
        </p:nvSpPr>
        <p:spPr bwMode="auto">
          <a:xfrm>
            <a:off x="3529013" y="3046413"/>
            <a:ext cx="8016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0000"/>
                </a:solidFill>
                <a:latin typeface="Times New Roman" panose="02020603050405020304" pitchFamily="18" charset="0"/>
                <a:ea typeface="黑体" panose="02010609060101010101" pitchFamily="49" charset="-122"/>
              </a:rPr>
              <a:t>10</a:t>
            </a:r>
            <a:r>
              <a:rPr kumimoji="0" lang="zh-CN" altLang="en-US" sz="2400">
                <a:solidFill>
                  <a:srgbClr val="000000"/>
                </a:solidFill>
                <a:latin typeface="Times New Roman" panose="02020603050405020304" pitchFamily="18" charset="0"/>
                <a:ea typeface="黑体" panose="02010609060101010101" pitchFamily="49" charset="-122"/>
              </a:rPr>
              <a:t>万</a:t>
            </a:r>
            <a:endParaRPr kumimoji="0" lang="zh-CN" altLang="zh-CN" sz="2400">
              <a:solidFill>
                <a:srgbClr val="000000"/>
              </a:solidFill>
              <a:latin typeface="Times New Roman" panose="02020603050405020304" pitchFamily="18" charset="0"/>
              <a:ea typeface="黑体" panose="02010609060101010101" pitchFamily="49" charset="-122"/>
            </a:endParaRPr>
          </a:p>
        </p:txBody>
      </p:sp>
      <p:grpSp>
        <p:nvGrpSpPr>
          <p:cNvPr id="3" name="组合 2"/>
          <p:cNvGrpSpPr/>
          <p:nvPr/>
        </p:nvGrpSpPr>
        <p:grpSpPr bwMode="auto">
          <a:xfrm>
            <a:off x="7945438" y="3617913"/>
            <a:ext cx="2078037" cy="2730500"/>
            <a:chOff x="7943850" y="3355975"/>
            <a:chExt cx="2078038" cy="2730500"/>
          </a:xfrm>
        </p:grpSpPr>
        <p:sp>
          <p:nvSpPr>
            <p:cNvPr id="64584" name="Line 37"/>
            <p:cNvSpPr>
              <a:spLocks noChangeShapeType="1"/>
            </p:cNvSpPr>
            <p:nvPr/>
          </p:nvSpPr>
          <p:spPr bwMode="auto">
            <a:xfrm flipV="1">
              <a:off x="7943850" y="4098925"/>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64585" name="Line 38"/>
            <p:cNvSpPr>
              <a:spLocks noChangeShapeType="1"/>
            </p:cNvSpPr>
            <p:nvPr/>
          </p:nvSpPr>
          <p:spPr bwMode="auto">
            <a:xfrm>
              <a:off x="8951913" y="4100513"/>
              <a:ext cx="0" cy="503237"/>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64586" name="Rectangle 34"/>
            <p:cNvSpPr>
              <a:spLocks noChangeArrowheads="1"/>
            </p:cNvSpPr>
            <p:nvPr/>
          </p:nvSpPr>
          <p:spPr bwMode="auto">
            <a:xfrm>
              <a:off x="8974138" y="4159250"/>
              <a:ext cx="955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2A00"/>
                  </a:solidFill>
                  <a:latin typeface="Times New Roman" panose="02020603050405020304" pitchFamily="18" charset="0"/>
                  <a:ea typeface="黑体" panose="02010609060101010101" pitchFamily="49" charset="-122"/>
                </a:rPr>
                <a:t>100</a:t>
              </a:r>
              <a:r>
                <a:rPr kumimoji="0" lang="zh-CN" altLang="en-US" sz="2400">
                  <a:solidFill>
                    <a:srgbClr val="002A00"/>
                  </a:solidFill>
                  <a:latin typeface="Times New Roman" panose="02020603050405020304" pitchFamily="18" charset="0"/>
                  <a:ea typeface="黑体" panose="02010609060101010101" pitchFamily="49" charset="-122"/>
                </a:rPr>
                <a:t>万</a:t>
              </a:r>
              <a:endParaRPr kumimoji="0" lang="zh-CN" altLang="zh-CN" sz="2400">
                <a:solidFill>
                  <a:srgbClr val="002A00"/>
                </a:solidFill>
                <a:latin typeface="Times New Roman" panose="02020603050405020304" pitchFamily="18" charset="0"/>
                <a:ea typeface="黑体" panose="02010609060101010101" pitchFamily="49" charset="-122"/>
              </a:endParaRPr>
            </a:p>
          </p:txBody>
        </p:sp>
        <p:sp>
          <p:nvSpPr>
            <p:cNvPr id="64587" name="Rectangle 15"/>
            <p:cNvSpPr>
              <a:spLocks noChangeArrowheads="1"/>
            </p:cNvSpPr>
            <p:nvPr/>
          </p:nvSpPr>
          <p:spPr bwMode="auto">
            <a:xfrm>
              <a:off x="7978775" y="3355975"/>
              <a:ext cx="2043113" cy="677863"/>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spcBef>
                  <a:spcPct val="0"/>
                </a:spcBef>
                <a:buClrTx/>
                <a:buFontTx/>
                <a:buNone/>
              </a:pPr>
              <a:r>
                <a:rPr lang="zh-CN" altLang="en-US" sz="2000">
                  <a:solidFill>
                    <a:srgbClr val="000000"/>
                  </a:solidFill>
                  <a:latin typeface="Times New Roman" panose="02020603050405020304" pitchFamily="18" charset="0"/>
                  <a:ea typeface="黑体" panose="02010609060101010101" pitchFamily="49" charset="-122"/>
                </a:rPr>
                <a:t>其他债权投资</a:t>
              </a:r>
              <a:endParaRPr lang="zh-CN" altLang="en-US" sz="2000">
                <a:solidFill>
                  <a:srgbClr val="000000"/>
                </a:solidFill>
                <a:latin typeface="Times New Roman" panose="02020603050405020304" pitchFamily="18" charset="0"/>
                <a:ea typeface="黑体" panose="02010609060101010101" pitchFamily="49" charset="-122"/>
              </a:endParaRPr>
            </a:p>
            <a:p>
              <a:pPr algn="ctr" eaLnBrk="1" hangingPunct="1">
                <a:spcBef>
                  <a:spcPct val="0"/>
                </a:spcBef>
                <a:buClrTx/>
                <a:buFont typeface="Wingdings" panose="05000000000000000000" pitchFamily="2" charset="2"/>
                <a:buNone/>
              </a:pPr>
              <a:r>
                <a:rPr lang="en-US" altLang="zh-CN" sz="1800">
                  <a:solidFill>
                    <a:srgbClr val="0000FF"/>
                  </a:solidFill>
                  <a:latin typeface="Times New Roman" panose="02020603050405020304" pitchFamily="18" charset="0"/>
                  <a:ea typeface="黑体" panose="02010609060101010101" pitchFamily="49" charset="-122"/>
                </a:rPr>
                <a:t>—</a:t>
              </a:r>
              <a:r>
                <a:rPr lang="zh-CN" altLang="en-US" sz="1800">
                  <a:solidFill>
                    <a:srgbClr val="0000FF"/>
                  </a:solidFill>
                  <a:latin typeface="Times New Roman" panose="02020603050405020304" pitchFamily="18" charset="0"/>
                  <a:ea typeface="黑体" panose="02010609060101010101" pitchFamily="49" charset="-122"/>
                </a:rPr>
                <a:t>成本</a:t>
              </a:r>
              <a:r>
                <a:rPr lang="zh-CN" altLang="en-US" sz="1800">
                  <a:solidFill>
                    <a:srgbClr val="7F7F7F"/>
                  </a:solidFill>
                  <a:latin typeface="Times New Roman" panose="02020603050405020304" pitchFamily="18" charset="0"/>
                  <a:ea typeface="黑体" panose="02010609060101010101" pitchFamily="49" charset="-122"/>
                </a:rPr>
                <a:t>（即面值）</a:t>
              </a:r>
              <a:endParaRPr lang="zh-CN" altLang="en-US" sz="1800">
                <a:solidFill>
                  <a:srgbClr val="7F7F7F"/>
                </a:solidFill>
                <a:latin typeface="Times New Roman" panose="02020603050405020304" pitchFamily="18" charset="0"/>
                <a:ea typeface="黑体" panose="02010609060101010101" pitchFamily="49" charset="-122"/>
              </a:endParaRPr>
            </a:p>
          </p:txBody>
        </p:sp>
        <p:sp>
          <p:nvSpPr>
            <p:cNvPr id="64588" name="Line 37"/>
            <p:cNvSpPr>
              <a:spLocks noChangeShapeType="1"/>
            </p:cNvSpPr>
            <p:nvPr/>
          </p:nvSpPr>
          <p:spPr bwMode="auto">
            <a:xfrm flipV="1">
              <a:off x="7967663" y="5575300"/>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64589" name="Line 38"/>
            <p:cNvSpPr>
              <a:spLocks noChangeShapeType="1"/>
            </p:cNvSpPr>
            <p:nvPr/>
          </p:nvSpPr>
          <p:spPr bwMode="auto">
            <a:xfrm>
              <a:off x="8975725" y="5576888"/>
              <a:ext cx="0" cy="503237"/>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64590" name="Rectangle 15"/>
            <p:cNvSpPr>
              <a:spLocks noChangeArrowheads="1"/>
            </p:cNvSpPr>
            <p:nvPr/>
          </p:nvSpPr>
          <p:spPr bwMode="auto">
            <a:xfrm>
              <a:off x="8158163" y="4832350"/>
              <a:ext cx="1733550" cy="677863"/>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spcBef>
                  <a:spcPct val="0"/>
                </a:spcBef>
                <a:buClrTx/>
                <a:buFontTx/>
                <a:buNone/>
              </a:pPr>
              <a:r>
                <a:rPr lang="zh-CN" altLang="en-US" sz="2000">
                  <a:solidFill>
                    <a:srgbClr val="000000"/>
                  </a:solidFill>
                  <a:latin typeface="Times New Roman" panose="02020603050405020304" pitchFamily="18" charset="0"/>
                  <a:ea typeface="黑体" panose="02010609060101010101" pitchFamily="49" charset="-122"/>
                </a:rPr>
                <a:t>其他债权投资</a:t>
              </a:r>
              <a:endParaRPr lang="zh-CN" altLang="en-US" sz="2000">
                <a:solidFill>
                  <a:srgbClr val="000000"/>
                </a:solidFill>
                <a:latin typeface="Times New Roman" panose="02020603050405020304" pitchFamily="18" charset="0"/>
                <a:ea typeface="黑体" panose="02010609060101010101" pitchFamily="49" charset="-122"/>
              </a:endParaRPr>
            </a:p>
            <a:p>
              <a:pPr algn="ctr" eaLnBrk="1" hangingPunct="1">
                <a:spcBef>
                  <a:spcPct val="0"/>
                </a:spcBef>
                <a:buClrTx/>
                <a:buFontTx/>
                <a:buNone/>
              </a:pPr>
              <a:r>
                <a:rPr lang="en-US" altLang="zh-CN" sz="1800">
                  <a:solidFill>
                    <a:srgbClr val="0000FF"/>
                  </a:solidFill>
                  <a:latin typeface="Times New Roman" panose="02020603050405020304" pitchFamily="18" charset="0"/>
                  <a:ea typeface="黑体" panose="02010609060101010101" pitchFamily="49" charset="-122"/>
                </a:rPr>
                <a:t>—</a:t>
              </a:r>
              <a:r>
                <a:rPr lang="zh-CN" altLang="en-US" sz="1800">
                  <a:solidFill>
                    <a:srgbClr val="0000FF"/>
                  </a:solidFill>
                  <a:latin typeface="Times New Roman" panose="02020603050405020304" pitchFamily="18" charset="0"/>
                  <a:ea typeface="黑体" panose="02010609060101010101" pitchFamily="49" charset="-122"/>
                </a:rPr>
                <a:t>利息调整</a:t>
              </a:r>
              <a:endParaRPr lang="zh-CN" altLang="en-US" sz="1800">
                <a:solidFill>
                  <a:srgbClr val="0000FF"/>
                </a:solidFill>
                <a:latin typeface="Times New Roman" panose="02020603050405020304" pitchFamily="18" charset="0"/>
                <a:ea typeface="黑体" panose="02010609060101010101" pitchFamily="49" charset="-122"/>
              </a:endParaRPr>
            </a:p>
          </p:txBody>
        </p:sp>
        <p:sp>
          <p:nvSpPr>
            <p:cNvPr id="64591" name="Rectangle 34"/>
            <p:cNvSpPr>
              <a:spLocks noChangeArrowheads="1"/>
            </p:cNvSpPr>
            <p:nvPr/>
          </p:nvSpPr>
          <p:spPr bwMode="auto">
            <a:xfrm>
              <a:off x="8974138" y="5624513"/>
              <a:ext cx="6477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2A00"/>
                  </a:solidFill>
                  <a:latin typeface="Times New Roman" panose="02020603050405020304" pitchFamily="18" charset="0"/>
                  <a:ea typeface="黑体" panose="02010609060101010101" pitchFamily="49" charset="-122"/>
                </a:rPr>
                <a:t>7</a:t>
              </a:r>
              <a:r>
                <a:rPr kumimoji="0" lang="zh-CN" altLang="en-US" sz="2400">
                  <a:solidFill>
                    <a:srgbClr val="002A00"/>
                  </a:solidFill>
                  <a:latin typeface="Times New Roman" panose="02020603050405020304" pitchFamily="18" charset="0"/>
                  <a:ea typeface="黑体" panose="02010609060101010101" pitchFamily="49" charset="-122"/>
                </a:rPr>
                <a:t>万</a:t>
              </a:r>
              <a:endParaRPr kumimoji="0" lang="zh-CN" altLang="zh-CN" sz="2400">
                <a:solidFill>
                  <a:srgbClr val="002A00"/>
                </a:solidFill>
                <a:latin typeface="Times New Roman" panose="02020603050405020304" pitchFamily="18" charset="0"/>
                <a:ea typeface="黑体" panose="02010609060101010101" pitchFamily="49" charset="-122"/>
              </a:endParaRPr>
            </a:p>
          </p:txBody>
        </p:sp>
      </p:grpSp>
      <p:sp>
        <p:nvSpPr>
          <p:cNvPr id="64546" name="Rectangle 34"/>
          <p:cNvSpPr>
            <a:spLocks noChangeArrowheads="1"/>
          </p:cNvSpPr>
          <p:nvPr/>
        </p:nvSpPr>
        <p:spPr bwMode="auto">
          <a:xfrm>
            <a:off x="4319588" y="4195763"/>
            <a:ext cx="6492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0000"/>
                </a:solidFill>
                <a:latin typeface="Times New Roman" panose="02020603050405020304" pitchFamily="18" charset="0"/>
                <a:ea typeface="黑体" panose="02010609060101010101" pitchFamily="49" charset="-122"/>
              </a:rPr>
              <a:t>9</a:t>
            </a:r>
            <a:r>
              <a:rPr kumimoji="0" lang="zh-CN" altLang="en-US" sz="2400">
                <a:solidFill>
                  <a:srgbClr val="000000"/>
                </a:solidFill>
                <a:latin typeface="Times New Roman" panose="02020603050405020304" pitchFamily="18" charset="0"/>
                <a:ea typeface="黑体" panose="02010609060101010101" pitchFamily="49" charset="-122"/>
              </a:rPr>
              <a:t>万</a:t>
            </a:r>
            <a:endParaRPr kumimoji="0" lang="zh-CN" altLang="zh-CN" sz="2400">
              <a:solidFill>
                <a:srgbClr val="000000"/>
              </a:solidFill>
              <a:latin typeface="Times New Roman" panose="02020603050405020304" pitchFamily="18" charset="0"/>
              <a:ea typeface="黑体" panose="02010609060101010101" pitchFamily="49" charset="-122"/>
            </a:endParaRPr>
          </a:p>
        </p:txBody>
      </p:sp>
      <p:grpSp>
        <p:nvGrpSpPr>
          <p:cNvPr id="2" name="组合 1"/>
          <p:cNvGrpSpPr/>
          <p:nvPr/>
        </p:nvGrpSpPr>
        <p:grpSpPr bwMode="auto">
          <a:xfrm>
            <a:off x="10169525" y="2189163"/>
            <a:ext cx="1757363" cy="1008062"/>
            <a:chOff x="7912100" y="2251075"/>
            <a:chExt cx="1757363" cy="1008063"/>
          </a:xfrm>
        </p:grpSpPr>
        <p:sp>
          <p:nvSpPr>
            <p:cNvPr id="64580" name="Line 37"/>
            <p:cNvSpPr>
              <a:spLocks noChangeShapeType="1"/>
            </p:cNvSpPr>
            <p:nvPr/>
          </p:nvSpPr>
          <p:spPr bwMode="auto">
            <a:xfrm flipV="1">
              <a:off x="8013700" y="2755900"/>
              <a:ext cx="1655763"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64581" name="Rectangle 15"/>
            <p:cNvSpPr>
              <a:spLocks noChangeArrowheads="1"/>
            </p:cNvSpPr>
            <p:nvPr/>
          </p:nvSpPr>
          <p:spPr bwMode="auto">
            <a:xfrm>
              <a:off x="8158163" y="2251075"/>
              <a:ext cx="1409700" cy="457200"/>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spcBef>
                  <a:spcPct val="0"/>
                </a:spcBef>
                <a:buClrTx/>
                <a:buFontTx/>
                <a:buNone/>
              </a:pPr>
              <a:r>
                <a:rPr lang="zh-CN" altLang="en-US" sz="2400">
                  <a:solidFill>
                    <a:srgbClr val="000000"/>
                  </a:solidFill>
                  <a:latin typeface="Times New Roman" panose="02020603050405020304" pitchFamily="18" charset="0"/>
                  <a:ea typeface="黑体" panose="02010609060101010101" pitchFamily="49" charset="-122"/>
                </a:rPr>
                <a:t>银行存款</a:t>
              </a:r>
              <a:endParaRPr lang="zh-CN" altLang="en-US" sz="2400">
                <a:solidFill>
                  <a:srgbClr val="000000"/>
                </a:solidFill>
                <a:latin typeface="Times New Roman" panose="02020603050405020304" pitchFamily="18" charset="0"/>
                <a:ea typeface="黑体" panose="02010609060101010101" pitchFamily="49" charset="-122"/>
              </a:endParaRPr>
            </a:p>
          </p:txBody>
        </p:sp>
        <p:sp>
          <p:nvSpPr>
            <p:cNvPr id="355545" name="Line 217"/>
            <p:cNvSpPr>
              <a:spLocks noChangeShapeType="1"/>
            </p:cNvSpPr>
            <p:nvPr/>
          </p:nvSpPr>
          <p:spPr bwMode="auto">
            <a:xfrm>
              <a:off x="8877300" y="2755901"/>
              <a:ext cx="0" cy="503237"/>
            </a:xfrm>
            <a:prstGeom prst="line">
              <a:avLst/>
            </a:prstGeom>
            <a:noFill/>
            <a:ln w="9525">
              <a:solidFill>
                <a:schemeClr val="tx1"/>
              </a:solidFill>
              <a:miter lim="800000"/>
            </a:ln>
            <a:effectLst>
              <a:prstShdw prst="shdw17" dist="17961" dir="2700000">
                <a:schemeClr val="tx1">
                  <a:gamma/>
                  <a:shade val="60000"/>
                  <a:invGamma/>
                </a:schemeClr>
              </a:prstShdw>
            </a:effectLst>
          </p:spPr>
          <p:txBody>
            <a:bodyPr wrap="none"/>
            <a:lstStyle/>
            <a:p>
              <a:pPr eaLnBrk="1" hangingPunct="1">
                <a:defRPr/>
              </a:pPr>
              <a:endParaRPr lang="zh-CN" altLang="en-US">
                <a:solidFill>
                  <a:srgbClr val="002A00"/>
                </a:solidFill>
                <a:ea typeface="黑体" panose="02010609060101010101" pitchFamily="49" charset="-122"/>
              </a:endParaRPr>
            </a:p>
          </p:txBody>
        </p:sp>
        <p:sp>
          <p:nvSpPr>
            <p:cNvPr id="64583" name="Rectangle 34"/>
            <p:cNvSpPr>
              <a:spLocks noChangeArrowheads="1"/>
            </p:cNvSpPr>
            <p:nvPr/>
          </p:nvSpPr>
          <p:spPr bwMode="auto">
            <a:xfrm>
              <a:off x="7912100" y="2757488"/>
              <a:ext cx="9382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2A00"/>
                  </a:solidFill>
                  <a:latin typeface="Times New Roman" panose="02020603050405020304" pitchFamily="18" charset="0"/>
                  <a:ea typeface="黑体" panose="02010609060101010101" pitchFamily="49" charset="-122"/>
                </a:rPr>
                <a:t>110</a:t>
              </a:r>
              <a:r>
                <a:rPr kumimoji="0" lang="zh-CN" altLang="en-US" sz="2400">
                  <a:solidFill>
                    <a:srgbClr val="002A00"/>
                  </a:solidFill>
                  <a:latin typeface="Times New Roman" panose="02020603050405020304" pitchFamily="18" charset="0"/>
                  <a:ea typeface="黑体" panose="02010609060101010101" pitchFamily="49" charset="-122"/>
                </a:rPr>
                <a:t>万</a:t>
              </a:r>
              <a:endParaRPr kumimoji="0" lang="zh-CN" altLang="zh-CN" sz="2400">
                <a:solidFill>
                  <a:srgbClr val="002A00"/>
                </a:solidFill>
                <a:latin typeface="Times New Roman" panose="02020603050405020304" pitchFamily="18" charset="0"/>
                <a:ea typeface="黑体" panose="02010609060101010101" pitchFamily="49" charset="-122"/>
              </a:endParaRPr>
            </a:p>
          </p:txBody>
        </p:sp>
      </p:grpSp>
      <p:sp>
        <p:nvSpPr>
          <p:cNvPr id="214" name="Line 205"/>
          <p:cNvSpPr>
            <a:spLocks noChangeShapeType="1"/>
          </p:cNvSpPr>
          <p:nvPr/>
        </p:nvSpPr>
        <p:spPr bwMode="auto">
          <a:xfrm>
            <a:off x="6456363" y="1220788"/>
            <a:ext cx="0" cy="360362"/>
          </a:xfrm>
          <a:prstGeom prst="line">
            <a:avLst/>
          </a:prstGeom>
          <a:noFill/>
          <a:ln w="57150">
            <a:solidFill>
              <a:schemeClr val="tx1"/>
            </a:solidFill>
            <a:miter lim="800000"/>
          </a:ln>
          <a:effectLst>
            <a:prstShdw prst="shdw17" dist="17961" dir="2700000">
              <a:schemeClr val="tx1">
                <a:gamma/>
                <a:shade val="60000"/>
                <a:invGamma/>
              </a:schemeClr>
            </a:prstShdw>
          </a:effectLst>
        </p:spPr>
        <p:txBody>
          <a:bodyPr wrap="none"/>
          <a:lstStyle/>
          <a:p>
            <a:pPr eaLnBrk="1" hangingPunct="1">
              <a:defRPr/>
            </a:pPr>
            <a:endParaRPr lang="zh-CN" altLang="en-US">
              <a:solidFill>
                <a:srgbClr val="002A00"/>
              </a:solidFill>
              <a:ea typeface="黑体" panose="02010609060101010101" pitchFamily="49" charset="-122"/>
            </a:endParaRPr>
          </a:p>
        </p:txBody>
      </p:sp>
      <p:sp>
        <p:nvSpPr>
          <p:cNvPr id="215" name="Rectangle 208"/>
          <p:cNvSpPr>
            <a:spLocks noChangeArrowheads="1"/>
          </p:cNvSpPr>
          <p:nvPr/>
        </p:nvSpPr>
        <p:spPr bwMode="auto">
          <a:xfrm>
            <a:off x="5976938" y="1716088"/>
            <a:ext cx="958850" cy="400050"/>
          </a:xfrm>
          <a:prstGeom prst="rect">
            <a:avLst/>
          </a:prstGeom>
          <a:noFill/>
          <a:ln>
            <a:noFill/>
          </a:ln>
          <a:effectLst>
            <a:prstShdw prst="shdw17" dist="17961" dir="2700000">
              <a:schemeClr val="accent1">
                <a:gamma/>
                <a:shade val="60000"/>
                <a:invGamma/>
              </a:schemeClr>
            </a:prstShdw>
          </a:effectLst>
        </p:spPr>
        <p:txBody>
          <a:bodyPr wrap="none">
            <a:spAutoFit/>
          </a:bodyPr>
          <a:lstStyle/>
          <a:p>
            <a:pPr eaLnBrk="1" hangingPunct="1">
              <a:defRPr/>
            </a:pPr>
            <a:r>
              <a:rPr lang="zh-CN" altLang="en-US" sz="2000" dirty="0">
                <a:solidFill>
                  <a:srgbClr val="000000"/>
                </a:solidFill>
                <a:ea typeface="黑体" panose="02010609060101010101" pitchFamily="49" charset="-122"/>
              </a:rPr>
              <a:t>报表日</a:t>
            </a:r>
            <a:endParaRPr lang="zh-CN" altLang="en-US" sz="2000" dirty="0">
              <a:solidFill>
                <a:srgbClr val="000000"/>
              </a:solidFill>
              <a:ea typeface="黑体" panose="02010609060101010101" pitchFamily="49" charset="-122"/>
            </a:endParaRPr>
          </a:p>
        </p:txBody>
      </p:sp>
      <p:sp>
        <p:nvSpPr>
          <p:cNvPr id="64550" name="Line 37"/>
          <p:cNvSpPr>
            <a:spLocks noChangeShapeType="1"/>
          </p:cNvSpPr>
          <p:nvPr/>
        </p:nvSpPr>
        <p:spPr bwMode="auto">
          <a:xfrm flipV="1">
            <a:off x="5502275" y="2971800"/>
            <a:ext cx="2232025" cy="23813"/>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64551" name="Line 38"/>
          <p:cNvSpPr>
            <a:spLocks noChangeShapeType="1"/>
          </p:cNvSpPr>
          <p:nvPr/>
        </p:nvSpPr>
        <p:spPr bwMode="auto">
          <a:xfrm flipH="1">
            <a:off x="6726238" y="2971800"/>
            <a:ext cx="1587" cy="503238"/>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64552" name="Rectangle 34"/>
          <p:cNvSpPr>
            <a:spLocks noChangeArrowheads="1"/>
          </p:cNvSpPr>
          <p:nvPr/>
        </p:nvSpPr>
        <p:spPr bwMode="auto">
          <a:xfrm>
            <a:off x="5648325" y="3043238"/>
            <a:ext cx="6477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00FF"/>
                </a:solidFill>
                <a:latin typeface="Times New Roman" panose="02020603050405020304" pitchFamily="18" charset="0"/>
                <a:ea typeface="黑体" panose="02010609060101010101" pitchFamily="49" charset="-122"/>
              </a:rPr>
              <a:t>2</a:t>
            </a:r>
            <a:r>
              <a:rPr kumimoji="0" lang="zh-CN" altLang="en-US" sz="2400">
                <a:solidFill>
                  <a:srgbClr val="0000FF"/>
                </a:solidFill>
                <a:latin typeface="Times New Roman" panose="02020603050405020304" pitchFamily="18" charset="0"/>
                <a:ea typeface="黑体" panose="02010609060101010101" pitchFamily="49" charset="-122"/>
              </a:rPr>
              <a:t>万</a:t>
            </a:r>
            <a:endParaRPr kumimoji="0" lang="zh-CN" altLang="zh-CN" sz="2400">
              <a:solidFill>
                <a:srgbClr val="0000FF"/>
              </a:solidFill>
              <a:latin typeface="Times New Roman" panose="02020603050405020304" pitchFamily="18" charset="0"/>
              <a:ea typeface="黑体" panose="02010609060101010101" pitchFamily="49" charset="-122"/>
            </a:endParaRPr>
          </a:p>
        </p:txBody>
      </p:sp>
      <p:sp>
        <p:nvSpPr>
          <p:cNvPr id="64553" name="Rectangle 15"/>
          <p:cNvSpPr>
            <a:spLocks noChangeArrowheads="1"/>
          </p:cNvSpPr>
          <p:nvPr/>
        </p:nvSpPr>
        <p:spPr bwMode="auto">
          <a:xfrm>
            <a:off x="5711825" y="2298700"/>
            <a:ext cx="1809750" cy="619125"/>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lnSpc>
                <a:spcPct val="90000"/>
              </a:lnSpc>
              <a:spcBef>
                <a:spcPct val="0"/>
              </a:spcBef>
              <a:buClrTx/>
              <a:buFontTx/>
              <a:buNone/>
            </a:pPr>
            <a:r>
              <a:rPr lang="zh-CN" altLang="en-US" sz="2000">
                <a:solidFill>
                  <a:srgbClr val="000000"/>
                </a:solidFill>
                <a:latin typeface="Times New Roman" panose="02020603050405020304" pitchFamily="18" charset="0"/>
                <a:ea typeface="黑体" panose="02010609060101010101" pitchFamily="49" charset="-122"/>
              </a:rPr>
              <a:t>其他债权投资</a:t>
            </a:r>
            <a:endParaRPr lang="zh-CN" altLang="en-US" sz="2000">
              <a:solidFill>
                <a:srgbClr val="000000"/>
              </a:solidFill>
              <a:latin typeface="Times New Roman" panose="02020603050405020304" pitchFamily="18" charset="0"/>
              <a:ea typeface="黑体" panose="02010609060101010101" pitchFamily="49" charset="-122"/>
            </a:endParaRPr>
          </a:p>
          <a:p>
            <a:pPr algn="ctr" eaLnBrk="1" hangingPunct="1">
              <a:lnSpc>
                <a:spcPct val="90000"/>
              </a:lnSpc>
              <a:spcBef>
                <a:spcPct val="0"/>
              </a:spcBef>
              <a:buClrTx/>
              <a:buFontTx/>
              <a:buNone/>
            </a:pPr>
            <a:r>
              <a:rPr lang="en-US" altLang="zh-CN" sz="1800">
                <a:solidFill>
                  <a:srgbClr val="0000FF"/>
                </a:solidFill>
                <a:latin typeface="Times New Roman" panose="02020603050405020304" pitchFamily="18" charset="0"/>
                <a:ea typeface="黑体" panose="02010609060101010101" pitchFamily="49" charset="-122"/>
              </a:rPr>
              <a:t>—</a:t>
            </a:r>
            <a:r>
              <a:rPr lang="zh-CN" altLang="en-US" sz="1800">
                <a:solidFill>
                  <a:srgbClr val="0000FF"/>
                </a:solidFill>
                <a:latin typeface="Times New Roman" panose="02020603050405020304" pitchFamily="18" charset="0"/>
                <a:ea typeface="黑体" panose="02010609060101010101" pitchFamily="49" charset="-122"/>
              </a:rPr>
              <a:t>公允价值变动</a:t>
            </a:r>
            <a:endParaRPr lang="zh-CN" altLang="en-US" sz="1800">
              <a:solidFill>
                <a:srgbClr val="0000FF"/>
              </a:solidFill>
              <a:latin typeface="Times New Roman" panose="02020603050405020304" pitchFamily="18" charset="0"/>
              <a:ea typeface="黑体" panose="02010609060101010101" pitchFamily="49" charset="-122"/>
            </a:endParaRPr>
          </a:p>
        </p:txBody>
      </p:sp>
      <p:sp>
        <p:nvSpPr>
          <p:cNvPr id="64554" name="Line 37"/>
          <p:cNvSpPr>
            <a:spLocks noChangeShapeType="1"/>
          </p:cNvSpPr>
          <p:nvPr/>
        </p:nvSpPr>
        <p:spPr bwMode="auto">
          <a:xfrm flipV="1">
            <a:off x="5657850" y="4095750"/>
            <a:ext cx="1868488" cy="1905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64555" name="Line 38"/>
          <p:cNvSpPr>
            <a:spLocks noChangeShapeType="1"/>
          </p:cNvSpPr>
          <p:nvPr/>
        </p:nvSpPr>
        <p:spPr bwMode="auto">
          <a:xfrm>
            <a:off x="6662738" y="4092575"/>
            <a:ext cx="7937" cy="433388"/>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64556" name="Rectangle 15"/>
          <p:cNvSpPr>
            <a:spLocks noChangeArrowheads="1"/>
          </p:cNvSpPr>
          <p:nvPr/>
        </p:nvSpPr>
        <p:spPr bwMode="auto">
          <a:xfrm>
            <a:off x="5756275" y="3667125"/>
            <a:ext cx="1733550" cy="369888"/>
          </a:xfrm>
          <a:prstGeom prst="rect">
            <a:avLst/>
          </a:prstGeom>
          <a:solidFill>
            <a:srgbClr val="00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lnSpc>
                <a:spcPct val="90000"/>
              </a:lnSpc>
              <a:spcBef>
                <a:spcPct val="0"/>
              </a:spcBef>
              <a:buClrTx/>
              <a:buFontTx/>
              <a:buNone/>
            </a:pPr>
            <a:r>
              <a:rPr lang="zh-CN" altLang="en-US" sz="2000">
                <a:solidFill>
                  <a:srgbClr val="000000"/>
                </a:solidFill>
                <a:latin typeface="Times New Roman" panose="02020603050405020304" pitchFamily="18" charset="0"/>
                <a:ea typeface="黑体" panose="02010609060101010101" pitchFamily="49" charset="-122"/>
              </a:rPr>
              <a:t>其他综合收益</a:t>
            </a:r>
            <a:endParaRPr lang="zh-CN" altLang="en-US" sz="1800">
              <a:solidFill>
                <a:srgbClr val="0000FF"/>
              </a:solidFill>
              <a:latin typeface="Times New Roman" panose="02020603050405020304" pitchFamily="18" charset="0"/>
              <a:ea typeface="黑体" panose="02010609060101010101" pitchFamily="49" charset="-122"/>
            </a:endParaRPr>
          </a:p>
        </p:txBody>
      </p:sp>
      <p:sp>
        <p:nvSpPr>
          <p:cNvPr id="64557" name="Rectangle 34"/>
          <p:cNvSpPr>
            <a:spLocks noChangeArrowheads="1"/>
          </p:cNvSpPr>
          <p:nvPr/>
        </p:nvSpPr>
        <p:spPr bwMode="auto">
          <a:xfrm>
            <a:off x="6807200" y="4068763"/>
            <a:ext cx="6477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00FF"/>
                </a:solidFill>
                <a:latin typeface="Times New Roman" panose="02020603050405020304" pitchFamily="18" charset="0"/>
                <a:ea typeface="黑体" panose="02010609060101010101" pitchFamily="49" charset="-122"/>
              </a:rPr>
              <a:t>2</a:t>
            </a:r>
            <a:r>
              <a:rPr kumimoji="0" lang="zh-CN" altLang="en-US" sz="2400">
                <a:solidFill>
                  <a:srgbClr val="0000FF"/>
                </a:solidFill>
                <a:latin typeface="Times New Roman" panose="02020603050405020304" pitchFamily="18" charset="0"/>
                <a:ea typeface="黑体" panose="02010609060101010101" pitchFamily="49" charset="-122"/>
              </a:rPr>
              <a:t>万</a:t>
            </a:r>
            <a:endParaRPr kumimoji="0" lang="zh-CN" altLang="zh-CN" sz="2400">
              <a:solidFill>
                <a:srgbClr val="0000FF"/>
              </a:solidFill>
              <a:latin typeface="Times New Roman" panose="02020603050405020304" pitchFamily="18" charset="0"/>
              <a:ea typeface="黑体" panose="02010609060101010101" pitchFamily="49" charset="-122"/>
            </a:endParaRPr>
          </a:p>
        </p:txBody>
      </p:sp>
      <p:sp>
        <p:nvSpPr>
          <p:cNvPr id="64558" name="Line 37"/>
          <p:cNvSpPr>
            <a:spLocks noChangeShapeType="1"/>
          </p:cNvSpPr>
          <p:nvPr/>
        </p:nvSpPr>
        <p:spPr bwMode="auto">
          <a:xfrm flipV="1">
            <a:off x="3300413" y="5749925"/>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64559" name="Line 38"/>
          <p:cNvSpPr>
            <a:spLocks noChangeShapeType="1"/>
          </p:cNvSpPr>
          <p:nvPr/>
        </p:nvSpPr>
        <p:spPr bwMode="auto">
          <a:xfrm>
            <a:off x="4308475" y="5751513"/>
            <a:ext cx="0" cy="503237"/>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64560" name="Rectangle 15"/>
          <p:cNvSpPr>
            <a:spLocks noChangeArrowheads="1"/>
          </p:cNvSpPr>
          <p:nvPr/>
        </p:nvSpPr>
        <p:spPr bwMode="auto">
          <a:xfrm>
            <a:off x="3490913" y="5006975"/>
            <a:ext cx="1733550" cy="677863"/>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spcBef>
                <a:spcPct val="0"/>
              </a:spcBef>
              <a:buClrTx/>
              <a:buFontTx/>
              <a:buNone/>
            </a:pPr>
            <a:r>
              <a:rPr lang="zh-CN" altLang="en-US" sz="2000">
                <a:solidFill>
                  <a:srgbClr val="000000"/>
                </a:solidFill>
                <a:latin typeface="Times New Roman" panose="02020603050405020304" pitchFamily="18" charset="0"/>
                <a:ea typeface="黑体" panose="02010609060101010101" pitchFamily="49" charset="-122"/>
              </a:rPr>
              <a:t>其他债权投资</a:t>
            </a:r>
            <a:endParaRPr lang="zh-CN" altLang="en-US" sz="2000">
              <a:solidFill>
                <a:srgbClr val="000000"/>
              </a:solidFill>
              <a:latin typeface="Times New Roman" panose="02020603050405020304" pitchFamily="18" charset="0"/>
              <a:ea typeface="黑体" panose="02010609060101010101" pitchFamily="49" charset="-122"/>
            </a:endParaRPr>
          </a:p>
          <a:p>
            <a:pPr algn="ctr" eaLnBrk="1" hangingPunct="1">
              <a:spcBef>
                <a:spcPct val="0"/>
              </a:spcBef>
              <a:buClrTx/>
              <a:buFontTx/>
              <a:buNone/>
            </a:pPr>
            <a:r>
              <a:rPr lang="en-US" altLang="zh-CN" sz="1800">
                <a:solidFill>
                  <a:srgbClr val="0000FF"/>
                </a:solidFill>
                <a:latin typeface="Times New Roman" panose="02020603050405020304" pitchFamily="18" charset="0"/>
                <a:ea typeface="黑体" panose="02010609060101010101" pitchFamily="49" charset="-122"/>
              </a:rPr>
              <a:t>—</a:t>
            </a:r>
            <a:r>
              <a:rPr lang="zh-CN" altLang="en-US" sz="1800">
                <a:solidFill>
                  <a:srgbClr val="0000FF"/>
                </a:solidFill>
                <a:latin typeface="Times New Roman" panose="02020603050405020304" pitchFamily="18" charset="0"/>
                <a:ea typeface="黑体" panose="02010609060101010101" pitchFamily="49" charset="-122"/>
              </a:rPr>
              <a:t>利息调整</a:t>
            </a:r>
            <a:endParaRPr lang="zh-CN" altLang="en-US" sz="1800">
              <a:solidFill>
                <a:srgbClr val="0000FF"/>
              </a:solidFill>
              <a:latin typeface="Times New Roman" panose="02020603050405020304" pitchFamily="18" charset="0"/>
              <a:ea typeface="黑体" panose="02010609060101010101" pitchFamily="49" charset="-122"/>
            </a:endParaRPr>
          </a:p>
        </p:txBody>
      </p:sp>
      <p:sp>
        <p:nvSpPr>
          <p:cNvPr id="64561" name="Rectangle 34"/>
          <p:cNvSpPr>
            <a:spLocks noChangeArrowheads="1"/>
          </p:cNvSpPr>
          <p:nvPr/>
        </p:nvSpPr>
        <p:spPr bwMode="auto">
          <a:xfrm>
            <a:off x="4306888" y="5799138"/>
            <a:ext cx="6477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2A00"/>
                </a:solidFill>
                <a:latin typeface="Times New Roman" panose="02020603050405020304" pitchFamily="18" charset="0"/>
                <a:ea typeface="黑体" panose="02010609060101010101" pitchFamily="49" charset="-122"/>
              </a:rPr>
              <a:t>1</a:t>
            </a:r>
            <a:r>
              <a:rPr kumimoji="0" lang="zh-CN" altLang="en-US" sz="2400">
                <a:solidFill>
                  <a:srgbClr val="002A00"/>
                </a:solidFill>
                <a:latin typeface="Times New Roman" panose="02020603050405020304" pitchFamily="18" charset="0"/>
                <a:ea typeface="黑体" panose="02010609060101010101" pitchFamily="49" charset="-122"/>
              </a:rPr>
              <a:t>万</a:t>
            </a:r>
            <a:endParaRPr kumimoji="0" lang="zh-CN" altLang="zh-CN" sz="2400">
              <a:solidFill>
                <a:srgbClr val="002A00"/>
              </a:solidFill>
              <a:latin typeface="Times New Roman" panose="02020603050405020304" pitchFamily="18" charset="0"/>
              <a:ea typeface="黑体" panose="02010609060101010101" pitchFamily="49" charset="-122"/>
            </a:endParaRPr>
          </a:p>
        </p:txBody>
      </p:sp>
      <p:grpSp>
        <p:nvGrpSpPr>
          <p:cNvPr id="5" name="组合 4"/>
          <p:cNvGrpSpPr/>
          <p:nvPr/>
        </p:nvGrpSpPr>
        <p:grpSpPr bwMode="auto">
          <a:xfrm>
            <a:off x="10218738" y="3617913"/>
            <a:ext cx="2016125" cy="1539875"/>
            <a:chOff x="10218738" y="3617913"/>
            <a:chExt cx="2016125" cy="1539875"/>
          </a:xfrm>
        </p:grpSpPr>
        <p:sp>
          <p:nvSpPr>
            <p:cNvPr id="64577" name="Line 37"/>
            <p:cNvSpPr>
              <a:spLocks noChangeShapeType="1"/>
            </p:cNvSpPr>
            <p:nvPr/>
          </p:nvSpPr>
          <p:spPr bwMode="auto">
            <a:xfrm>
              <a:off x="10218738" y="4132263"/>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64578" name="Line 38"/>
            <p:cNvSpPr>
              <a:spLocks noChangeShapeType="1"/>
            </p:cNvSpPr>
            <p:nvPr/>
          </p:nvSpPr>
          <p:spPr bwMode="auto">
            <a:xfrm flipH="1">
              <a:off x="11298238" y="4133850"/>
              <a:ext cx="1587" cy="1023938"/>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64579" name="Rectangle 15"/>
            <p:cNvSpPr>
              <a:spLocks noChangeArrowheads="1"/>
            </p:cNvSpPr>
            <p:nvPr/>
          </p:nvSpPr>
          <p:spPr bwMode="auto">
            <a:xfrm>
              <a:off x="10504488" y="3617913"/>
              <a:ext cx="1422400" cy="423862"/>
            </a:xfrm>
            <a:prstGeom prst="rect">
              <a:avLst/>
            </a:prstGeom>
            <a:solidFill>
              <a:srgbClr val="FF99FF"/>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lnSpc>
                  <a:spcPct val="90000"/>
                </a:lnSpc>
                <a:spcBef>
                  <a:spcPct val="0"/>
                </a:spcBef>
                <a:buClrTx/>
                <a:buFontTx/>
                <a:buNone/>
              </a:pPr>
              <a:r>
                <a:rPr lang="zh-CN" altLang="en-US" sz="2400">
                  <a:solidFill>
                    <a:srgbClr val="000000"/>
                  </a:solidFill>
                  <a:latin typeface="Times New Roman" panose="02020603050405020304" pitchFamily="18" charset="0"/>
                  <a:ea typeface="黑体" panose="02010609060101010101" pitchFamily="49" charset="-122"/>
                </a:rPr>
                <a:t>投资收益</a:t>
              </a:r>
              <a:endParaRPr lang="zh-CN" altLang="en-US" sz="2000">
                <a:solidFill>
                  <a:srgbClr val="0000FF"/>
                </a:solidFill>
                <a:latin typeface="Times New Roman" panose="02020603050405020304" pitchFamily="18" charset="0"/>
                <a:ea typeface="黑体" panose="02010609060101010101" pitchFamily="49" charset="-122"/>
              </a:endParaRPr>
            </a:p>
          </p:txBody>
        </p:sp>
      </p:grpSp>
      <p:cxnSp>
        <p:nvCxnSpPr>
          <p:cNvPr id="82" name="直接连接符 81"/>
          <p:cNvCxnSpPr>
            <a:stCxn id="76864" idx="3"/>
            <a:endCxn id="76864" idx="3"/>
          </p:cNvCxnSpPr>
          <p:nvPr/>
        </p:nvCxnSpPr>
        <p:spPr bwMode="auto">
          <a:xfrm>
            <a:off x="11945938" y="4362450"/>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76864" name="Rectangle 34"/>
          <p:cNvSpPr>
            <a:spLocks noChangeArrowheads="1"/>
          </p:cNvSpPr>
          <p:nvPr/>
        </p:nvSpPr>
        <p:spPr bwMode="auto">
          <a:xfrm>
            <a:off x="11298238" y="4130675"/>
            <a:ext cx="647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0000"/>
                </a:solidFill>
                <a:latin typeface="Times New Roman" panose="02020603050405020304" pitchFamily="18" charset="0"/>
                <a:ea typeface="黑体" panose="02010609060101010101" pitchFamily="49" charset="-122"/>
              </a:rPr>
              <a:t>1</a:t>
            </a:r>
            <a:r>
              <a:rPr kumimoji="0" lang="zh-CN" altLang="en-US" sz="2400">
                <a:solidFill>
                  <a:srgbClr val="000000"/>
                </a:solidFill>
                <a:latin typeface="Times New Roman" panose="02020603050405020304" pitchFamily="18" charset="0"/>
                <a:ea typeface="黑体" panose="02010609060101010101" pitchFamily="49" charset="-122"/>
              </a:rPr>
              <a:t>万</a:t>
            </a:r>
            <a:endParaRPr kumimoji="0" lang="zh-CN" altLang="zh-CN" sz="2400">
              <a:solidFill>
                <a:srgbClr val="000000"/>
              </a:solidFill>
              <a:latin typeface="Times New Roman" panose="02020603050405020304" pitchFamily="18" charset="0"/>
              <a:ea typeface="黑体" panose="02010609060101010101" pitchFamily="49" charset="-122"/>
            </a:endParaRPr>
          </a:p>
        </p:txBody>
      </p:sp>
      <p:grpSp>
        <p:nvGrpSpPr>
          <p:cNvPr id="6" name="组合 5"/>
          <p:cNvGrpSpPr/>
          <p:nvPr/>
        </p:nvGrpSpPr>
        <p:grpSpPr bwMode="auto">
          <a:xfrm>
            <a:off x="10275888" y="5445125"/>
            <a:ext cx="1868487" cy="928688"/>
            <a:chOff x="10276185" y="5445224"/>
            <a:chExt cx="1868487" cy="928688"/>
          </a:xfrm>
        </p:grpSpPr>
        <p:sp>
          <p:nvSpPr>
            <p:cNvPr id="64573" name="Line 37"/>
            <p:cNvSpPr>
              <a:spLocks noChangeShapeType="1"/>
            </p:cNvSpPr>
            <p:nvPr/>
          </p:nvSpPr>
          <p:spPr bwMode="auto">
            <a:xfrm flipV="1">
              <a:off x="10276185" y="5873849"/>
              <a:ext cx="1868487" cy="1905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64574" name="Line 38"/>
            <p:cNvSpPr>
              <a:spLocks noChangeShapeType="1"/>
            </p:cNvSpPr>
            <p:nvPr/>
          </p:nvSpPr>
          <p:spPr bwMode="auto">
            <a:xfrm>
              <a:off x="11281072" y="5870674"/>
              <a:ext cx="7938" cy="433388"/>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64575" name="Rectangle 15"/>
            <p:cNvSpPr>
              <a:spLocks noChangeArrowheads="1"/>
            </p:cNvSpPr>
            <p:nvPr/>
          </p:nvSpPr>
          <p:spPr bwMode="auto">
            <a:xfrm>
              <a:off x="10374610" y="5445224"/>
              <a:ext cx="1733550" cy="369888"/>
            </a:xfrm>
            <a:prstGeom prst="rect">
              <a:avLst/>
            </a:prstGeom>
            <a:solidFill>
              <a:srgbClr val="00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lnSpc>
                  <a:spcPct val="90000"/>
                </a:lnSpc>
                <a:spcBef>
                  <a:spcPct val="0"/>
                </a:spcBef>
                <a:buClrTx/>
                <a:buFontTx/>
                <a:buNone/>
              </a:pPr>
              <a:r>
                <a:rPr lang="zh-CN" altLang="en-US" sz="2000">
                  <a:solidFill>
                    <a:srgbClr val="000000"/>
                  </a:solidFill>
                  <a:latin typeface="Times New Roman" panose="02020603050405020304" pitchFamily="18" charset="0"/>
                  <a:ea typeface="黑体" panose="02010609060101010101" pitchFamily="49" charset="-122"/>
                </a:rPr>
                <a:t>其他综合收益</a:t>
              </a:r>
              <a:endParaRPr lang="zh-CN" altLang="en-US" sz="1800">
                <a:solidFill>
                  <a:srgbClr val="0000FF"/>
                </a:solidFill>
                <a:latin typeface="Times New Roman" panose="02020603050405020304" pitchFamily="18" charset="0"/>
                <a:ea typeface="黑体" panose="02010609060101010101" pitchFamily="49" charset="-122"/>
              </a:endParaRPr>
            </a:p>
          </p:txBody>
        </p:sp>
        <p:sp>
          <p:nvSpPr>
            <p:cNvPr id="64576" name="Rectangle 34"/>
            <p:cNvSpPr>
              <a:spLocks noChangeArrowheads="1"/>
            </p:cNvSpPr>
            <p:nvPr/>
          </p:nvSpPr>
          <p:spPr bwMode="auto">
            <a:xfrm>
              <a:off x="10631785" y="5913537"/>
              <a:ext cx="6477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00FF"/>
                  </a:solidFill>
                  <a:latin typeface="Times New Roman" panose="02020603050405020304" pitchFamily="18" charset="0"/>
                  <a:ea typeface="黑体" panose="02010609060101010101" pitchFamily="49" charset="-122"/>
                </a:rPr>
                <a:t>2</a:t>
              </a:r>
              <a:r>
                <a:rPr kumimoji="0" lang="zh-CN" altLang="en-US" sz="2400">
                  <a:solidFill>
                    <a:srgbClr val="0000FF"/>
                  </a:solidFill>
                  <a:latin typeface="Times New Roman" panose="02020603050405020304" pitchFamily="18" charset="0"/>
                  <a:ea typeface="黑体" panose="02010609060101010101" pitchFamily="49" charset="-122"/>
                </a:rPr>
                <a:t>万</a:t>
              </a:r>
              <a:endParaRPr kumimoji="0" lang="zh-CN" altLang="zh-CN" sz="2400">
                <a:solidFill>
                  <a:srgbClr val="0000FF"/>
                </a:solidFill>
                <a:latin typeface="Times New Roman" panose="02020603050405020304" pitchFamily="18" charset="0"/>
                <a:ea typeface="黑体" panose="02010609060101010101" pitchFamily="49" charset="-122"/>
              </a:endParaRPr>
            </a:p>
          </p:txBody>
        </p:sp>
      </p:grpSp>
      <p:sp>
        <p:nvSpPr>
          <p:cNvPr id="88" name="Rectangle 34"/>
          <p:cNvSpPr>
            <a:spLocks noChangeArrowheads="1"/>
          </p:cNvSpPr>
          <p:nvPr/>
        </p:nvSpPr>
        <p:spPr bwMode="auto">
          <a:xfrm>
            <a:off x="11298238" y="4567238"/>
            <a:ext cx="6477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00FF"/>
                </a:solidFill>
                <a:latin typeface="Times New Roman" panose="02020603050405020304" pitchFamily="18" charset="0"/>
                <a:ea typeface="黑体" panose="02010609060101010101" pitchFamily="49" charset="-122"/>
              </a:rPr>
              <a:t>2</a:t>
            </a:r>
            <a:r>
              <a:rPr kumimoji="0" lang="zh-CN" altLang="en-US" sz="2400">
                <a:solidFill>
                  <a:srgbClr val="0000FF"/>
                </a:solidFill>
                <a:latin typeface="Times New Roman" panose="02020603050405020304" pitchFamily="18" charset="0"/>
                <a:ea typeface="黑体" panose="02010609060101010101" pitchFamily="49" charset="-122"/>
              </a:rPr>
              <a:t>万</a:t>
            </a:r>
            <a:endParaRPr kumimoji="0" lang="zh-CN" altLang="zh-CN" sz="2400">
              <a:solidFill>
                <a:srgbClr val="0000FF"/>
              </a:solidFill>
              <a:latin typeface="Times New Roman" panose="02020603050405020304" pitchFamily="18" charset="0"/>
              <a:ea typeface="黑体" panose="02010609060101010101" pitchFamily="49" charset="-122"/>
            </a:endParaRPr>
          </a:p>
        </p:txBody>
      </p:sp>
      <p:grpSp>
        <p:nvGrpSpPr>
          <p:cNvPr id="4" name="组合 3"/>
          <p:cNvGrpSpPr/>
          <p:nvPr/>
        </p:nvGrpSpPr>
        <p:grpSpPr bwMode="auto">
          <a:xfrm>
            <a:off x="7943850" y="2219325"/>
            <a:ext cx="1954213" cy="1220788"/>
            <a:chOff x="10118725" y="2185988"/>
            <a:chExt cx="1954213" cy="1220787"/>
          </a:xfrm>
        </p:grpSpPr>
        <p:sp>
          <p:nvSpPr>
            <p:cNvPr id="64569" name="Line 37"/>
            <p:cNvSpPr>
              <a:spLocks noChangeShapeType="1"/>
            </p:cNvSpPr>
            <p:nvPr/>
          </p:nvSpPr>
          <p:spPr bwMode="auto">
            <a:xfrm>
              <a:off x="10118725" y="2882900"/>
              <a:ext cx="1954213" cy="34925"/>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64570" name="Line 38"/>
            <p:cNvSpPr>
              <a:spLocks noChangeShapeType="1"/>
            </p:cNvSpPr>
            <p:nvPr/>
          </p:nvSpPr>
          <p:spPr bwMode="auto">
            <a:xfrm flipH="1">
              <a:off x="11085513" y="2874963"/>
              <a:ext cx="1587" cy="503237"/>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64571" name="Rectangle 34"/>
            <p:cNvSpPr>
              <a:spLocks noChangeArrowheads="1"/>
            </p:cNvSpPr>
            <p:nvPr/>
          </p:nvSpPr>
          <p:spPr bwMode="auto">
            <a:xfrm>
              <a:off x="11110913" y="2944813"/>
              <a:ext cx="6477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2A00"/>
                  </a:solidFill>
                  <a:latin typeface="Times New Roman" panose="02020603050405020304" pitchFamily="18" charset="0"/>
                  <a:ea typeface="黑体" panose="02010609060101010101" pitchFamily="49" charset="-122"/>
                </a:rPr>
                <a:t>2</a:t>
              </a:r>
              <a:r>
                <a:rPr kumimoji="0" lang="zh-CN" altLang="en-US" sz="2400">
                  <a:solidFill>
                    <a:srgbClr val="002A00"/>
                  </a:solidFill>
                  <a:latin typeface="Times New Roman" panose="02020603050405020304" pitchFamily="18" charset="0"/>
                  <a:ea typeface="黑体" panose="02010609060101010101" pitchFamily="49" charset="-122"/>
                </a:rPr>
                <a:t>万</a:t>
              </a:r>
              <a:endParaRPr kumimoji="0" lang="zh-CN" altLang="zh-CN" sz="2400">
                <a:solidFill>
                  <a:srgbClr val="002A00"/>
                </a:solidFill>
                <a:latin typeface="Times New Roman" panose="02020603050405020304" pitchFamily="18" charset="0"/>
                <a:ea typeface="黑体" panose="02010609060101010101" pitchFamily="49" charset="-122"/>
              </a:endParaRPr>
            </a:p>
          </p:txBody>
        </p:sp>
        <p:sp>
          <p:nvSpPr>
            <p:cNvPr id="64572" name="Rectangle 15"/>
            <p:cNvSpPr>
              <a:spLocks noChangeArrowheads="1"/>
            </p:cNvSpPr>
            <p:nvPr/>
          </p:nvSpPr>
          <p:spPr bwMode="auto">
            <a:xfrm>
              <a:off x="10182225" y="2185988"/>
              <a:ext cx="1809750" cy="619125"/>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lnSpc>
                  <a:spcPct val="90000"/>
                </a:lnSpc>
                <a:spcBef>
                  <a:spcPct val="0"/>
                </a:spcBef>
                <a:buClrTx/>
                <a:buFontTx/>
                <a:buNone/>
              </a:pPr>
              <a:r>
                <a:rPr lang="zh-CN" altLang="en-US" sz="2000">
                  <a:solidFill>
                    <a:srgbClr val="000000"/>
                  </a:solidFill>
                  <a:latin typeface="Times New Roman" panose="02020603050405020304" pitchFamily="18" charset="0"/>
                  <a:ea typeface="黑体" panose="02010609060101010101" pitchFamily="49" charset="-122"/>
                </a:rPr>
                <a:t>其他债权投资</a:t>
              </a:r>
              <a:endParaRPr lang="zh-CN" altLang="en-US" sz="2000">
                <a:solidFill>
                  <a:srgbClr val="000000"/>
                </a:solidFill>
                <a:latin typeface="Times New Roman" panose="02020603050405020304" pitchFamily="18" charset="0"/>
                <a:ea typeface="黑体" panose="02010609060101010101" pitchFamily="49" charset="-122"/>
              </a:endParaRPr>
            </a:p>
            <a:p>
              <a:pPr algn="ctr" eaLnBrk="1" hangingPunct="1">
                <a:lnSpc>
                  <a:spcPct val="90000"/>
                </a:lnSpc>
                <a:spcBef>
                  <a:spcPct val="0"/>
                </a:spcBef>
                <a:buClrTx/>
                <a:buFontTx/>
                <a:buNone/>
              </a:pPr>
              <a:r>
                <a:rPr lang="en-US" altLang="zh-CN" sz="1800">
                  <a:solidFill>
                    <a:srgbClr val="0000FF"/>
                  </a:solidFill>
                  <a:latin typeface="Times New Roman" panose="02020603050405020304" pitchFamily="18" charset="0"/>
                  <a:ea typeface="黑体" panose="02010609060101010101" pitchFamily="49" charset="-122"/>
                </a:rPr>
                <a:t>—</a:t>
              </a:r>
              <a:r>
                <a:rPr lang="zh-CN" altLang="en-US" sz="1800">
                  <a:solidFill>
                    <a:srgbClr val="0000FF"/>
                  </a:solidFill>
                  <a:latin typeface="Times New Roman" panose="02020603050405020304" pitchFamily="18" charset="0"/>
                  <a:ea typeface="黑体" panose="02010609060101010101" pitchFamily="49" charset="-122"/>
                </a:rPr>
                <a:t>公允价值变动</a:t>
              </a:r>
              <a:endParaRPr lang="zh-CN" altLang="en-US" sz="1800">
                <a:solidFill>
                  <a:srgbClr val="0000FF"/>
                </a:solidFill>
                <a:latin typeface="Times New Roman" panose="02020603050405020304" pitchFamily="18" charset="0"/>
                <a:ea typeface="黑体" panose="02010609060101010101" pitchFamily="49" charset="-122"/>
              </a:endParaRPr>
            </a:p>
          </p:txBody>
        </p:sp>
      </p:grpSp>
      <p:sp>
        <p:nvSpPr>
          <p:cNvPr id="7" name="椭圆 6"/>
          <p:cNvSpPr/>
          <p:nvPr/>
        </p:nvSpPr>
        <p:spPr>
          <a:xfrm>
            <a:off x="5256213" y="3368675"/>
            <a:ext cx="2843212" cy="182562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6864"/>
                                        </p:tgtEl>
                                        <p:attrNameLst>
                                          <p:attrName>style.visibility</p:attrName>
                                        </p:attrNameLst>
                                      </p:cBhvr>
                                      <p:to>
                                        <p:strVal val="visible"/>
                                      </p:to>
                                    </p:set>
                                    <p:animEffect transition="in" filter="dissolve">
                                      <p:cBhvr>
                                        <p:cTn id="27" dur="500"/>
                                        <p:tgtEl>
                                          <p:spTgt spid="76864"/>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dissolv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dissolv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88"/>
                                        </p:tgtEl>
                                        <p:attrNameLst>
                                          <p:attrName>style.visibility</p:attrName>
                                        </p:attrNameLst>
                                      </p:cBhvr>
                                      <p:to>
                                        <p:strVal val="visible"/>
                                      </p:to>
                                    </p:set>
                                    <p:animEffect transition="in" filter="dissolve">
                                      <p:cBhvr>
                                        <p:cTn id="42"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64" grpId="0"/>
      <p:bldP spid="88" grpId="0"/>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4868" name="Rectangle 4"/>
          <p:cNvSpPr>
            <a:spLocks noChangeArrowheads="1"/>
          </p:cNvSpPr>
          <p:nvPr/>
        </p:nvSpPr>
        <p:spPr bwMode="auto">
          <a:xfrm>
            <a:off x="1546225" y="76200"/>
            <a:ext cx="9121775" cy="2308225"/>
          </a:xfrm>
          <a:prstGeom prst="rect">
            <a:avLst/>
          </a:prstGeom>
          <a:noFill/>
          <a:ln w="9525">
            <a:noFill/>
            <a:miter lim="800000"/>
          </a:ln>
          <a:effectLst>
            <a:prstShdw prst="shdw17" dist="17961" dir="2700000">
              <a:schemeClr val="accent1">
                <a:gamma/>
                <a:shade val="60000"/>
                <a:invGamma/>
              </a:schemeClr>
            </a:prstShdw>
          </a:effectLst>
        </p:spPr>
        <p:txBody>
          <a:bodyPr anchor="ctr">
            <a:spAutoFit/>
          </a:bodyPr>
          <a:lstStyle/>
          <a:p>
            <a:pPr marL="0" marR="0" lvl="0" indent="304800" algn="l"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例</a:t>
            </a:r>
            <a:r>
              <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】2019</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年</a:t>
            </a:r>
            <a:r>
              <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1</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月</a:t>
            </a:r>
            <a:r>
              <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1</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日，红星公司购</a:t>
            </a:r>
            <a:r>
              <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B</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债券，面值</a:t>
            </a:r>
            <a:r>
              <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1000</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万元，支付价款</a:t>
            </a:r>
            <a:r>
              <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1076.3</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万元，另支付相关税费</a:t>
            </a:r>
            <a:r>
              <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10</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万元。购买时该债券含有已宣告但尚未支付的应计利息</a:t>
            </a:r>
            <a:r>
              <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50</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万元。</a:t>
            </a:r>
            <a:endPar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endParaRPr>
          </a:p>
          <a:p>
            <a:pPr marL="0" marR="0" lvl="0" indent="30480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该债券票面年利率为</a:t>
            </a:r>
            <a:r>
              <a:rPr kumimoji="1"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mn-cs"/>
              </a:rPr>
              <a:t>5</a:t>
            </a:r>
            <a:r>
              <a:rPr kumimoji="1"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mn-cs"/>
              </a:rPr>
              <a:t>％</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，实际利率为</a:t>
            </a:r>
            <a:r>
              <a:rPr kumimoji="1"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mn-cs"/>
              </a:rPr>
              <a:t>4%</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a:t>
            </a:r>
            <a:r>
              <a:rPr kumimoji="1"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mn-cs"/>
              </a:rPr>
              <a:t>每年付息</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一次，公司将其划分为其他债权投资。</a:t>
            </a:r>
            <a:endPar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endParaRPr>
          </a:p>
          <a:p>
            <a:pPr marL="0" marR="0" lvl="0" indent="30480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mn-cs"/>
              </a:rPr>
              <a:t>账务处理：</a:t>
            </a:r>
            <a:endParaRPr kumimoji="1"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164869" name="Rectangle 5"/>
          <p:cNvSpPr>
            <a:spLocks noChangeArrowheads="1"/>
          </p:cNvSpPr>
          <p:nvPr/>
        </p:nvSpPr>
        <p:spPr bwMode="auto">
          <a:xfrm>
            <a:off x="1774825" y="2406650"/>
            <a:ext cx="7991475" cy="1938338"/>
          </a:xfrm>
          <a:prstGeom prst="rect">
            <a:avLst/>
          </a:prstGeom>
          <a:solidFill>
            <a:srgbClr val="CCFFCC"/>
          </a:solidFill>
          <a:ln>
            <a:noFill/>
          </a:ln>
          <a:effectLst>
            <a:prstShdw prst="shdw17" dist="17961" dir="2700000">
              <a:srgbClr val="7A997A"/>
            </a:prstShdw>
          </a:effectLst>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304800">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30480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1</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2019</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年</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1</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月</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1</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日，购入债券：</a:t>
            </a: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a:p>
            <a:pPr marL="0" marR="0" lvl="0" indent="30480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借：其他债权投资</a:t>
            </a:r>
            <a:r>
              <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a:t>
            </a:r>
            <a:r>
              <a:rPr kumimoji="1" lang="zh-CN" altLang="en-US"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成本           </a:t>
            </a:r>
            <a:r>
              <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10 000 000</a:t>
            </a:r>
            <a:endPar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endParaRPr>
          </a:p>
          <a:p>
            <a:pPr marL="0" marR="0" lvl="0" indent="304800" algn="l"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                               ——</a:t>
            </a:r>
            <a:r>
              <a:rPr kumimoji="1" lang="zh-CN" altLang="en-US"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利息调整        </a:t>
            </a:r>
            <a:r>
              <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363 000</a:t>
            </a:r>
            <a:endPar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endParaRPr>
          </a:p>
          <a:p>
            <a:pPr marL="0" marR="0" lvl="0" indent="304800" algn="l"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         </a:t>
            </a:r>
            <a:r>
              <a:rPr kumimoji="1" lang="zh-CN" altLang="en-US"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应收利息                                               </a:t>
            </a:r>
            <a:r>
              <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500 000</a:t>
            </a:r>
            <a:endPar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endParaRPr>
          </a:p>
          <a:p>
            <a:pPr marL="0" marR="0" lvl="0" indent="304800" algn="l"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    </a:t>
            </a:r>
            <a:r>
              <a:rPr kumimoji="1" lang="zh-CN" altLang="en-US"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贷：银行存款                                               </a:t>
            </a:r>
            <a:r>
              <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10 863 000</a:t>
            </a:r>
            <a:endPar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4869">
                                            <p:txEl>
                                              <p:pRg st="0" end="0"/>
                                            </p:txEl>
                                          </p:spTgt>
                                        </p:tgtEl>
                                        <p:attrNameLst>
                                          <p:attrName>style.visibility</p:attrName>
                                        </p:attrNameLst>
                                      </p:cBhvr>
                                      <p:to>
                                        <p:strVal val="visible"/>
                                      </p:to>
                                    </p:set>
                                    <p:animEffect transition="in" filter="fade">
                                      <p:cBhvr>
                                        <p:cTn id="7" dur="500"/>
                                        <p:tgtEl>
                                          <p:spTgt spid="16486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4869">
                                            <p:txEl>
                                              <p:pRg st="1" end="1"/>
                                            </p:txEl>
                                          </p:spTgt>
                                        </p:tgtEl>
                                        <p:attrNameLst>
                                          <p:attrName>style.visibility</p:attrName>
                                        </p:attrNameLst>
                                      </p:cBhvr>
                                      <p:to>
                                        <p:strVal val="visible"/>
                                      </p:to>
                                    </p:set>
                                    <p:animEffect transition="in" filter="fade">
                                      <p:cBhvr>
                                        <p:cTn id="12" dur="500"/>
                                        <p:tgtEl>
                                          <p:spTgt spid="16486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4869">
                                            <p:txEl>
                                              <p:pRg st="2" end="2"/>
                                            </p:txEl>
                                          </p:spTgt>
                                        </p:tgtEl>
                                        <p:attrNameLst>
                                          <p:attrName>style.visibility</p:attrName>
                                        </p:attrNameLst>
                                      </p:cBhvr>
                                      <p:to>
                                        <p:strVal val="visible"/>
                                      </p:to>
                                    </p:set>
                                    <p:animEffect transition="in" filter="fade">
                                      <p:cBhvr>
                                        <p:cTn id="17" dur="500"/>
                                        <p:tgtEl>
                                          <p:spTgt spid="16486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4869">
                                            <p:txEl>
                                              <p:pRg st="3" end="3"/>
                                            </p:txEl>
                                          </p:spTgt>
                                        </p:tgtEl>
                                        <p:attrNameLst>
                                          <p:attrName>style.visibility</p:attrName>
                                        </p:attrNameLst>
                                      </p:cBhvr>
                                      <p:to>
                                        <p:strVal val="visible"/>
                                      </p:to>
                                    </p:set>
                                    <p:animEffect transition="in" filter="fade">
                                      <p:cBhvr>
                                        <p:cTn id="22" dur="500"/>
                                        <p:tgtEl>
                                          <p:spTgt spid="16486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4869">
                                            <p:txEl>
                                              <p:pRg st="4" end="4"/>
                                            </p:txEl>
                                          </p:spTgt>
                                        </p:tgtEl>
                                        <p:attrNameLst>
                                          <p:attrName>style.visibility</p:attrName>
                                        </p:attrNameLst>
                                      </p:cBhvr>
                                      <p:to>
                                        <p:strVal val="visible"/>
                                      </p:to>
                                    </p:set>
                                    <p:animEffect transition="in" filter="fade">
                                      <p:cBhvr>
                                        <p:cTn id="27" dur="500"/>
                                        <p:tgtEl>
                                          <p:spTgt spid="16486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4869" name="Rectangle 5"/>
          <p:cNvSpPr>
            <a:spLocks noChangeArrowheads="1"/>
          </p:cNvSpPr>
          <p:nvPr/>
        </p:nvSpPr>
        <p:spPr bwMode="auto">
          <a:xfrm>
            <a:off x="1774825" y="2774950"/>
            <a:ext cx="7991475" cy="1201738"/>
          </a:xfrm>
          <a:prstGeom prst="rect">
            <a:avLst/>
          </a:prstGeom>
          <a:solidFill>
            <a:srgbClr val="CCFFCC"/>
          </a:solidFill>
          <a:ln>
            <a:noFill/>
          </a:ln>
          <a:effectLst>
            <a:prstShdw prst="shdw17" dist="17961" dir="2700000">
              <a:srgbClr val="7A997A"/>
            </a:prstShdw>
          </a:effectLst>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304800">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30480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2</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2009</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年</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1</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月</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5</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日，收到利息</a:t>
            </a: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a:p>
            <a:pPr marL="0" marR="0" lvl="0" indent="30480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借：银行存款                                               </a:t>
            </a:r>
            <a:r>
              <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500 000</a:t>
            </a:r>
            <a:endPar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endParaRPr>
          </a:p>
          <a:p>
            <a:pPr marL="0" marR="0" lvl="0" indent="304800" algn="l"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    </a:t>
            </a:r>
            <a:r>
              <a:rPr kumimoji="1" lang="zh-CN" altLang="en-US"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贷：应收利息                                               </a:t>
            </a:r>
            <a:r>
              <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500 000</a:t>
            </a:r>
            <a:endPar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endParaRPr>
          </a:p>
        </p:txBody>
      </p:sp>
      <p:sp>
        <p:nvSpPr>
          <p:cNvPr id="4" name="Rectangle 4"/>
          <p:cNvSpPr>
            <a:spLocks noChangeArrowheads="1"/>
          </p:cNvSpPr>
          <p:nvPr/>
        </p:nvSpPr>
        <p:spPr bwMode="auto">
          <a:xfrm>
            <a:off x="1546225" y="76200"/>
            <a:ext cx="9121775" cy="2308225"/>
          </a:xfrm>
          <a:prstGeom prst="rect">
            <a:avLst/>
          </a:prstGeom>
          <a:noFill/>
          <a:ln w="9525">
            <a:noFill/>
            <a:miter lim="800000"/>
          </a:ln>
          <a:effectLst>
            <a:prstShdw prst="shdw17" dist="17961" dir="2700000">
              <a:schemeClr val="accent1">
                <a:gamma/>
                <a:shade val="60000"/>
                <a:invGamma/>
              </a:schemeClr>
            </a:prstShdw>
          </a:effectLst>
        </p:spPr>
        <p:txBody>
          <a:bodyPr anchor="ctr">
            <a:spAutoFit/>
          </a:bodyPr>
          <a:lstStyle/>
          <a:p>
            <a:pPr marL="0" marR="0" lvl="0" indent="304800" algn="l"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例</a:t>
            </a:r>
            <a:r>
              <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】2019</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年</a:t>
            </a:r>
            <a:r>
              <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1</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月</a:t>
            </a:r>
            <a:r>
              <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1</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日，红星公司购</a:t>
            </a:r>
            <a:r>
              <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B</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债券，面值</a:t>
            </a:r>
            <a:r>
              <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1000</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万元，支付价款</a:t>
            </a:r>
            <a:r>
              <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1076.3</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万元，另支付相关税费</a:t>
            </a:r>
            <a:r>
              <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10</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万元。购买时该债券含有已宣告但尚未支付的应计利息</a:t>
            </a:r>
            <a:r>
              <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50</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万元。</a:t>
            </a:r>
            <a:endPar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endParaRPr>
          </a:p>
          <a:p>
            <a:pPr marL="0" marR="0" lvl="0" indent="30480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该债券票面年利率为</a:t>
            </a:r>
            <a:r>
              <a:rPr kumimoji="1"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mn-cs"/>
              </a:rPr>
              <a:t>5</a:t>
            </a:r>
            <a:r>
              <a:rPr kumimoji="1"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mn-cs"/>
              </a:rPr>
              <a:t>％</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，实际利率为</a:t>
            </a:r>
            <a:r>
              <a:rPr kumimoji="1"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mn-cs"/>
              </a:rPr>
              <a:t>4%</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a:t>
            </a:r>
            <a:r>
              <a:rPr kumimoji="1"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mn-cs"/>
              </a:rPr>
              <a:t>每年付息</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一次，公司将其划分为其他债权投资。</a:t>
            </a:r>
            <a:endPar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endParaRPr>
          </a:p>
          <a:p>
            <a:pPr marL="0" marR="0" lvl="0" indent="30480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mn-cs"/>
              </a:rPr>
              <a:t>账务处理：</a:t>
            </a:r>
            <a:endParaRPr kumimoji="1"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4869">
                                            <p:txEl>
                                              <p:pRg st="0" end="0"/>
                                            </p:txEl>
                                          </p:spTgt>
                                        </p:tgtEl>
                                        <p:attrNameLst>
                                          <p:attrName>style.visibility</p:attrName>
                                        </p:attrNameLst>
                                      </p:cBhvr>
                                      <p:to>
                                        <p:strVal val="visible"/>
                                      </p:to>
                                    </p:set>
                                    <p:animEffect transition="in" filter="fade">
                                      <p:cBhvr>
                                        <p:cTn id="7" dur="500"/>
                                        <p:tgtEl>
                                          <p:spTgt spid="16486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4869">
                                            <p:txEl>
                                              <p:pRg st="1" end="1"/>
                                            </p:txEl>
                                          </p:spTgt>
                                        </p:tgtEl>
                                        <p:attrNameLst>
                                          <p:attrName>style.visibility</p:attrName>
                                        </p:attrNameLst>
                                      </p:cBhvr>
                                      <p:to>
                                        <p:strVal val="visible"/>
                                      </p:to>
                                    </p:set>
                                    <p:animEffect transition="in" filter="fade">
                                      <p:cBhvr>
                                        <p:cTn id="12" dur="500"/>
                                        <p:tgtEl>
                                          <p:spTgt spid="16486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4869">
                                            <p:txEl>
                                              <p:pRg st="2" end="2"/>
                                            </p:txEl>
                                          </p:spTgt>
                                        </p:tgtEl>
                                        <p:attrNameLst>
                                          <p:attrName>style.visibility</p:attrName>
                                        </p:attrNameLst>
                                      </p:cBhvr>
                                      <p:to>
                                        <p:strVal val="visible"/>
                                      </p:to>
                                    </p:set>
                                    <p:animEffect transition="in" filter="fade">
                                      <p:cBhvr>
                                        <p:cTn id="17" dur="500"/>
                                        <p:tgtEl>
                                          <p:spTgt spid="16486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4869" name="Rectangle 5"/>
          <p:cNvSpPr>
            <a:spLocks noChangeArrowheads="1"/>
          </p:cNvSpPr>
          <p:nvPr/>
        </p:nvSpPr>
        <p:spPr bwMode="auto">
          <a:xfrm>
            <a:off x="1552575" y="2565400"/>
            <a:ext cx="8712200" cy="461963"/>
          </a:xfrm>
          <a:prstGeom prst="rect">
            <a:avLst/>
          </a:prstGeom>
          <a:solidFill>
            <a:srgbClr val="CCFFCC"/>
          </a:solidFill>
          <a:ln>
            <a:noFill/>
          </a:ln>
          <a:effectLst>
            <a:prstShdw prst="shdw17" dist="17961" dir="2700000">
              <a:srgbClr val="7A997A"/>
            </a:prstShdw>
          </a:effectLst>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304800">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30480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3</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2009</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年</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12</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月</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31</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日，确认投资收益及公允价值变动</a:t>
            </a:r>
            <a:endPar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endParaRPr>
          </a:p>
        </p:txBody>
      </p:sp>
      <p:sp>
        <p:nvSpPr>
          <p:cNvPr id="4" name="Rectangle 5"/>
          <p:cNvSpPr>
            <a:spLocks noChangeArrowheads="1"/>
          </p:cNvSpPr>
          <p:nvPr/>
        </p:nvSpPr>
        <p:spPr bwMode="auto">
          <a:xfrm>
            <a:off x="1751013" y="3206750"/>
            <a:ext cx="7658100" cy="1570038"/>
          </a:xfrm>
          <a:prstGeom prst="rect">
            <a:avLst/>
          </a:prstGeom>
          <a:solidFill>
            <a:srgbClr val="CCFFCC"/>
          </a:solidFill>
          <a:ln>
            <a:noFill/>
          </a:ln>
          <a:effectLst>
            <a:prstShdw prst="shdw17" dist="17961" dir="2700000">
              <a:srgbClr val="7A997A"/>
            </a:prstShdw>
          </a:effectLst>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304800">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30480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投资收益</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摊余成本*</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4%=10363000</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4%=414520</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元：</a:t>
            </a: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a:p>
            <a:pPr marL="0" marR="0" lvl="0" indent="30480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借：应收利息             </a:t>
            </a:r>
            <a:r>
              <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500 000</a:t>
            </a:r>
            <a:endPar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endParaRPr>
          </a:p>
          <a:p>
            <a:pPr marL="0" marR="0" lvl="0" indent="304800" algn="l"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    </a:t>
            </a:r>
            <a:r>
              <a:rPr kumimoji="1" lang="zh-CN" altLang="en-US"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贷：投资收益              </a:t>
            </a:r>
            <a:r>
              <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414520</a:t>
            </a:r>
            <a:r>
              <a:rPr kumimoji="1" lang="zh-CN" altLang="en-US"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  </a:t>
            </a:r>
            <a:endPar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endParaRPr>
          </a:p>
          <a:p>
            <a:pPr marL="0" marR="0" lvl="0" indent="30480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           其他债权投资</a:t>
            </a:r>
            <a:r>
              <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a:t>
            </a:r>
            <a:r>
              <a:rPr kumimoji="1" lang="zh-CN" altLang="en-US"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利息调整  </a:t>
            </a:r>
            <a:r>
              <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85 480</a:t>
            </a:r>
            <a:endPar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endParaRPr>
          </a:p>
        </p:txBody>
      </p:sp>
      <p:sp>
        <p:nvSpPr>
          <p:cNvPr id="5" name="Rectangle 5"/>
          <p:cNvSpPr>
            <a:spLocks noChangeArrowheads="1"/>
          </p:cNvSpPr>
          <p:nvPr/>
        </p:nvSpPr>
        <p:spPr bwMode="auto">
          <a:xfrm>
            <a:off x="1765300" y="4991100"/>
            <a:ext cx="8002588" cy="1568450"/>
          </a:xfrm>
          <a:prstGeom prst="rect">
            <a:avLst/>
          </a:prstGeom>
          <a:solidFill>
            <a:srgbClr val="CCFFCC"/>
          </a:solidFill>
          <a:ln>
            <a:noFill/>
          </a:ln>
          <a:effectLst>
            <a:prstShdw prst="shdw17" dist="17961" dir="2700000">
              <a:srgbClr val="7A997A"/>
            </a:prstShdw>
          </a:effectLst>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304800">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304800" algn="l"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2009</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年</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12</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月</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31</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日该债券的公允价值为</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1020</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元</a:t>
            </a:r>
            <a:endPar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a:p>
            <a:pPr marL="0" marR="0" lvl="0" indent="30480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公允价值变动</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=10200000 -(10363000-85480)= -77520</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元</a:t>
            </a:r>
            <a:endPar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a:p>
            <a:pPr marL="0" marR="0" lvl="0" indent="30480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借：其他综合收益  </a:t>
            </a:r>
            <a:r>
              <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77 520</a:t>
            </a:r>
            <a:endPar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endParaRPr>
          </a:p>
          <a:p>
            <a:pPr marL="0" marR="0" lvl="0" indent="304800" algn="l"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    </a:t>
            </a:r>
            <a:r>
              <a:rPr kumimoji="1" lang="zh-CN" altLang="en-US"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贷：其他债权投资</a:t>
            </a:r>
            <a:r>
              <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a:t>
            </a:r>
            <a:r>
              <a:rPr kumimoji="1" lang="zh-CN" altLang="en-US"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公允价值变动  </a:t>
            </a:r>
            <a:r>
              <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77 520</a:t>
            </a:r>
            <a:endPar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endParaRPr>
          </a:p>
        </p:txBody>
      </p:sp>
      <p:sp>
        <p:nvSpPr>
          <p:cNvPr id="6" name="Rectangle 4"/>
          <p:cNvSpPr>
            <a:spLocks noChangeArrowheads="1"/>
          </p:cNvSpPr>
          <p:nvPr/>
        </p:nvSpPr>
        <p:spPr bwMode="auto">
          <a:xfrm>
            <a:off x="1546225" y="76200"/>
            <a:ext cx="9121775" cy="2308225"/>
          </a:xfrm>
          <a:prstGeom prst="rect">
            <a:avLst/>
          </a:prstGeom>
          <a:noFill/>
          <a:ln w="9525">
            <a:noFill/>
            <a:miter lim="800000"/>
          </a:ln>
          <a:effectLst>
            <a:prstShdw prst="shdw17" dist="17961" dir="2700000">
              <a:schemeClr val="accent1">
                <a:gamma/>
                <a:shade val="60000"/>
                <a:invGamma/>
              </a:schemeClr>
            </a:prstShdw>
          </a:effectLst>
        </p:spPr>
        <p:txBody>
          <a:bodyPr anchor="ctr">
            <a:spAutoFit/>
          </a:bodyPr>
          <a:lstStyle/>
          <a:p>
            <a:pPr marL="0" marR="0" lvl="0" indent="304800" algn="l"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例</a:t>
            </a:r>
            <a:r>
              <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】2019</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年</a:t>
            </a:r>
            <a:r>
              <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1</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月</a:t>
            </a:r>
            <a:r>
              <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1</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日，红星公司购</a:t>
            </a:r>
            <a:r>
              <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B</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债券，面值</a:t>
            </a:r>
            <a:r>
              <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1000</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万元，支付价款</a:t>
            </a:r>
            <a:r>
              <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1076.3</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万元，另支付相关税费</a:t>
            </a:r>
            <a:r>
              <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10</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万元。购买时该债券含有已宣告但尚未支付的应计利息</a:t>
            </a:r>
            <a:r>
              <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50</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万元。</a:t>
            </a:r>
            <a:endPar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endParaRPr>
          </a:p>
          <a:p>
            <a:pPr marL="0" marR="0" lvl="0" indent="30480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该债券票面年利率为</a:t>
            </a:r>
            <a:r>
              <a:rPr kumimoji="1"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mn-cs"/>
              </a:rPr>
              <a:t>5</a:t>
            </a:r>
            <a:r>
              <a:rPr kumimoji="1"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mn-cs"/>
              </a:rPr>
              <a:t>％</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，实际利率为</a:t>
            </a:r>
            <a:r>
              <a:rPr kumimoji="1"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mn-cs"/>
              </a:rPr>
              <a:t>4%</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a:t>
            </a:r>
            <a:r>
              <a:rPr kumimoji="1"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mn-cs"/>
              </a:rPr>
              <a:t>每年付息</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一次，公司将其划分为其他债权投资。</a:t>
            </a:r>
            <a:endPar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endParaRPr>
          </a:p>
          <a:p>
            <a:pPr marL="0" marR="0" lvl="0" indent="30480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mn-cs"/>
              </a:rPr>
              <a:t>账务处理：</a:t>
            </a:r>
            <a:endParaRPr kumimoji="1"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4869"/>
                                        </p:tgtEl>
                                        <p:attrNameLst>
                                          <p:attrName>style.visibility</p:attrName>
                                        </p:attrNameLst>
                                      </p:cBhvr>
                                      <p:to>
                                        <p:strVal val="visible"/>
                                      </p:to>
                                    </p:set>
                                    <p:animEffect transition="in" filter="fade">
                                      <p:cBhvr>
                                        <p:cTn id="7" dur="500"/>
                                        <p:tgtEl>
                                          <p:spTgt spid="1648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0" end="0"/>
                                            </p:txEl>
                                          </p:spTgt>
                                        </p:tgtEl>
                                        <p:attrNameLst>
                                          <p:attrName>style.visibility</p:attrName>
                                        </p:attrNameLst>
                                      </p:cBhvr>
                                      <p:to>
                                        <p:strVal val="visible"/>
                                      </p:to>
                                    </p:set>
                                    <p:animEffect transition="in" filter="fade">
                                      <p:cBhvr>
                                        <p:cTn id="32" dur="500"/>
                                        <p:tgtEl>
                                          <p:spTgt spid="5">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1" end="1"/>
                                            </p:txEl>
                                          </p:spTgt>
                                        </p:tgtEl>
                                        <p:attrNameLst>
                                          <p:attrName>style.visibility</p:attrName>
                                        </p:attrNameLst>
                                      </p:cBhvr>
                                      <p:to>
                                        <p:strVal val="visible"/>
                                      </p:to>
                                    </p:set>
                                    <p:animEffect transition="in" filter="fade">
                                      <p:cBhvr>
                                        <p:cTn id="37" dur="500"/>
                                        <p:tgtEl>
                                          <p:spTgt spid="5">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2" end="2"/>
                                            </p:txEl>
                                          </p:spTgt>
                                        </p:tgtEl>
                                        <p:attrNameLst>
                                          <p:attrName>style.visibility</p:attrName>
                                        </p:attrNameLst>
                                      </p:cBhvr>
                                      <p:to>
                                        <p:strVal val="visible"/>
                                      </p:to>
                                    </p:set>
                                    <p:animEffect transition="in" filter="fade">
                                      <p:cBhvr>
                                        <p:cTn id="42" dur="500"/>
                                        <p:tgtEl>
                                          <p:spTgt spid="5">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3" end="3"/>
                                            </p:txEl>
                                          </p:spTgt>
                                        </p:tgtEl>
                                        <p:attrNameLst>
                                          <p:attrName>style.visibility</p:attrName>
                                        </p:attrNameLst>
                                      </p:cBhvr>
                                      <p:to>
                                        <p:strVal val="visible"/>
                                      </p:to>
                                    </p:set>
                                    <p:animEffect transition="in" filter="fade">
                                      <p:cBhvr>
                                        <p:cTn id="4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矩形 2"/>
          <p:cNvSpPr>
            <a:spLocks noChangeArrowheads="1"/>
          </p:cNvSpPr>
          <p:nvPr/>
        </p:nvSpPr>
        <p:spPr bwMode="auto">
          <a:xfrm>
            <a:off x="609600" y="1147763"/>
            <a:ext cx="26558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en-US" altLang="zh-CN" sz="3200">
                <a:solidFill>
                  <a:srgbClr val="0000FF"/>
                </a:solidFill>
                <a:latin typeface="Times New Roman" panose="02020603050405020304" pitchFamily="18" charset="0"/>
                <a:ea typeface="黑体" panose="02010609060101010101" pitchFamily="49" charset="-122"/>
              </a:rPr>
              <a:t>【</a:t>
            </a:r>
            <a:r>
              <a:rPr lang="zh-CN" altLang="en-US" sz="3200">
                <a:solidFill>
                  <a:srgbClr val="0000FF"/>
                </a:solidFill>
                <a:latin typeface="Times New Roman" panose="02020603050405020304" pitchFamily="18" charset="0"/>
                <a:ea typeface="黑体" panose="02010609060101010101" pitchFamily="49" charset="-122"/>
              </a:rPr>
              <a:t>金融工具</a:t>
            </a:r>
            <a:r>
              <a:rPr lang="en-US" altLang="zh-CN" sz="3200">
                <a:solidFill>
                  <a:srgbClr val="0000FF"/>
                </a:solidFill>
                <a:latin typeface="Times New Roman" panose="02020603050405020304" pitchFamily="18" charset="0"/>
                <a:ea typeface="黑体" panose="02010609060101010101" pitchFamily="49" charset="-122"/>
              </a:rPr>
              <a:t>】</a:t>
            </a:r>
            <a:endParaRPr lang="zh-CN" altLang="en-US" sz="3200">
              <a:solidFill>
                <a:srgbClr val="0000FF"/>
              </a:solidFill>
              <a:latin typeface="Times New Roman" panose="02020603050405020304" pitchFamily="18" charset="0"/>
              <a:ea typeface="黑体" panose="02010609060101010101" pitchFamily="49" charset="-122"/>
            </a:endParaRPr>
          </a:p>
        </p:txBody>
      </p:sp>
      <p:sp>
        <p:nvSpPr>
          <p:cNvPr id="28675" name="矩形 4"/>
          <p:cNvSpPr>
            <a:spLocks noChangeArrowheads="1"/>
          </p:cNvSpPr>
          <p:nvPr/>
        </p:nvSpPr>
        <p:spPr bwMode="auto">
          <a:xfrm>
            <a:off x="766763" y="1844675"/>
            <a:ext cx="110172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2400">
                <a:solidFill>
                  <a:srgbClr val="0000FF"/>
                </a:solidFill>
                <a:latin typeface="Times New Roman" panose="02020603050405020304" pitchFamily="18" charset="0"/>
                <a:ea typeface="黑体" panose="02010609060101010101" pitchFamily="49" charset="-122"/>
              </a:rPr>
              <a:t>金融工具</a:t>
            </a:r>
            <a:r>
              <a:rPr lang="zh-CN" altLang="en-US" sz="2400">
                <a:solidFill>
                  <a:srgbClr val="002A00"/>
                </a:solidFill>
                <a:latin typeface="Times New Roman" panose="02020603050405020304" pitchFamily="18" charset="0"/>
                <a:ea typeface="黑体" panose="02010609060101010101" pitchFamily="49" charset="-122"/>
              </a:rPr>
              <a:t>是指形成一方的金融资产并形成其他方的金融负债或权益工具的合同。</a:t>
            </a:r>
            <a:endParaRPr lang="en-US" altLang="zh-CN" sz="2400">
              <a:solidFill>
                <a:srgbClr val="002A00"/>
              </a:solidFill>
              <a:latin typeface="Times New Roman" panose="02020603050405020304" pitchFamily="18" charset="0"/>
              <a:ea typeface="黑体" panose="02010609060101010101" pitchFamily="49" charset="-122"/>
            </a:endParaRPr>
          </a:p>
          <a:p>
            <a:pPr>
              <a:spcBef>
                <a:spcPct val="0"/>
              </a:spcBef>
              <a:buClrTx/>
              <a:buFontTx/>
              <a:buNone/>
            </a:pPr>
            <a:r>
              <a:rPr lang="zh-CN" altLang="en-US" sz="2400">
                <a:solidFill>
                  <a:srgbClr val="002A00"/>
                </a:solidFill>
                <a:latin typeface="Times New Roman" panose="02020603050405020304" pitchFamily="18" charset="0"/>
                <a:ea typeface="黑体" panose="02010609060101010101" pitchFamily="49" charset="-122"/>
              </a:rPr>
              <a:t>金融工具包括</a:t>
            </a:r>
            <a:r>
              <a:rPr lang="zh-CN" altLang="en-US" sz="2400">
                <a:solidFill>
                  <a:srgbClr val="0000FF"/>
                </a:solidFill>
                <a:latin typeface="Times New Roman" panose="02020603050405020304" pitchFamily="18" charset="0"/>
                <a:ea typeface="黑体" panose="02010609060101010101" pitchFamily="49" charset="-122"/>
              </a:rPr>
              <a:t>金融资产</a:t>
            </a:r>
            <a:r>
              <a:rPr lang="zh-CN" altLang="en-US" sz="2400">
                <a:solidFill>
                  <a:srgbClr val="002A00"/>
                </a:solidFill>
                <a:latin typeface="Times New Roman" panose="02020603050405020304" pitchFamily="18" charset="0"/>
                <a:ea typeface="黑体" panose="02010609060101010101" pitchFamily="49" charset="-122"/>
              </a:rPr>
              <a:t>、</a:t>
            </a:r>
            <a:r>
              <a:rPr lang="zh-CN" altLang="en-US" sz="2400">
                <a:solidFill>
                  <a:srgbClr val="0000FF"/>
                </a:solidFill>
                <a:latin typeface="Times New Roman" panose="02020603050405020304" pitchFamily="18" charset="0"/>
                <a:ea typeface="黑体" panose="02010609060101010101" pitchFamily="49" charset="-122"/>
              </a:rPr>
              <a:t>金融负债</a:t>
            </a:r>
            <a:r>
              <a:rPr lang="zh-CN" altLang="en-US" sz="2400">
                <a:solidFill>
                  <a:srgbClr val="002A00"/>
                </a:solidFill>
                <a:latin typeface="Times New Roman" panose="02020603050405020304" pitchFamily="18" charset="0"/>
                <a:ea typeface="黑体" panose="02010609060101010101" pitchFamily="49" charset="-122"/>
              </a:rPr>
              <a:t>和</a:t>
            </a:r>
            <a:r>
              <a:rPr lang="zh-CN" altLang="en-US" sz="2400">
                <a:solidFill>
                  <a:srgbClr val="0000FF"/>
                </a:solidFill>
                <a:latin typeface="Times New Roman" panose="02020603050405020304" pitchFamily="18" charset="0"/>
                <a:ea typeface="黑体" panose="02010609060101010101" pitchFamily="49" charset="-122"/>
              </a:rPr>
              <a:t>权益工具</a:t>
            </a:r>
            <a:r>
              <a:rPr lang="zh-CN" altLang="en-US" sz="2400">
                <a:solidFill>
                  <a:srgbClr val="002A00"/>
                </a:solidFill>
                <a:latin typeface="Times New Roman" panose="02020603050405020304" pitchFamily="18" charset="0"/>
                <a:ea typeface="黑体" panose="02010609060101010101" pitchFamily="49" charset="-122"/>
              </a:rPr>
              <a:t>。</a:t>
            </a:r>
            <a:endParaRPr lang="zh-CN" altLang="en-US" sz="2400">
              <a:solidFill>
                <a:srgbClr val="002A00"/>
              </a:solidFill>
              <a:latin typeface="Times New Roman" panose="02020603050405020304" pitchFamily="18" charset="0"/>
              <a:ea typeface="黑体" panose="02010609060101010101" pitchFamily="49" charset="-122"/>
            </a:endParaRPr>
          </a:p>
        </p:txBody>
      </p:sp>
      <p:sp>
        <p:nvSpPr>
          <p:cNvPr id="28676" name="文本框 6"/>
          <p:cNvSpPr txBox="1">
            <a:spLocks noChangeArrowheads="1"/>
          </p:cNvSpPr>
          <p:nvPr/>
        </p:nvSpPr>
        <p:spPr bwMode="auto">
          <a:xfrm>
            <a:off x="4745038" y="5335588"/>
            <a:ext cx="23764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2400">
                <a:solidFill>
                  <a:srgbClr val="002A00"/>
                </a:solidFill>
                <a:latin typeface="Times New Roman" panose="02020603050405020304" pitchFamily="18" charset="0"/>
                <a:ea typeface="黑体" panose="02010609060101010101" pitchFamily="49" charset="-122"/>
              </a:rPr>
              <a:t>短期交易的股票</a:t>
            </a:r>
            <a:endParaRPr lang="zh-CN" altLang="en-US" sz="2400">
              <a:solidFill>
                <a:srgbClr val="002A00"/>
              </a:solidFill>
              <a:latin typeface="Times New Roman" panose="02020603050405020304" pitchFamily="18" charset="0"/>
              <a:ea typeface="黑体" panose="02010609060101010101" pitchFamily="49" charset="-122"/>
            </a:endParaRPr>
          </a:p>
        </p:txBody>
      </p:sp>
      <p:sp>
        <p:nvSpPr>
          <p:cNvPr id="28677" name="文本框 7"/>
          <p:cNvSpPr txBox="1">
            <a:spLocks noChangeArrowheads="1"/>
          </p:cNvSpPr>
          <p:nvPr/>
        </p:nvSpPr>
        <p:spPr bwMode="auto">
          <a:xfrm>
            <a:off x="3127375" y="3605213"/>
            <a:ext cx="957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2000">
                <a:solidFill>
                  <a:srgbClr val="002A00"/>
                </a:solidFill>
                <a:latin typeface="Times New Roman" panose="02020603050405020304" pitchFamily="18" charset="0"/>
                <a:ea typeface="黑体" panose="02010609060101010101" pitchFamily="49" charset="-122"/>
              </a:rPr>
              <a:t>投资方</a:t>
            </a:r>
            <a:endParaRPr lang="zh-CN" altLang="en-US" sz="2000">
              <a:solidFill>
                <a:srgbClr val="002A00"/>
              </a:solidFill>
              <a:latin typeface="Times New Roman" panose="02020603050405020304" pitchFamily="18" charset="0"/>
              <a:ea typeface="黑体" panose="02010609060101010101" pitchFamily="49" charset="-122"/>
            </a:endParaRPr>
          </a:p>
        </p:txBody>
      </p:sp>
      <p:sp>
        <p:nvSpPr>
          <p:cNvPr id="28678" name="文本框 8"/>
          <p:cNvSpPr txBox="1">
            <a:spLocks noChangeArrowheads="1"/>
          </p:cNvSpPr>
          <p:nvPr/>
        </p:nvSpPr>
        <p:spPr bwMode="auto">
          <a:xfrm>
            <a:off x="3030538" y="4699000"/>
            <a:ext cx="1285875" cy="3381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en-US" altLang="zh-CN" sz="1600">
                <a:solidFill>
                  <a:srgbClr val="002A00"/>
                </a:solidFill>
                <a:latin typeface="Times New Roman" panose="02020603050405020304" pitchFamily="18" charset="0"/>
                <a:ea typeface="黑体" panose="02010609060101010101" pitchFamily="49" charset="-122"/>
              </a:rPr>
              <a:t>——A</a:t>
            </a:r>
            <a:r>
              <a:rPr lang="zh-CN" altLang="en-US" sz="1600">
                <a:solidFill>
                  <a:srgbClr val="002A00"/>
                </a:solidFill>
                <a:latin typeface="Times New Roman" panose="02020603050405020304" pitchFamily="18" charset="0"/>
                <a:ea typeface="黑体" panose="02010609060101010101" pitchFamily="49" charset="-122"/>
              </a:rPr>
              <a:t>股票</a:t>
            </a:r>
            <a:endParaRPr lang="zh-CN" altLang="en-US" sz="1600">
              <a:solidFill>
                <a:srgbClr val="002A00"/>
              </a:solidFill>
              <a:latin typeface="Times New Roman" panose="02020603050405020304" pitchFamily="18" charset="0"/>
              <a:ea typeface="黑体" panose="02010609060101010101" pitchFamily="49" charset="-122"/>
            </a:endParaRPr>
          </a:p>
        </p:txBody>
      </p:sp>
      <p:sp>
        <p:nvSpPr>
          <p:cNvPr id="28679" name="文本框 9"/>
          <p:cNvSpPr txBox="1">
            <a:spLocks noChangeArrowheads="1"/>
          </p:cNvSpPr>
          <p:nvPr/>
        </p:nvSpPr>
        <p:spPr bwMode="auto">
          <a:xfrm>
            <a:off x="7550150" y="3630613"/>
            <a:ext cx="1223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2000">
                <a:solidFill>
                  <a:srgbClr val="002A00"/>
                </a:solidFill>
                <a:latin typeface="Times New Roman" panose="02020603050405020304" pitchFamily="18" charset="0"/>
                <a:ea typeface="黑体" panose="02010609060101010101" pitchFamily="49" charset="-122"/>
              </a:rPr>
              <a:t>发行方</a:t>
            </a:r>
            <a:endParaRPr lang="zh-CN" altLang="en-US" sz="2000">
              <a:solidFill>
                <a:srgbClr val="002A00"/>
              </a:solidFill>
              <a:latin typeface="Times New Roman" panose="02020603050405020304" pitchFamily="18" charset="0"/>
              <a:ea typeface="黑体" panose="02010609060101010101" pitchFamily="49" charset="-122"/>
            </a:endParaRPr>
          </a:p>
        </p:txBody>
      </p:sp>
      <p:sp>
        <p:nvSpPr>
          <p:cNvPr id="28680" name="文本框 47"/>
          <p:cNvSpPr txBox="1">
            <a:spLocks noChangeArrowheads="1"/>
          </p:cNvSpPr>
          <p:nvPr/>
        </p:nvSpPr>
        <p:spPr bwMode="auto">
          <a:xfrm>
            <a:off x="7718425" y="4348163"/>
            <a:ext cx="887413" cy="460375"/>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2400">
                <a:solidFill>
                  <a:srgbClr val="002A00"/>
                </a:solidFill>
                <a:latin typeface="Times New Roman" panose="02020603050405020304" pitchFamily="18" charset="0"/>
                <a:ea typeface="黑体" panose="02010609060101010101" pitchFamily="49" charset="-122"/>
              </a:rPr>
              <a:t>股本</a:t>
            </a:r>
            <a:endParaRPr lang="zh-CN" altLang="en-US" sz="2400">
              <a:solidFill>
                <a:srgbClr val="002A00"/>
              </a:solidFill>
              <a:latin typeface="Times New Roman" panose="02020603050405020304" pitchFamily="18" charset="0"/>
              <a:ea typeface="黑体" panose="02010609060101010101" pitchFamily="49" charset="-122"/>
            </a:endParaRPr>
          </a:p>
        </p:txBody>
      </p:sp>
      <p:sp>
        <p:nvSpPr>
          <p:cNvPr id="11" name="矩形 10"/>
          <p:cNvSpPr/>
          <p:nvPr/>
        </p:nvSpPr>
        <p:spPr>
          <a:xfrm>
            <a:off x="5161586" y="3267249"/>
            <a:ext cx="1422184" cy="461665"/>
          </a:xfrm>
          <a:prstGeom prst="rect">
            <a:avLst/>
          </a:prstGeom>
          <a:solidFill>
            <a:srgbClr val="FF99FF"/>
          </a:solidFill>
          <a:effectLst>
            <a:glow rad="101600">
              <a:schemeClr val="accent4">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wrap="none">
            <a:spAutoFit/>
          </a:bodyPr>
          <a:lstStyle/>
          <a:p>
            <a:pPr>
              <a:defRPr/>
            </a:pPr>
            <a:r>
              <a:rPr lang="zh-CN" altLang="en-US" dirty="0">
                <a:solidFill>
                  <a:srgbClr val="0000FF"/>
                </a:solidFill>
                <a:latin typeface="方正姚体" panose="02010601030101010101" pitchFamily="2" charset="-122"/>
                <a:ea typeface="方正姚体" panose="02010601030101010101" pitchFamily="2" charset="-122"/>
              </a:rPr>
              <a:t>金融工具</a:t>
            </a:r>
            <a:endParaRPr lang="zh-CN" altLang="en-US" dirty="0">
              <a:solidFill>
                <a:srgbClr val="FFFFFF"/>
              </a:solidFill>
              <a:latin typeface="方正姚体" panose="02010601030101010101" pitchFamily="2" charset="-122"/>
              <a:ea typeface="方正姚体" panose="02010601030101010101" pitchFamily="2" charset="-122"/>
            </a:endParaRPr>
          </a:p>
        </p:txBody>
      </p:sp>
      <p:pic>
        <p:nvPicPr>
          <p:cNvPr id="28684" name="Picture 7" descr="20093231247537735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051425" y="3930650"/>
            <a:ext cx="1763713"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5" name="文本框 12"/>
          <p:cNvSpPr txBox="1">
            <a:spLocks noChangeArrowheads="1"/>
          </p:cNvSpPr>
          <p:nvPr/>
        </p:nvSpPr>
        <p:spPr bwMode="auto">
          <a:xfrm>
            <a:off x="2563813" y="4343400"/>
            <a:ext cx="2003425"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2000">
                <a:solidFill>
                  <a:srgbClr val="002A00"/>
                </a:solidFill>
                <a:latin typeface="Times New Roman" panose="02020603050405020304" pitchFamily="18" charset="0"/>
                <a:ea typeface="黑体" panose="02010609060101010101" pitchFamily="49" charset="-122"/>
              </a:rPr>
              <a:t>交易性金融资产</a:t>
            </a:r>
            <a:endParaRPr lang="zh-CN" altLang="en-US" sz="2000">
              <a:solidFill>
                <a:srgbClr val="002A00"/>
              </a:solidFill>
              <a:latin typeface="Times New Roman" panose="02020603050405020304" pitchFamily="18" charset="0"/>
              <a:ea typeface="黑体" panose="02010609060101010101" pitchFamily="49" charset="-122"/>
            </a:endParaRPr>
          </a:p>
        </p:txBody>
      </p:sp>
      <p:sp>
        <p:nvSpPr>
          <p:cNvPr id="15" name="椭圆形标注 14"/>
          <p:cNvSpPr/>
          <p:nvPr/>
        </p:nvSpPr>
        <p:spPr>
          <a:xfrm>
            <a:off x="1631950" y="5445125"/>
            <a:ext cx="1368425" cy="576263"/>
          </a:xfrm>
          <a:prstGeom prst="wedgeEllipseCallout">
            <a:avLst>
              <a:gd name="adj1" fmla="val 76226"/>
              <a:gd name="adj2" fmla="val -147437"/>
            </a:avLst>
          </a:prstGeom>
        </p:spPr>
        <p:style>
          <a:lnRef idx="1">
            <a:schemeClr val="accent2"/>
          </a:lnRef>
          <a:fillRef idx="2">
            <a:schemeClr val="accent2"/>
          </a:fillRef>
          <a:effectRef idx="1">
            <a:schemeClr val="accent2"/>
          </a:effectRef>
          <a:fontRef idx="minor">
            <a:schemeClr val="dk1"/>
          </a:fontRef>
        </p:style>
        <p:txBody>
          <a:bodyPr lIns="0" tIns="0" rIns="0" bIns="0" anchor="ctr"/>
          <a:lstStyle/>
          <a:p>
            <a:pPr algn="ctr">
              <a:defRPr/>
            </a:pPr>
            <a:r>
              <a:rPr lang="zh-CN" altLang="en-US" sz="1800" dirty="0">
                <a:solidFill>
                  <a:srgbClr val="0000FF"/>
                </a:solidFill>
                <a:latin typeface="黑体" panose="02010609060101010101" pitchFamily="49" charset="-122"/>
                <a:ea typeface="黑体" panose="02010609060101010101" pitchFamily="49" charset="-122"/>
              </a:rPr>
              <a:t>金融资产</a:t>
            </a:r>
            <a:endParaRPr lang="zh-CN" altLang="en-US" sz="1800" dirty="0">
              <a:solidFill>
                <a:srgbClr val="002A00"/>
              </a:solidFill>
              <a:latin typeface="黑体" panose="02010609060101010101" pitchFamily="49" charset="-122"/>
              <a:ea typeface="黑体" panose="02010609060101010101" pitchFamily="49" charset="-122"/>
            </a:endParaRPr>
          </a:p>
        </p:txBody>
      </p:sp>
      <p:sp>
        <p:nvSpPr>
          <p:cNvPr id="16" name="椭圆形标注 15"/>
          <p:cNvSpPr/>
          <p:nvPr/>
        </p:nvSpPr>
        <p:spPr>
          <a:xfrm>
            <a:off x="9409113" y="5426075"/>
            <a:ext cx="1366837" cy="576263"/>
          </a:xfrm>
          <a:prstGeom prst="wedgeEllipseCallout">
            <a:avLst>
              <a:gd name="adj1" fmla="val -131824"/>
              <a:gd name="adj2" fmla="val -137196"/>
            </a:avLst>
          </a:prstGeom>
        </p:spPr>
        <p:style>
          <a:lnRef idx="1">
            <a:schemeClr val="accent2"/>
          </a:lnRef>
          <a:fillRef idx="2">
            <a:schemeClr val="accent2"/>
          </a:fillRef>
          <a:effectRef idx="1">
            <a:schemeClr val="accent2"/>
          </a:effectRef>
          <a:fontRef idx="minor">
            <a:schemeClr val="dk1"/>
          </a:fontRef>
        </p:style>
        <p:txBody>
          <a:bodyPr lIns="0" tIns="0" rIns="0" bIns="0" anchor="ctr"/>
          <a:lstStyle/>
          <a:p>
            <a:pPr algn="ctr">
              <a:defRPr/>
            </a:pPr>
            <a:r>
              <a:rPr lang="zh-CN" altLang="en-US" sz="1800" dirty="0">
                <a:solidFill>
                  <a:srgbClr val="0000FF"/>
                </a:solidFill>
                <a:latin typeface="黑体" panose="02010609060101010101" pitchFamily="49" charset="-122"/>
                <a:ea typeface="黑体" panose="02010609060101010101" pitchFamily="49" charset="-122"/>
              </a:rPr>
              <a:t>权益工具</a:t>
            </a:r>
            <a:endParaRPr lang="zh-CN" altLang="en-US" sz="1800" dirty="0">
              <a:solidFill>
                <a:srgbClr val="002A00"/>
              </a:solidFill>
              <a:latin typeface="黑体" panose="02010609060101010101" pitchFamily="49" charset="-122"/>
              <a:ea typeface="黑体" panose="02010609060101010101" pitchFamily="49" charset="-122"/>
            </a:endParaRPr>
          </a:p>
        </p:txBody>
      </p:sp>
      <p:sp>
        <p:nvSpPr>
          <p:cNvPr id="28688" name="Rectangle 2"/>
          <p:cNvSpPr>
            <a:spLocks noGrp="1" noChangeArrowheads="1"/>
          </p:cNvSpPr>
          <p:nvPr>
            <p:ph type="title"/>
          </p:nvPr>
        </p:nvSpPr>
        <p:spPr/>
        <p:txBody>
          <a:bodyPr/>
          <a:lstStyle/>
          <a:p>
            <a:pPr eaLnBrk="1" hangingPunct="1"/>
            <a:r>
              <a:rPr lang="zh-CN" altLang="en-US" sz="3200">
                <a:solidFill>
                  <a:srgbClr val="FFFF00"/>
                </a:solidFill>
                <a:ea typeface="黑体" panose="02010609060101010101" pitchFamily="49" charset="-122"/>
              </a:rPr>
              <a:t>金融工具</a:t>
            </a:r>
            <a:endParaRPr lang="zh-CN" altLang="en-US" sz="3200">
              <a:solidFill>
                <a:srgbClr val="FFFF00"/>
              </a:solidFill>
              <a:ea typeface="黑体" panose="02010609060101010101" pitchFamily="49"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4868" name="Rectangle 4"/>
          <p:cNvSpPr>
            <a:spLocks noChangeArrowheads="1"/>
          </p:cNvSpPr>
          <p:nvPr/>
        </p:nvSpPr>
        <p:spPr bwMode="auto">
          <a:xfrm>
            <a:off x="1546225" y="76200"/>
            <a:ext cx="9121775" cy="2308225"/>
          </a:xfrm>
          <a:prstGeom prst="rect">
            <a:avLst/>
          </a:prstGeom>
          <a:noFill/>
          <a:ln w="9525">
            <a:noFill/>
            <a:miter lim="800000"/>
          </a:ln>
          <a:effectLst>
            <a:prstShdw prst="shdw17" dist="17961" dir="2700000">
              <a:schemeClr val="accent1">
                <a:gamma/>
                <a:shade val="60000"/>
                <a:invGamma/>
              </a:schemeClr>
            </a:prstShdw>
          </a:effectLst>
        </p:spPr>
        <p:txBody>
          <a:bodyPr anchor="ctr">
            <a:spAutoFit/>
          </a:bodyPr>
          <a:lstStyle/>
          <a:p>
            <a:pPr marL="0" marR="0" lvl="0" indent="304800" algn="l"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例</a:t>
            </a:r>
            <a:r>
              <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】2019</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年</a:t>
            </a:r>
            <a:r>
              <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1</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月</a:t>
            </a:r>
            <a:r>
              <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1</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日，红星公司购</a:t>
            </a:r>
            <a:r>
              <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B</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债券，面值</a:t>
            </a:r>
            <a:r>
              <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1000</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万元，支付价款</a:t>
            </a:r>
            <a:r>
              <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1076.3</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万元，另支付相关税费</a:t>
            </a:r>
            <a:r>
              <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10</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万元。购买时该债券含有已宣告但尚未支付的应计利息</a:t>
            </a:r>
            <a:r>
              <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50</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万元。</a:t>
            </a:r>
            <a:endPar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endParaRPr>
          </a:p>
          <a:p>
            <a:pPr marL="0" marR="0" lvl="0" indent="30480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该债券票面年利率为</a:t>
            </a:r>
            <a:r>
              <a:rPr kumimoji="1"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mn-cs"/>
              </a:rPr>
              <a:t>5</a:t>
            </a:r>
            <a:r>
              <a:rPr kumimoji="1"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mn-cs"/>
              </a:rPr>
              <a:t>％</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，实际利率为</a:t>
            </a:r>
            <a:r>
              <a:rPr kumimoji="1"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mn-cs"/>
              </a:rPr>
              <a:t>4%</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a:t>
            </a:r>
            <a:r>
              <a:rPr kumimoji="1"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mn-cs"/>
              </a:rPr>
              <a:t>每年付息</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一次，公司将其划分为可供出售金融资产。</a:t>
            </a:r>
            <a:endPar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endParaRPr>
          </a:p>
          <a:p>
            <a:pPr marL="0" marR="0" lvl="0" indent="30480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mn-cs"/>
              </a:rPr>
              <a:t>账务处理：</a:t>
            </a:r>
            <a:endParaRPr kumimoji="1"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164869" name="Rectangle 5"/>
          <p:cNvSpPr>
            <a:spLocks noChangeArrowheads="1"/>
          </p:cNvSpPr>
          <p:nvPr/>
        </p:nvSpPr>
        <p:spPr bwMode="auto">
          <a:xfrm>
            <a:off x="1552575" y="2565400"/>
            <a:ext cx="5119688" cy="461963"/>
          </a:xfrm>
          <a:prstGeom prst="rect">
            <a:avLst/>
          </a:prstGeom>
          <a:solidFill>
            <a:srgbClr val="CCFFCC"/>
          </a:solidFill>
          <a:ln>
            <a:noFill/>
          </a:ln>
          <a:effectLst>
            <a:prstShdw prst="shdw17" dist="17961" dir="2700000">
              <a:srgbClr val="7A997A"/>
            </a:prstShdw>
          </a:effectLst>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304800">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30480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4</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2009</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年</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12</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月</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31</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日，收到利息</a:t>
            </a:r>
            <a:endPar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endParaRPr>
          </a:p>
        </p:txBody>
      </p:sp>
      <p:sp>
        <p:nvSpPr>
          <p:cNvPr id="4" name="Rectangle 5"/>
          <p:cNvSpPr>
            <a:spLocks noChangeArrowheads="1"/>
          </p:cNvSpPr>
          <p:nvPr/>
        </p:nvSpPr>
        <p:spPr bwMode="auto">
          <a:xfrm>
            <a:off x="1751013" y="3576638"/>
            <a:ext cx="5137150" cy="830262"/>
          </a:xfrm>
          <a:prstGeom prst="rect">
            <a:avLst/>
          </a:prstGeom>
          <a:solidFill>
            <a:srgbClr val="CCFFCC"/>
          </a:solidFill>
          <a:ln>
            <a:noFill/>
          </a:ln>
          <a:effectLst>
            <a:prstShdw prst="shdw17" dist="17961" dir="2700000">
              <a:srgbClr val="7A997A"/>
            </a:prstShdw>
          </a:effectLst>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304800">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30480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借：银行存款             </a:t>
            </a:r>
            <a:r>
              <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500 000</a:t>
            </a:r>
            <a:endPar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endParaRPr>
          </a:p>
          <a:p>
            <a:pPr marL="0" marR="0" lvl="0" indent="304800" algn="l"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    </a:t>
            </a:r>
            <a:r>
              <a:rPr kumimoji="1" lang="zh-CN" altLang="en-US"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贷：应收利息              </a:t>
            </a:r>
            <a:r>
              <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500 000</a:t>
            </a:r>
            <a:r>
              <a:rPr kumimoji="1" lang="zh-CN" altLang="en-US"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           </a:t>
            </a:r>
            <a:endPar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4869"/>
                                        </p:tgtEl>
                                        <p:attrNameLst>
                                          <p:attrName>style.visibility</p:attrName>
                                        </p:attrNameLst>
                                      </p:cBhvr>
                                      <p:to>
                                        <p:strVal val="visible"/>
                                      </p:to>
                                    </p:set>
                                    <p:animEffect transition="in" filter="fade">
                                      <p:cBhvr>
                                        <p:cTn id="7" dur="500"/>
                                        <p:tgtEl>
                                          <p:spTgt spid="1648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9" grpId="0" animBg="1"/>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4869" name="Rectangle 5"/>
          <p:cNvSpPr>
            <a:spLocks noChangeArrowheads="1"/>
          </p:cNvSpPr>
          <p:nvPr/>
        </p:nvSpPr>
        <p:spPr bwMode="auto">
          <a:xfrm>
            <a:off x="1552575" y="2565400"/>
            <a:ext cx="7999413" cy="461963"/>
          </a:xfrm>
          <a:prstGeom prst="rect">
            <a:avLst/>
          </a:prstGeom>
          <a:solidFill>
            <a:srgbClr val="CCFFCC"/>
          </a:solidFill>
          <a:ln>
            <a:noFill/>
          </a:ln>
          <a:effectLst>
            <a:prstShdw prst="shdw17" dist="17961" dir="2700000">
              <a:srgbClr val="7A997A"/>
            </a:prstShdw>
          </a:effectLst>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304800">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30480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5</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2010</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年</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1</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月</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20</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日，出售债券，所得价款</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1050</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万元</a:t>
            </a:r>
            <a:endPar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endParaRPr>
          </a:p>
        </p:txBody>
      </p:sp>
      <p:sp>
        <p:nvSpPr>
          <p:cNvPr id="4" name="Rectangle 5"/>
          <p:cNvSpPr>
            <a:spLocks noChangeArrowheads="1"/>
          </p:cNvSpPr>
          <p:nvPr/>
        </p:nvSpPr>
        <p:spPr bwMode="auto">
          <a:xfrm>
            <a:off x="1774825" y="3206750"/>
            <a:ext cx="8712200" cy="1939925"/>
          </a:xfrm>
          <a:prstGeom prst="rect">
            <a:avLst/>
          </a:prstGeom>
          <a:solidFill>
            <a:srgbClr val="CCFFCC"/>
          </a:solidFill>
          <a:ln>
            <a:noFill/>
          </a:ln>
          <a:effectLst>
            <a:prstShdw prst="shdw17" dist="17961" dir="2700000">
              <a:srgbClr val="7A997A"/>
            </a:prstShdw>
          </a:effectLst>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304800">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30480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借：银行存款                                         </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10 500 000</a:t>
            </a:r>
            <a:endPar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a:p>
            <a:pPr marL="0" marR="0" lvl="0" indent="30480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        其他债权投资</a:t>
            </a:r>
            <a:r>
              <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a:t>
            </a:r>
            <a:r>
              <a:rPr kumimoji="1" lang="zh-CN" altLang="en-US"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公允价值变动     </a:t>
            </a:r>
            <a:r>
              <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77520</a:t>
            </a:r>
            <a:r>
              <a:rPr kumimoji="1" lang="zh-CN" altLang="en-US"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     </a:t>
            </a:r>
            <a:endPar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endParaRPr>
          </a:p>
          <a:p>
            <a:pPr marL="0" marR="0" lvl="0" indent="304800" algn="l"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     </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贷：</a:t>
            </a:r>
            <a:r>
              <a:rPr kumimoji="1" lang="zh-CN" altLang="en-US"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其他债权投资</a:t>
            </a:r>
            <a:r>
              <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a:t>
            </a:r>
            <a:r>
              <a:rPr kumimoji="1" lang="zh-CN" altLang="en-US"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成本                    </a:t>
            </a:r>
            <a:r>
              <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10 000 000</a:t>
            </a:r>
            <a:endPar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endParaRPr>
          </a:p>
          <a:p>
            <a:pPr marL="0" marR="0" lvl="0" indent="30480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             其他债权投资</a:t>
            </a:r>
            <a:r>
              <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a:t>
            </a:r>
            <a:r>
              <a:rPr kumimoji="1" lang="zh-CN" altLang="en-US"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利息调整                 </a:t>
            </a:r>
            <a:r>
              <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277 520</a:t>
            </a:r>
            <a:endPar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endParaRPr>
          </a:p>
          <a:p>
            <a:pPr marL="0" marR="0" lvl="0" indent="304800" algn="l"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              </a:t>
            </a:r>
            <a:r>
              <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投资收益                                                    </a:t>
            </a:r>
            <a:r>
              <a:rPr kumimoji="1" lang="en-US"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300 000</a:t>
            </a:r>
            <a:endParaRPr kumimoji="1" lang="en-US"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
        <p:nvSpPr>
          <p:cNvPr id="5" name="Rectangle 5"/>
          <p:cNvSpPr>
            <a:spLocks noChangeArrowheads="1"/>
          </p:cNvSpPr>
          <p:nvPr/>
        </p:nvSpPr>
        <p:spPr bwMode="auto">
          <a:xfrm>
            <a:off x="1751013" y="5419725"/>
            <a:ext cx="8712200" cy="1200150"/>
          </a:xfrm>
          <a:prstGeom prst="rect">
            <a:avLst/>
          </a:prstGeom>
          <a:solidFill>
            <a:srgbClr val="CCFFCC"/>
          </a:solidFill>
          <a:ln>
            <a:noFill/>
          </a:ln>
          <a:effectLst>
            <a:prstShdw prst="shdw17" dist="17961" dir="2700000">
              <a:srgbClr val="7A997A"/>
            </a:prstShdw>
          </a:effectLst>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304800">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30480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将公允价值变动形成的其他综合收益转为投资收益</a:t>
            </a:r>
            <a:endPar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a:p>
            <a:pPr marL="0" marR="0" lvl="0" indent="30480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借：</a:t>
            </a:r>
            <a:r>
              <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投资收益       </a:t>
            </a:r>
            <a:r>
              <a:rPr kumimoji="1" lang="en-US"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rPr>
              <a:t>77 520</a:t>
            </a:r>
            <a:endParaRPr kumimoji="1" lang="en-US" altLang="zh-CN" sz="2400" b="1" i="0" u="none" strike="noStrike" kern="1200" cap="none" spc="0" normalizeH="0" baseline="0" noProof="0">
              <a:ln>
                <a:noFill/>
              </a:ln>
              <a:solidFill>
                <a:srgbClr val="0000FF"/>
              </a:solidFill>
              <a:effectLst/>
              <a:uLnTx/>
              <a:uFillTx/>
              <a:latin typeface="Times New Roman" panose="02020603050405020304" pitchFamily="18" charset="0"/>
              <a:ea typeface="黑体" panose="02010609060101010101" pitchFamily="49" charset="-122"/>
              <a:cs typeface="+mn-cs"/>
            </a:endParaRPr>
          </a:p>
          <a:p>
            <a:pPr marL="0" marR="0" lvl="0" indent="304800" algn="l"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    </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贷：</a:t>
            </a:r>
            <a:r>
              <a:rPr kumimoji="1" lang="zh-CN" altLang="en-US"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其他综合收益  </a:t>
            </a:r>
            <a:r>
              <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77 520</a:t>
            </a:r>
            <a:endPar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endParaRPr>
          </a:p>
        </p:txBody>
      </p:sp>
      <p:sp>
        <p:nvSpPr>
          <p:cNvPr id="7" name="Rectangle 4"/>
          <p:cNvSpPr>
            <a:spLocks noChangeArrowheads="1"/>
          </p:cNvSpPr>
          <p:nvPr/>
        </p:nvSpPr>
        <p:spPr bwMode="auto">
          <a:xfrm>
            <a:off x="1546225" y="76200"/>
            <a:ext cx="9121775" cy="2308225"/>
          </a:xfrm>
          <a:prstGeom prst="rect">
            <a:avLst/>
          </a:prstGeom>
          <a:noFill/>
          <a:ln w="9525">
            <a:noFill/>
            <a:miter lim="800000"/>
          </a:ln>
          <a:effectLst>
            <a:prstShdw prst="shdw17" dist="17961" dir="2700000">
              <a:schemeClr val="accent1">
                <a:gamma/>
                <a:shade val="60000"/>
                <a:invGamma/>
              </a:schemeClr>
            </a:prstShdw>
          </a:effectLst>
        </p:spPr>
        <p:txBody>
          <a:bodyPr anchor="ctr">
            <a:spAutoFit/>
          </a:bodyPr>
          <a:lstStyle/>
          <a:p>
            <a:pPr marL="0" marR="0" lvl="0" indent="304800" algn="l"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例</a:t>
            </a:r>
            <a:r>
              <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】2019</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年</a:t>
            </a:r>
            <a:r>
              <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1</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月</a:t>
            </a:r>
            <a:r>
              <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1</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日，红星公司购</a:t>
            </a:r>
            <a:r>
              <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B</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债券，面值</a:t>
            </a:r>
            <a:r>
              <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1000</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万元，支付价款</a:t>
            </a:r>
            <a:r>
              <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1076.3</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万元，另支付相关税费</a:t>
            </a:r>
            <a:r>
              <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10</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万元。购买时该债券含有已宣告但尚未支付的应计利息</a:t>
            </a:r>
            <a:r>
              <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50</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万元。</a:t>
            </a:r>
            <a:endPar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endParaRPr>
          </a:p>
          <a:p>
            <a:pPr marL="0" marR="0" lvl="0" indent="30480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该债券票面年利率为</a:t>
            </a:r>
            <a:r>
              <a:rPr kumimoji="1"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mn-cs"/>
              </a:rPr>
              <a:t>5</a:t>
            </a:r>
            <a:r>
              <a:rPr kumimoji="1"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mn-cs"/>
              </a:rPr>
              <a:t>％</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，实际利率为</a:t>
            </a:r>
            <a:r>
              <a:rPr kumimoji="1"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mn-cs"/>
              </a:rPr>
              <a:t>4%</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a:t>
            </a:r>
            <a:r>
              <a:rPr kumimoji="1"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mn-cs"/>
              </a:rPr>
              <a:t>每年付息</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一次，公司将其划分为可供出售金融资产。</a:t>
            </a:r>
            <a:endPar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endParaRPr>
          </a:p>
          <a:p>
            <a:pPr marL="0" marR="0" lvl="0" indent="30480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mn-cs"/>
              </a:rPr>
              <a:t>账务处理：</a:t>
            </a:r>
            <a:endParaRPr kumimoji="1"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4869"/>
                                        </p:tgtEl>
                                        <p:attrNameLst>
                                          <p:attrName>style.visibility</p:attrName>
                                        </p:attrNameLst>
                                      </p:cBhvr>
                                      <p:to>
                                        <p:strVal val="visible"/>
                                      </p:to>
                                    </p:set>
                                    <p:animEffect transition="in" filter="fade">
                                      <p:cBhvr>
                                        <p:cTn id="7" dur="500"/>
                                        <p:tgtEl>
                                          <p:spTgt spid="1648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0" end="0"/>
                                            </p:txEl>
                                          </p:spTgt>
                                        </p:tgtEl>
                                        <p:attrNameLst>
                                          <p:attrName>style.visibility</p:attrName>
                                        </p:attrNameLst>
                                      </p:cBhvr>
                                      <p:to>
                                        <p:strVal val="visible"/>
                                      </p:to>
                                    </p:set>
                                    <p:animEffect transition="in" filter="fade">
                                      <p:cBhvr>
                                        <p:cTn id="37" dur="500"/>
                                        <p:tgtEl>
                                          <p:spTgt spid="5">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1" end="1"/>
                                            </p:txEl>
                                          </p:spTgt>
                                        </p:tgtEl>
                                        <p:attrNameLst>
                                          <p:attrName>style.visibility</p:attrName>
                                        </p:attrNameLst>
                                      </p:cBhvr>
                                      <p:to>
                                        <p:strVal val="visible"/>
                                      </p:to>
                                    </p:set>
                                    <p:animEffect transition="in" filter="fade">
                                      <p:cBhvr>
                                        <p:cTn id="42" dur="500"/>
                                        <p:tgtEl>
                                          <p:spTgt spid="5">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2" end="2"/>
                                            </p:txEl>
                                          </p:spTgt>
                                        </p:tgtEl>
                                        <p:attrNameLst>
                                          <p:attrName>style.visibility</p:attrName>
                                        </p:attrNameLst>
                                      </p:cBhvr>
                                      <p:to>
                                        <p:strVal val="visible"/>
                                      </p:to>
                                    </p:set>
                                    <p:animEffect transition="in" filter="fade">
                                      <p:cBhvr>
                                        <p:cTn id="4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9"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0" name="Text Box 3"/>
          <p:cNvSpPr txBox="1">
            <a:spLocks noChangeArrowheads="1"/>
          </p:cNvSpPr>
          <p:nvPr/>
        </p:nvSpPr>
        <p:spPr bwMode="auto">
          <a:xfrm>
            <a:off x="2135188" y="1484313"/>
            <a:ext cx="8147050" cy="2462212"/>
          </a:xfrm>
          <a:prstGeom prst="rect">
            <a:avLst/>
          </a:prstGeom>
          <a:noFill/>
          <a:ln w="9525">
            <a:noFill/>
            <a:miter lim="800000"/>
          </a:ln>
        </p:spPr>
        <p:txBody>
          <a:bodyPr>
            <a:spAutoFit/>
          </a:bodyPr>
          <a:lstStyle/>
          <a:p>
            <a:pPr eaLnBrk="1" hangingPunct="1">
              <a:spcBef>
                <a:spcPct val="50000"/>
              </a:spcBef>
              <a:defRPr/>
            </a:pPr>
            <a:r>
              <a:rPr lang="zh-CN" altLang="en-US" sz="4400" dirty="0">
                <a:solidFill>
                  <a:srgbClr val="A50021"/>
                </a:solidFill>
                <a:effectLst>
                  <a:outerShdw blurRad="38100" dist="38100" dir="2700000" algn="tl">
                    <a:srgbClr val="C0C0C0"/>
                  </a:outerShdw>
                </a:effectLst>
                <a:latin typeface="华文行楷" panose="02010800040101010101" pitchFamily="2" charset="-122"/>
                <a:ea typeface="华文行楷" panose="02010800040101010101" pitchFamily="2" charset="-122"/>
              </a:rPr>
              <a:t>债权投资和其他债权投资是否还需要计提减值准备？</a:t>
            </a:r>
            <a:endParaRPr lang="zh-CN" altLang="en-US" sz="4400" dirty="0">
              <a:solidFill>
                <a:srgbClr val="A50021"/>
              </a:solidFill>
              <a:effectLst>
                <a:outerShdw blurRad="38100" dist="38100" dir="2700000" algn="tl">
                  <a:srgbClr val="C0C0C0"/>
                </a:outerShdw>
              </a:effectLst>
              <a:latin typeface="华文行楷" panose="02010800040101010101" pitchFamily="2" charset="-122"/>
              <a:ea typeface="华文行楷" panose="02010800040101010101" pitchFamily="2" charset="-122"/>
            </a:endParaRPr>
          </a:p>
          <a:p>
            <a:pPr eaLnBrk="1" hangingPunct="1">
              <a:spcBef>
                <a:spcPct val="50000"/>
              </a:spcBef>
              <a:defRPr/>
            </a:pPr>
            <a:endParaRPr lang="zh-CN" altLang="en-US" sz="4400" dirty="0">
              <a:solidFill>
                <a:srgbClr val="040404"/>
              </a:solidFill>
              <a:latin typeface="华文行楷" panose="02010800040101010101" pitchFamily="2" charset="-122"/>
              <a:ea typeface="华文行楷" panose="02010800040101010101" pitchFamily="2" charset="-122"/>
            </a:endParaRPr>
          </a:p>
        </p:txBody>
      </p:sp>
      <p:sp>
        <p:nvSpPr>
          <p:cNvPr id="2" name="文本框 1"/>
          <p:cNvSpPr txBox="1">
            <a:spLocks noChangeArrowheads="1"/>
          </p:cNvSpPr>
          <p:nvPr/>
        </p:nvSpPr>
        <p:spPr bwMode="auto">
          <a:xfrm>
            <a:off x="4656138" y="4365625"/>
            <a:ext cx="13684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a:spcBef>
                <a:spcPct val="0"/>
              </a:spcBef>
              <a:buClrTx/>
              <a:buSzTx/>
              <a:buFontTx/>
              <a:buNone/>
            </a:pPr>
            <a:r>
              <a:rPr lang="en-US" altLang="zh-CN" sz="5400">
                <a:solidFill>
                  <a:srgbClr val="5B5249"/>
                </a:solidFill>
                <a:ea typeface="黑体" panose="02010609060101010101" pitchFamily="49" charset="-122"/>
              </a:rPr>
              <a:t>yes</a:t>
            </a:r>
            <a:endParaRPr lang="zh-CN" altLang="en-US" sz="5400">
              <a:solidFill>
                <a:srgbClr val="5B5249"/>
              </a:solidFill>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algn="ctr" eaLnBrk="1" hangingPunct="1"/>
            <a:r>
              <a:rPr lang="zh-CN" altLang="en-US" sz="3200">
                <a:solidFill>
                  <a:srgbClr val="FFFF00"/>
                </a:solidFill>
                <a:latin typeface="黑体" panose="02010609060101010101" pitchFamily="49" charset="-122"/>
                <a:ea typeface="黑体" panose="02010609060101010101" pitchFamily="49" charset="-122"/>
              </a:rPr>
              <a:t>公允价值 </a:t>
            </a:r>
            <a:r>
              <a:rPr lang="en-US" altLang="zh-CN" sz="3200">
                <a:solidFill>
                  <a:srgbClr val="FFFF00"/>
                </a:solidFill>
                <a:latin typeface="黑体" panose="02010609060101010101" pitchFamily="49" charset="-122"/>
                <a:ea typeface="黑体" panose="02010609060101010101" pitchFamily="49" charset="-122"/>
              </a:rPr>
              <a:t>v.s.</a:t>
            </a:r>
            <a:r>
              <a:rPr lang="zh-CN" altLang="en-US" sz="3200">
                <a:solidFill>
                  <a:srgbClr val="FFFF00"/>
                </a:solidFill>
                <a:latin typeface="黑体" panose="02010609060101010101" pitchFamily="49" charset="-122"/>
                <a:ea typeface="黑体" panose="02010609060101010101" pitchFamily="49" charset="-122"/>
              </a:rPr>
              <a:t>历史成本</a:t>
            </a:r>
            <a:endParaRPr lang="zh-CN" altLang="en-US" sz="3200">
              <a:solidFill>
                <a:srgbClr val="FFFF00"/>
              </a:solidFill>
              <a:latin typeface="黑体" panose="02010609060101010101" pitchFamily="49" charset="-122"/>
              <a:ea typeface="黑体" panose="02010609060101010101" pitchFamily="49" charset="-122"/>
            </a:endParaRPr>
          </a:p>
        </p:txBody>
      </p:sp>
      <p:sp>
        <p:nvSpPr>
          <p:cNvPr id="14339" name="Rectangle 3"/>
          <p:cNvSpPr>
            <a:spLocks noGrp="1" noChangeArrowheads="1"/>
          </p:cNvSpPr>
          <p:nvPr>
            <p:ph type="body" idx="1"/>
          </p:nvPr>
        </p:nvSpPr>
        <p:spPr>
          <a:xfrm>
            <a:off x="911225" y="1304925"/>
            <a:ext cx="10569575" cy="1619250"/>
          </a:xfrm>
        </p:spPr>
        <p:txBody>
          <a:bodyPr/>
          <a:lstStyle/>
          <a:p>
            <a:pPr eaLnBrk="1" hangingPunct="1">
              <a:defRPr/>
            </a:pPr>
            <a:r>
              <a:rPr lang="zh-CN" altLang="en-US" dirty="0">
                <a:solidFill>
                  <a:srgbClr val="000000"/>
                </a:solidFill>
                <a:latin typeface="黑体" panose="02010609060101010101" pitchFamily="49" charset="-122"/>
                <a:ea typeface="黑体" panose="02010609060101010101" pitchFamily="49" charset="-122"/>
              </a:rPr>
              <a:t>公允价值</a:t>
            </a:r>
            <a:r>
              <a:rPr lang="en-US" altLang="zh-CN" dirty="0">
                <a:solidFill>
                  <a:srgbClr val="000000"/>
                </a:solidFill>
                <a:latin typeface="黑体" panose="02010609060101010101" pitchFamily="49" charset="-122"/>
                <a:ea typeface="黑体" panose="02010609060101010101" pitchFamily="49" charset="-122"/>
              </a:rPr>
              <a:t>(Fair Value) </a:t>
            </a:r>
            <a:r>
              <a:rPr lang="zh-CN" altLang="en-US" dirty="0">
                <a:solidFill>
                  <a:srgbClr val="000000"/>
                </a:solidFill>
                <a:latin typeface="黑体" panose="02010609060101010101" pitchFamily="49" charset="-122"/>
                <a:ea typeface="黑体" panose="02010609060101010101" pitchFamily="49" charset="-122"/>
              </a:rPr>
              <a:t>：</a:t>
            </a:r>
            <a:endParaRPr lang="zh-CN" altLang="en-US" dirty="0">
              <a:solidFill>
                <a:srgbClr val="000000"/>
              </a:solidFill>
              <a:latin typeface="黑体" panose="02010609060101010101" pitchFamily="49" charset="-122"/>
              <a:ea typeface="黑体" panose="02010609060101010101" pitchFamily="49" charset="-122"/>
            </a:endParaRPr>
          </a:p>
          <a:p>
            <a:pPr eaLnBrk="1" hangingPunct="1">
              <a:buFont typeface="Wingdings" panose="05000000000000000000" pitchFamily="2" charset="2"/>
              <a:buNone/>
              <a:defRPr/>
            </a:pPr>
            <a:r>
              <a:rPr lang="zh-CN" altLang="en-US" dirty="0"/>
              <a:t>     </a:t>
            </a:r>
            <a:r>
              <a:rPr lang="en-US" altLang="zh-CN" sz="2400" dirty="0">
                <a:ea typeface="楷体_GB2312" pitchFamily="49" charset="-122"/>
              </a:rPr>
              <a:t>《</a:t>
            </a:r>
            <a:r>
              <a:rPr lang="zh-CN" altLang="en-US" sz="2400" dirty="0">
                <a:ea typeface="楷体_GB2312" pitchFamily="49" charset="-122"/>
              </a:rPr>
              <a:t>企业会计准则</a:t>
            </a:r>
            <a:r>
              <a:rPr lang="en-US" altLang="zh-CN" sz="2400" dirty="0">
                <a:ea typeface="楷体_GB2312" pitchFamily="49" charset="-122"/>
              </a:rPr>
              <a:t>》</a:t>
            </a:r>
            <a:r>
              <a:rPr lang="zh-CN" altLang="en-US" sz="2400" dirty="0">
                <a:ea typeface="楷体_GB2312" pitchFamily="49" charset="-122"/>
              </a:rPr>
              <a:t>：</a:t>
            </a:r>
            <a:r>
              <a:rPr lang="zh-CN" altLang="en-US" dirty="0">
                <a:solidFill>
                  <a:srgbClr val="A50021"/>
                </a:solidFill>
                <a:effectLst>
                  <a:outerShdw blurRad="38100" dist="38100" dir="2700000" algn="tl">
                    <a:srgbClr val="C0C0C0"/>
                  </a:outerShdw>
                </a:effectLst>
                <a:ea typeface="隶书" panose="02010509060101010101" pitchFamily="49" charset="-122"/>
              </a:rPr>
              <a:t>在公平交易中，熟悉情况的交易双方自愿进行资产交换的金额。</a:t>
            </a:r>
            <a:endParaRPr lang="zh-CN" altLang="en-US" dirty="0">
              <a:solidFill>
                <a:srgbClr val="A50021"/>
              </a:solidFill>
              <a:effectLst>
                <a:outerShdw blurRad="38100" dist="38100" dir="2700000" algn="tl">
                  <a:srgbClr val="C0C0C0"/>
                </a:outerShdw>
              </a:effectLst>
              <a:ea typeface="隶书" panose="02010509060101010101" pitchFamily="49" charset="-122"/>
            </a:endParaRPr>
          </a:p>
        </p:txBody>
      </p:sp>
      <p:sp>
        <p:nvSpPr>
          <p:cNvPr id="14340" name="Rectangle 4"/>
          <p:cNvSpPr>
            <a:spLocks noChangeArrowheads="1"/>
          </p:cNvSpPr>
          <p:nvPr/>
        </p:nvSpPr>
        <p:spPr bwMode="auto">
          <a:xfrm>
            <a:off x="911225" y="3068638"/>
            <a:ext cx="10440988" cy="1619250"/>
          </a:xfrm>
          <a:prstGeom prst="rect">
            <a:avLst/>
          </a:prstGeom>
          <a:noFill/>
          <a:ln w="9525">
            <a:noFill/>
            <a:miter lim="800000"/>
          </a:ln>
        </p:spPr>
        <p:txBody>
          <a:bodyPr/>
          <a:lstStyle/>
          <a:p>
            <a:pPr marL="342900" indent="-342900" eaLnBrk="1" hangingPunct="1">
              <a:spcBef>
                <a:spcPct val="20000"/>
              </a:spcBef>
              <a:buClr>
                <a:schemeClr val="hlink"/>
              </a:buClr>
              <a:buFont typeface="Wingdings" panose="05000000000000000000" pitchFamily="2" charset="2"/>
              <a:buChar char="v"/>
              <a:defRPr/>
            </a:pPr>
            <a:r>
              <a:rPr kumimoji="0" lang="zh-CN" altLang="en-US" sz="2800" dirty="0">
                <a:latin typeface="Verdana" panose="020B0604030504040204" pitchFamily="34" charset="0"/>
                <a:ea typeface="宋体" pitchFamily="2" charset="-122"/>
              </a:rPr>
              <a:t> </a:t>
            </a:r>
            <a:r>
              <a:rPr kumimoji="0" lang="zh-CN" altLang="en-US" sz="2800" dirty="0">
                <a:solidFill>
                  <a:srgbClr val="000000"/>
                </a:solidFill>
                <a:latin typeface="黑体" panose="02010609060101010101" pitchFamily="49" charset="-122"/>
              </a:rPr>
              <a:t>历史成本</a:t>
            </a:r>
            <a:r>
              <a:rPr kumimoji="0" lang="en-US" altLang="zh-CN" sz="2800" dirty="0">
                <a:solidFill>
                  <a:srgbClr val="000000"/>
                </a:solidFill>
                <a:latin typeface="黑体" panose="02010609060101010101" pitchFamily="49" charset="-122"/>
              </a:rPr>
              <a:t>(Historic Cost)</a:t>
            </a:r>
            <a:r>
              <a:rPr kumimoji="0" lang="zh-CN" altLang="en-US" sz="2800" dirty="0">
                <a:solidFill>
                  <a:srgbClr val="000000"/>
                </a:solidFill>
                <a:latin typeface="黑体" panose="02010609060101010101" pitchFamily="49" charset="-122"/>
              </a:rPr>
              <a:t>：</a:t>
            </a:r>
            <a:endParaRPr kumimoji="0" lang="zh-CN" altLang="en-US" sz="2800" dirty="0">
              <a:solidFill>
                <a:srgbClr val="000000"/>
              </a:solidFill>
              <a:latin typeface="黑体" panose="02010609060101010101" pitchFamily="49" charset="-122"/>
            </a:endParaRPr>
          </a:p>
          <a:p>
            <a:pPr marL="342900" indent="-342900" eaLnBrk="1" hangingPunct="1">
              <a:spcBef>
                <a:spcPct val="20000"/>
              </a:spcBef>
              <a:buClr>
                <a:schemeClr val="hlink"/>
              </a:buClr>
              <a:defRPr/>
            </a:pPr>
            <a:r>
              <a:rPr kumimoji="0" lang="zh-CN" altLang="en-US" sz="2800" dirty="0">
                <a:latin typeface="Verdana" panose="020B0604030504040204" pitchFamily="34" charset="0"/>
                <a:ea typeface="宋体" pitchFamily="2" charset="-122"/>
              </a:rPr>
              <a:t>     </a:t>
            </a:r>
            <a:r>
              <a:rPr kumimoji="0" lang="en-US" altLang="zh-CN" dirty="0">
                <a:latin typeface="Verdana" panose="020B0604030504040204" pitchFamily="34" charset="0"/>
                <a:ea typeface="楷体_GB2312" pitchFamily="49" charset="-122"/>
              </a:rPr>
              <a:t>《</a:t>
            </a:r>
            <a:r>
              <a:rPr kumimoji="0" lang="zh-CN" altLang="en-US" dirty="0">
                <a:latin typeface="Verdana" panose="020B0604030504040204" pitchFamily="34" charset="0"/>
                <a:ea typeface="楷体_GB2312" pitchFamily="49" charset="-122"/>
              </a:rPr>
              <a:t>企业会计准则</a:t>
            </a:r>
            <a:r>
              <a:rPr kumimoji="0" lang="en-US" altLang="zh-CN" dirty="0">
                <a:latin typeface="Verdana" panose="020B0604030504040204" pitchFamily="34" charset="0"/>
                <a:ea typeface="楷体_GB2312" pitchFamily="49" charset="-122"/>
              </a:rPr>
              <a:t>》</a:t>
            </a:r>
            <a:r>
              <a:rPr kumimoji="0" lang="zh-CN" altLang="en-US" sz="2800" dirty="0">
                <a:latin typeface="Verdana" panose="020B0604030504040204" pitchFamily="34" charset="0"/>
                <a:ea typeface="宋体" pitchFamily="2" charset="-122"/>
              </a:rPr>
              <a:t>：</a:t>
            </a:r>
            <a:r>
              <a:rPr kumimoji="0" lang="zh-CN" altLang="en-US" sz="2800" dirty="0">
                <a:solidFill>
                  <a:srgbClr val="A50021"/>
                </a:solidFill>
                <a:effectLst>
                  <a:outerShdw blurRad="38100" dist="38100" dir="2700000" algn="tl">
                    <a:srgbClr val="C0C0C0"/>
                  </a:outerShdw>
                </a:effectLst>
                <a:latin typeface="Verdana" panose="020B0604030504040204" pitchFamily="34" charset="0"/>
                <a:ea typeface="隶书" panose="02010509060101010101" pitchFamily="49" charset="-122"/>
              </a:rPr>
              <a:t>资产按照其购置时支付的现金或付出的对价的公允价值计量。</a:t>
            </a:r>
            <a:endParaRPr kumimoji="0" lang="zh-CN" altLang="en-US" sz="2800" dirty="0">
              <a:solidFill>
                <a:srgbClr val="A50021"/>
              </a:solidFill>
              <a:effectLst>
                <a:outerShdw blurRad="38100" dist="38100" dir="2700000" algn="tl">
                  <a:srgbClr val="C0C0C0"/>
                </a:outerShdw>
              </a:effectLst>
              <a:latin typeface="Verdana" panose="020B0604030504040204" pitchFamily="34" charset="0"/>
              <a:ea typeface="隶书" panose="02010509060101010101" pitchFamily="49" charset="-122"/>
            </a:endParaRPr>
          </a:p>
        </p:txBody>
      </p:sp>
      <p:sp>
        <p:nvSpPr>
          <p:cNvPr id="24581" name="Rectangle 5"/>
          <p:cNvSpPr>
            <a:spLocks noChangeArrowheads="1"/>
          </p:cNvSpPr>
          <p:nvPr/>
        </p:nvSpPr>
        <p:spPr bwMode="auto">
          <a:xfrm>
            <a:off x="2279650" y="4797425"/>
            <a:ext cx="7345363" cy="701675"/>
          </a:xfrm>
          <a:prstGeom prst="rect">
            <a:avLst/>
          </a:prstGeom>
          <a:solidFill>
            <a:srgbClr val="CCFF99"/>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zh-CN" altLang="en-US" sz="4000">
                <a:solidFill>
                  <a:srgbClr val="FF0000"/>
                </a:solidFill>
                <a:latin typeface="Times New Roman" panose="02020603050405020304" pitchFamily="18" charset="0"/>
                <a:ea typeface="华文行楷" panose="02010800040101010101" pitchFamily="2" charset="-122"/>
              </a:rPr>
              <a:t>历史成本是曾经的公允价值！</a:t>
            </a:r>
            <a:endParaRPr kumimoji="0" lang="zh-CN" altLang="en-US" sz="4000">
              <a:solidFill>
                <a:srgbClr val="FF0000"/>
              </a:solidFill>
              <a:latin typeface="Times New Roman" panose="02020603050405020304" pitchFamily="18" charset="0"/>
              <a:ea typeface="华文行楷" panose="0201080004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Effect transition="in" filter="fade">
                                      <p:cBhvr>
                                        <p:cTn id="7" dur="500"/>
                                        <p:tgtEl>
                                          <p:spTgt spid="143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339">
                                            <p:txEl>
                                              <p:pRg st="1" end="1"/>
                                            </p:txEl>
                                          </p:spTgt>
                                        </p:tgtEl>
                                        <p:attrNameLst>
                                          <p:attrName>style.visibility</p:attrName>
                                        </p:attrNameLst>
                                      </p:cBhvr>
                                      <p:to>
                                        <p:strVal val="visible"/>
                                      </p:to>
                                    </p:set>
                                    <p:animEffect transition="in" filter="fade">
                                      <p:cBhvr>
                                        <p:cTn id="12" dur="500"/>
                                        <p:tgtEl>
                                          <p:spTgt spid="143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340"/>
                                        </p:tgtEl>
                                        <p:attrNameLst>
                                          <p:attrName>style.visibility</p:attrName>
                                        </p:attrNameLst>
                                      </p:cBhvr>
                                      <p:to>
                                        <p:strVal val="visible"/>
                                      </p:to>
                                    </p:set>
                                    <p:animEffect transition="in" filter="fade">
                                      <p:cBhvr>
                                        <p:cTn id="17" dur="500"/>
                                        <p:tgtEl>
                                          <p:spTgt spid="143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581"/>
                                        </p:tgtEl>
                                        <p:attrNameLst>
                                          <p:attrName>style.visibility</p:attrName>
                                        </p:attrNameLst>
                                      </p:cBhvr>
                                      <p:to>
                                        <p:strVal val="visible"/>
                                      </p:to>
                                    </p:set>
                                    <p:animEffect transition="in" filter="fade">
                                      <p:cBhvr>
                                        <p:cTn id="22" dur="500"/>
                                        <p:tgtEl>
                                          <p:spTgt spid="245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P spid="14340" grpId="0"/>
      <p:bldP spid="24581"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8610" name="Rectangle 8"/>
          <p:cNvSpPr>
            <a:spLocks noGrp="1" noChangeArrowheads="1"/>
          </p:cNvSpPr>
          <p:nvPr>
            <p:ph type="title"/>
          </p:nvPr>
        </p:nvSpPr>
        <p:spPr>
          <a:xfrm>
            <a:off x="2566988" y="188913"/>
            <a:ext cx="7308850" cy="792162"/>
          </a:xfrm>
        </p:spPr>
        <p:txBody>
          <a:bodyPr/>
          <a:lstStyle/>
          <a:p>
            <a:pPr eaLnBrk="1" hangingPunct="1"/>
            <a:r>
              <a:rPr lang="zh-CN" altLang="en-US">
                <a:solidFill>
                  <a:srgbClr val="F50505"/>
                </a:solidFill>
                <a:ea typeface="华文行楷" panose="02010800040101010101" pitchFamily="2" charset="-122"/>
              </a:rPr>
              <a:t>丑小鸭变成美天鹅</a:t>
            </a:r>
            <a:r>
              <a:rPr lang="en-US" altLang="zh-CN">
                <a:solidFill>
                  <a:srgbClr val="F50505"/>
                </a:solidFill>
                <a:ea typeface="华文行楷" panose="02010800040101010101" pitchFamily="2" charset="-122"/>
              </a:rPr>
              <a:t>?</a:t>
            </a:r>
            <a:r>
              <a:rPr lang="en-US" altLang="zh-CN" sz="3200">
                <a:solidFill>
                  <a:srgbClr val="F50505"/>
                </a:solidFill>
                <a:ea typeface="华文行楷" panose="02010800040101010101" pitchFamily="2" charset="-122"/>
              </a:rPr>
              <a:t>FVA</a:t>
            </a:r>
            <a:r>
              <a:rPr lang="zh-CN" altLang="en-US">
                <a:solidFill>
                  <a:srgbClr val="F50505"/>
                </a:solidFill>
                <a:ea typeface="华文行楷" panose="02010800040101010101" pitchFamily="2" charset="-122"/>
              </a:rPr>
              <a:t>说了算</a:t>
            </a:r>
            <a:endParaRPr lang="zh-CN" altLang="en-US">
              <a:solidFill>
                <a:srgbClr val="F50505"/>
              </a:solidFill>
              <a:ea typeface="华文行楷" panose="02010800040101010101" pitchFamily="2" charset="-122"/>
            </a:endParaRPr>
          </a:p>
        </p:txBody>
      </p:sp>
      <p:pic>
        <p:nvPicPr>
          <p:cNvPr id="203785" name="Picture 9" descr="xinsrc_072020227105103111023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63750" y="1557338"/>
            <a:ext cx="3333750"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3786" name="Picture 10" descr="t19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7438" y="1125538"/>
            <a:ext cx="3744912"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3787" name="Picture 11" descr="duck_with_turnips_and_carro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7438" y="3933825"/>
            <a:ext cx="38100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203785"/>
                                        </p:tgtEl>
                                        <p:attrNameLst>
                                          <p:attrName>style.visibility</p:attrName>
                                        </p:attrNameLst>
                                      </p:cBhvr>
                                      <p:to>
                                        <p:strVal val="visible"/>
                                      </p:to>
                                    </p:set>
                                    <p:animEffect transition="in" filter="diamond(in)">
                                      <p:cBhvr>
                                        <p:cTn id="7" dur="2000"/>
                                        <p:tgtEl>
                                          <p:spTgt spid="203785"/>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203786"/>
                                        </p:tgtEl>
                                        <p:attrNameLst>
                                          <p:attrName>style.visibility</p:attrName>
                                        </p:attrNameLst>
                                      </p:cBhvr>
                                      <p:to>
                                        <p:strVal val="visible"/>
                                      </p:to>
                                    </p:set>
                                    <p:animEffect transition="in" filter="diamond(in)">
                                      <p:cBhvr>
                                        <p:cTn id="12" dur="2000"/>
                                        <p:tgtEl>
                                          <p:spTgt spid="203786"/>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203787"/>
                                        </p:tgtEl>
                                        <p:attrNameLst>
                                          <p:attrName>style.visibility</p:attrName>
                                        </p:attrNameLst>
                                      </p:cBhvr>
                                      <p:to>
                                        <p:strVal val="visible"/>
                                      </p:to>
                                    </p:set>
                                    <p:animEffect transition="in" filter="diamond(in)">
                                      <p:cBhvr>
                                        <p:cTn id="17" dur="2000"/>
                                        <p:tgtEl>
                                          <p:spTgt spid="203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9634" name="AutoShape 29"/>
          <p:cNvSpPr>
            <a:spLocks noChangeArrowheads="1"/>
          </p:cNvSpPr>
          <p:nvPr/>
        </p:nvSpPr>
        <p:spPr bwMode="auto">
          <a:xfrm>
            <a:off x="5303838" y="1125538"/>
            <a:ext cx="4248150" cy="3959225"/>
          </a:xfrm>
          <a:prstGeom prst="flowChartExtract">
            <a:avLst/>
          </a:prstGeom>
          <a:solidFill>
            <a:srgbClr val="BBE0E3"/>
          </a:solidFill>
          <a:ln w="28575">
            <a:solidFill>
              <a:srgbClr val="FF0000"/>
            </a:solidFill>
            <a:miter lim="800000"/>
          </a:ln>
          <a:effectLst>
            <a:outerShdw dist="107763" dir="2700000" algn="ctr" rotWithShape="0">
              <a:schemeClr val="bg2">
                <a:alpha val="50000"/>
              </a:schemeClr>
            </a:outerShdw>
          </a:effectLst>
        </p:spPr>
        <p:txBody>
          <a:bodyPr wrap="none"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latin typeface="Times New Roman" panose="02020603050405020304" pitchFamily="18" charset="0"/>
              <a:ea typeface="黑体" panose="02010609060101010101" pitchFamily="49" charset="-122"/>
            </a:endParaRPr>
          </a:p>
        </p:txBody>
      </p:sp>
      <p:grpSp>
        <p:nvGrpSpPr>
          <p:cNvPr id="2" name="组合 1"/>
          <p:cNvGrpSpPr/>
          <p:nvPr/>
        </p:nvGrpSpPr>
        <p:grpSpPr bwMode="auto">
          <a:xfrm>
            <a:off x="6745288" y="1701800"/>
            <a:ext cx="1584325" cy="1014413"/>
            <a:chOff x="5221288" y="1701800"/>
            <a:chExt cx="1584325" cy="1014413"/>
          </a:xfrm>
        </p:grpSpPr>
        <p:sp>
          <p:nvSpPr>
            <p:cNvPr id="69652" name="Text Box 30"/>
            <p:cNvSpPr txBox="1">
              <a:spLocks noChangeArrowheads="1"/>
            </p:cNvSpPr>
            <p:nvPr/>
          </p:nvSpPr>
          <p:spPr bwMode="auto">
            <a:xfrm>
              <a:off x="5508625" y="1701800"/>
              <a:ext cx="7921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50000"/>
                </a:spcBef>
                <a:buClrTx/>
                <a:buFontTx/>
                <a:buNone/>
              </a:pPr>
              <a:r>
                <a:rPr kumimoji="0" lang="zh-CN" altLang="en-US" sz="1800">
                  <a:solidFill>
                    <a:srgbClr val="000000"/>
                  </a:solidFill>
                  <a:latin typeface="Arial" panose="020B0604020202020204" pitchFamily="34" charset="0"/>
                  <a:ea typeface="黑体" panose="02010609060101010101" pitchFamily="49" charset="-122"/>
                </a:rPr>
                <a:t>公开报价</a:t>
              </a:r>
              <a:endParaRPr kumimoji="0" lang="zh-CN" altLang="en-US" sz="1800">
                <a:solidFill>
                  <a:srgbClr val="000000"/>
                </a:solidFill>
                <a:latin typeface="Arial" panose="020B0604020202020204" pitchFamily="34" charset="0"/>
                <a:ea typeface="黑体" panose="02010609060101010101" pitchFamily="49" charset="-122"/>
              </a:endParaRPr>
            </a:p>
          </p:txBody>
        </p:sp>
        <p:sp>
          <p:nvSpPr>
            <p:cNvPr id="69653" name="Text Box 33"/>
            <p:cNvSpPr txBox="1">
              <a:spLocks noChangeArrowheads="1"/>
            </p:cNvSpPr>
            <p:nvPr/>
          </p:nvSpPr>
          <p:spPr bwMode="auto">
            <a:xfrm>
              <a:off x="5221288" y="2349500"/>
              <a:ext cx="1584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50000"/>
                </a:spcBef>
                <a:buClrTx/>
                <a:buFontTx/>
                <a:buNone/>
              </a:pPr>
              <a:r>
                <a:rPr kumimoji="0" lang="en-US" altLang="zh-CN" sz="1800" b="0">
                  <a:solidFill>
                    <a:srgbClr val="000000"/>
                  </a:solidFill>
                  <a:latin typeface="Arial" panose="020B0604020202020204" pitchFamily="34" charset="0"/>
                </a:rPr>
                <a:t>Quoted Price</a:t>
              </a:r>
              <a:endParaRPr kumimoji="0" lang="en-US" altLang="zh-CN" sz="1800" b="0">
                <a:solidFill>
                  <a:srgbClr val="000000"/>
                </a:solidFill>
                <a:latin typeface="Arial" panose="020B0604020202020204" pitchFamily="34" charset="0"/>
              </a:endParaRPr>
            </a:p>
          </p:txBody>
        </p:sp>
      </p:grpSp>
      <p:grpSp>
        <p:nvGrpSpPr>
          <p:cNvPr id="3" name="组合 2"/>
          <p:cNvGrpSpPr/>
          <p:nvPr/>
        </p:nvGrpSpPr>
        <p:grpSpPr bwMode="auto">
          <a:xfrm>
            <a:off x="6384925" y="2925763"/>
            <a:ext cx="2087563" cy="798512"/>
            <a:chOff x="4860925" y="2925763"/>
            <a:chExt cx="2087563" cy="798512"/>
          </a:xfrm>
        </p:grpSpPr>
        <p:sp>
          <p:nvSpPr>
            <p:cNvPr id="69650" name="Text Box 31"/>
            <p:cNvSpPr txBox="1">
              <a:spLocks noChangeArrowheads="1"/>
            </p:cNvSpPr>
            <p:nvPr/>
          </p:nvSpPr>
          <p:spPr bwMode="auto">
            <a:xfrm>
              <a:off x="5148263" y="2925763"/>
              <a:ext cx="14398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50000"/>
                </a:spcBef>
                <a:buClrTx/>
                <a:buFontTx/>
                <a:buNone/>
              </a:pPr>
              <a:r>
                <a:rPr kumimoji="0" lang="zh-CN" altLang="en-US" sz="1800">
                  <a:solidFill>
                    <a:srgbClr val="000000"/>
                  </a:solidFill>
                  <a:latin typeface="Arial" panose="020B0604020202020204" pitchFamily="34" charset="0"/>
                  <a:ea typeface="黑体" panose="02010609060101010101" pitchFamily="49" charset="-122"/>
                </a:rPr>
                <a:t>可观察信息</a:t>
              </a:r>
              <a:endParaRPr kumimoji="0" lang="zh-CN" altLang="en-US" sz="1800">
                <a:solidFill>
                  <a:srgbClr val="000000"/>
                </a:solidFill>
                <a:latin typeface="Arial" panose="020B0604020202020204" pitchFamily="34" charset="0"/>
                <a:ea typeface="黑体" panose="02010609060101010101" pitchFamily="49" charset="-122"/>
              </a:endParaRPr>
            </a:p>
          </p:txBody>
        </p:sp>
        <p:sp>
          <p:nvSpPr>
            <p:cNvPr id="69651" name="Text Box 34"/>
            <p:cNvSpPr txBox="1">
              <a:spLocks noChangeArrowheads="1"/>
            </p:cNvSpPr>
            <p:nvPr/>
          </p:nvSpPr>
          <p:spPr bwMode="auto">
            <a:xfrm>
              <a:off x="4860925" y="3357563"/>
              <a:ext cx="20875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50000"/>
                </a:spcBef>
                <a:buClrTx/>
                <a:buFontTx/>
                <a:buNone/>
              </a:pPr>
              <a:r>
                <a:rPr kumimoji="0" lang="en-US" altLang="zh-CN" sz="1800" b="0">
                  <a:solidFill>
                    <a:srgbClr val="000000"/>
                  </a:solidFill>
                  <a:latin typeface="Arial" panose="020B0604020202020204" pitchFamily="34" charset="0"/>
                </a:rPr>
                <a:t>Observable Inputs</a:t>
              </a:r>
              <a:endParaRPr kumimoji="0" lang="en-US" altLang="zh-CN" sz="1800" b="0">
                <a:solidFill>
                  <a:srgbClr val="000000"/>
                </a:solidFill>
                <a:latin typeface="Arial" panose="020B0604020202020204" pitchFamily="34" charset="0"/>
              </a:endParaRPr>
            </a:p>
          </p:txBody>
        </p:sp>
      </p:grpSp>
      <p:grpSp>
        <p:nvGrpSpPr>
          <p:cNvPr id="4" name="组合 3"/>
          <p:cNvGrpSpPr/>
          <p:nvPr/>
        </p:nvGrpSpPr>
        <p:grpSpPr bwMode="auto">
          <a:xfrm>
            <a:off x="6311900" y="4005263"/>
            <a:ext cx="2447925" cy="655637"/>
            <a:chOff x="4787900" y="4005263"/>
            <a:chExt cx="2447925" cy="655637"/>
          </a:xfrm>
        </p:grpSpPr>
        <p:sp>
          <p:nvSpPr>
            <p:cNvPr id="69648" name="Text Box 32"/>
            <p:cNvSpPr txBox="1">
              <a:spLocks noChangeArrowheads="1"/>
            </p:cNvSpPr>
            <p:nvPr/>
          </p:nvSpPr>
          <p:spPr bwMode="auto">
            <a:xfrm>
              <a:off x="4787900" y="4005263"/>
              <a:ext cx="20875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50000"/>
                </a:spcBef>
                <a:buClrTx/>
                <a:buFontTx/>
                <a:buNone/>
              </a:pPr>
              <a:r>
                <a:rPr kumimoji="0" lang="zh-CN" altLang="en-US" sz="1800" b="0">
                  <a:solidFill>
                    <a:srgbClr val="000000"/>
                  </a:solidFill>
                  <a:latin typeface="Arial" panose="020B0604020202020204" pitchFamily="34" charset="0"/>
                </a:rPr>
                <a:t>      </a:t>
              </a:r>
              <a:r>
                <a:rPr kumimoji="0" lang="zh-CN" altLang="en-US" sz="1800">
                  <a:solidFill>
                    <a:srgbClr val="000000"/>
                  </a:solidFill>
                  <a:latin typeface="Arial" panose="020B0604020202020204" pitchFamily="34" charset="0"/>
                  <a:ea typeface="黑体" panose="02010609060101010101" pitchFamily="49" charset="-122"/>
                </a:rPr>
                <a:t>不可观察信息</a:t>
              </a:r>
              <a:endParaRPr kumimoji="0" lang="zh-CN" altLang="en-US" sz="1800">
                <a:solidFill>
                  <a:srgbClr val="000000"/>
                </a:solidFill>
                <a:latin typeface="Arial" panose="020B0604020202020204" pitchFamily="34" charset="0"/>
                <a:ea typeface="黑体" panose="02010609060101010101" pitchFamily="49" charset="-122"/>
              </a:endParaRPr>
            </a:p>
          </p:txBody>
        </p:sp>
        <p:sp>
          <p:nvSpPr>
            <p:cNvPr id="69649" name="Text Box 35"/>
            <p:cNvSpPr txBox="1">
              <a:spLocks noChangeArrowheads="1"/>
            </p:cNvSpPr>
            <p:nvPr/>
          </p:nvSpPr>
          <p:spPr bwMode="auto">
            <a:xfrm>
              <a:off x="4787900" y="4294188"/>
              <a:ext cx="24479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50000"/>
                </a:spcBef>
                <a:buClrTx/>
                <a:buFontTx/>
                <a:buNone/>
              </a:pPr>
              <a:r>
                <a:rPr kumimoji="0" lang="en-US" altLang="zh-CN" sz="1800" b="0">
                  <a:solidFill>
                    <a:srgbClr val="000000"/>
                  </a:solidFill>
                  <a:latin typeface="Arial" panose="020B0604020202020204" pitchFamily="34" charset="0"/>
                </a:rPr>
                <a:t>Unobservable Inputs</a:t>
              </a:r>
              <a:endParaRPr kumimoji="0" lang="en-US" altLang="zh-CN" sz="1800" b="0">
                <a:solidFill>
                  <a:srgbClr val="000000"/>
                </a:solidFill>
                <a:latin typeface="Arial" panose="020B0604020202020204" pitchFamily="34" charset="0"/>
              </a:endParaRPr>
            </a:p>
          </p:txBody>
        </p:sp>
      </p:grpSp>
      <p:sp>
        <p:nvSpPr>
          <p:cNvPr id="69638" name="Line 39"/>
          <p:cNvSpPr>
            <a:spLocks noChangeShapeType="1"/>
          </p:cNvSpPr>
          <p:nvPr/>
        </p:nvSpPr>
        <p:spPr bwMode="auto">
          <a:xfrm>
            <a:off x="6529388" y="2781300"/>
            <a:ext cx="1798637" cy="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9639" name="Line 40"/>
          <p:cNvSpPr>
            <a:spLocks noChangeShapeType="1"/>
          </p:cNvSpPr>
          <p:nvPr/>
        </p:nvSpPr>
        <p:spPr bwMode="auto">
          <a:xfrm>
            <a:off x="6024563" y="3789363"/>
            <a:ext cx="2808287" cy="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35" name="AutoShape 50"/>
          <p:cNvSpPr>
            <a:spLocks noChangeArrowheads="1"/>
          </p:cNvSpPr>
          <p:nvPr/>
        </p:nvSpPr>
        <p:spPr bwMode="auto">
          <a:xfrm>
            <a:off x="2135188" y="1270000"/>
            <a:ext cx="3529012" cy="1150938"/>
          </a:xfrm>
          <a:prstGeom prst="wedgeRoundRectCallout">
            <a:avLst>
              <a:gd name="adj1" fmla="val 77130"/>
              <a:gd name="adj2" fmla="val 18690"/>
              <a:gd name="adj3" fmla="val 16667"/>
            </a:avLst>
          </a:prstGeom>
          <a:solidFill>
            <a:srgbClr val="CCFF99"/>
          </a:solidFill>
          <a:ln w="9525">
            <a:solidFill>
              <a:srgbClr val="FF0000"/>
            </a:solidFill>
            <a:miter lim="800000"/>
          </a:ln>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spcBef>
                <a:spcPct val="0"/>
              </a:spcBef>
              <a:buClrTx/>
              <a:buFontTx/>
              <a:buNone/>
            </a:pPr>
            <a:r>
              <a:rPr kumimoji="0" lang="zh-CN" altLang="en-US" sz="2000" b="0" u="sng">
                <a:latin typeface="Times New Roman" panose="02020603050405020304" pitchFamily="18" charset="0"/>
                <a:ea typeface="黑体" panose="02010609060101010101" pitchFamily="49" charset="-122"/>
              </a:rPr>
              <a:t>相同</a:t>
            </a:r>
            <a:r>
              <a:rPr kumimoji="0" lang="zh-CN" altLang="en-US" sz="2000" b="0">
                <a:latin typeface="Times New Roman" panose="02020603050405020304" pitchFamily="18" charset="0"/>
                <a:ea typeface="黑体" panose="02010609060101010101" pitchFamily="49" charset="-122"/>
              </a:rPr>
              <a:t>资产在</a:t>
            </a:r>
            <a:r>
              <a:rPr kumimoji="0" lang="zh-CN" altLang="en-US" sz="2000" b="0">
                <a:solidFill>
                  <a:srgbClr val="0000FF"/>
                </a:solidFill>
                <a:latin typeface="Times New Roman" panose="02020603050405020304" pitchFamily="18" charset="0"/>
                <a:ea typeface="黑体" panose="02010609060101010101" pitchFamily="49" charset="-122"/>
              </a:rPr>
              <a:t>活跃市场</a:t>
            </a:r>
            <a:r>
              <a:rPr kumimoji="0" lang="zh-CN" altLang="en-US" sz="2000" b="0">
                <a:latin typeface="Times New Roman" panose="02020603050405020304" pitchFamily="18" charset="0"/>
                <a:ea typeface="黑体" panose="02010609060101010101" pitchFamily="49" charset="-122"/>
              </a:rPr>
              <a:t>上有报价的，以该</a:t>
            </a:r>
            <a:r>
              <a:rPr kumimoji="0" lang="zh-CN" altLang="en-US" sz="2000" b="0">
                <a:solidFill>
                  <a:srgbClr val="FF0000"/>
                </a:solidFill>
                <a:latin typeface="Times New Roman" panose="02020603050405020304" pitchFamily="18" charset="0"/>
                <a:ea typeface="黑体" panose="02010609060101010101" pitchFamily="49" charset="-122"/>
              </a:rPr>
              <a:t>报价</a:t>
            </a:r>
            <a:r>
              <a:rPr kumimoji="0" lang="zh-CN" altLang="en-US" sz="2000" b="0">
                <a:latin typeface="Times New Roman" panose="02020603050405020304" pitchFamily="18" charset="0"/>
                <a:ea typeface="黑体" panose="02010609060101010101" pitchFamily="49" charset="-122"/>
              </a:rPr>
              <a:t>为公允价值</a:t>
            </a:r>
            <a:endParaRPr kumimoji="0" lang="en-US" altLang="zh-CN" sz="2000" b="0">
              <a:solidFill>
                <a:srgbClr val="0000CC"/>
              </a:solidFill>
              <a:latin typeface="Arial" panose="020B0604020202020204" pitchFamily="34" charset="0"/>
            </a:endParaRPr>
          </a:p>
        </p:txBody>
      </p:sp>
      <p:sp>
        <p:nvSpPr>
          <p:cNvPr id="26636" name="AutoShape 51"/>
          <p:cNvSpPr>
            <a:spLocks noChangeArrowheads="1"/>
          </p:cNvSpPr>
          <p:nvPr/>
        </p:nvSpPr>
        <p:spPr bwMode="auto">
          <a:xfrm>
            <a:off x="550863" y="2925763"/>
            <a:ext cx="5040312" cy="1106487"/>
          </a:xfrm>
          <a:prstGeom prst="wedgeRoundRectCallout">
            <a:avLst>
              <a:gd name="adj1" fmla="val 61949"/>
              <a:gd name="adj2" fmla="val -32185"/>
              <a:gd name="adj3" fmla="val 16667"/>
            </a:avLst>
          </a:prstGeom>
          <a:solidFill>
            <a:srgbClr val="CCFF99"/>
          </a:solidFill>
          <a:ln w="9525">
            <a:solidFill>
              <a:srgbClr val="FF0000"/>
            </a:solidFill>
            <a:miter lim="800000"/>
          </a:ln>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spcBef>
                <a:spcPct val="0"/>
              </a:spcBef>
              <a:buClrTx/>
              <a:buFontTx/>
              <a:buNone/>
            </a:pPr>
            <a:r>
              <a:rPr kumimoji="0" lang="zh-CN" altLang="en-US" sz="2000" b="0" u="sng">
                <a:latin typeface="Times New Roman" panose="02020603050405020304" pitchFamily="18" charset="0"/>
                <a:ea typeface="黑体" panose="02010609060101010101" pitchFamily="49" charset="-122"/>
              </a:rPr>
              <a:t>类似</a:t>
            </a:r>
            <a:r>
              <a:rPr kumimoji="0" lang="zh-CN" altLang="en-US" sz="2000" b="0">
                <a:latin typeface="Times New Roman" panose="02020603050405020304" pitchFamily="18" charset="0"/>
                <a:ea typeface="黑体" panose="02010609060101010101" pitchFamily="49" charset="-122"/>
              </a:rPr>
              <a:t>资产在</a:t>
            </a:r>
            <a:r>
              <a:rPr kumimoji="0" lang="zh-CN" altLang="en-US" sz="2000" b="0">
                <a:solidFill>
                  <a:srgbClr val="0000FF"/>
                </a:solidFill>
                <a:latin typeface="Times New Roman" panose="02020603050405020304" pitchFamily="18" charset="0"/>
                <a:ea typeface="黑体" panose="02010609060101010101" pitchFamily="49" charset="-122"/>
              </a:rPr>
              <a:t>活跃市场</a:t>
            </a:r>
            <a:r>
              <a:rPr kumimoji="0" lang="zh-CN" altLang="en-US" sz="2000" b="0">
                <a:latin typeface="Times New Roman" panose="02020603050405020304" pitchFamily="18" charset="0"/>
                <a:ea typeface="黑体" panose="02010609060101010101" pitchFamily="49" charset="-122"/>
              </a:rPr>
              <a:t>上有</a:t>
            </a:r>
            <a:r>
              <a:rPr kumimoji="0" lang="zh-CN" altLang="en-US" sz="2000" b="0">
                <a:solidFill>
                  <a:srgbClr val="FF0000"/>
                </a:solidFill>
                <a:latin typeface="Times New Roman" panose="02020603050405020304" pitchFamily="18" charset="0"/>
                <a:ea typeface="黑体" panose="02010609060101010101" pitchFamily="49" charset="-122"/>
              </a:rPr>
              <a:t>报价</a:t>
            </a:r>
            <a:r>
              <a:rPr kumimoji="0" lang="zh-CN" altLang="en-US" sz="2000" b="0">
                <a:latin typeface="Times New Roman" panose="02020603050405020304" pitchFamily="18" charset="0"/>
                <a:ea typeface="黑体" panose="02010609060101010101" pitchFamily="49" charset="-122"/>
              </a:rPr>
              <a:t>，或相同或类似资产在</a:t>
            </a:r>
            <a:r>
              <a:rPr kumimoji="0" lang="zh-CN" altLang="en-US" sz="2000" b="0">
                <a:solidFill>
                  <a:srgbClr val="0000FF"/>
                </a:solidFill>
                <a:latin typeface="Times New Roman" panose="02020603050405020304" pitchFamily="18" charset="0"/>
                <a:ea typeface="黑体" panose="02010609060101010101" pitchFamily="49" charset="-122"/>
              </a:rPr>
              <a:t>非活跃市场</a:t>
            </a:r>
            <a:r>
              <a:rPr kumimoji="0" lang="zh-CN" altLang="en-US" sz="2000" b="0">
                <a:latin typeface="Times New Roman" panose="02020603050405020304" pitchFamily="18" charset="0"/>
                <a:ea typeface="黑体" panose="02010609060101010101" pitchFamily="49" charset="-122"/>
              </a:rPr>
              <a:t>上</a:t>
            </a:r>
            <a:r>
              <a:rPr kumimoji="0" lang="zh-CN" altLang="en-US" sz="2000" b="0">
                <a:solidFill>
                  <a:srgbClr val="FF0000"/>
                </a:solidFill>
                <a:latin typeface="Times New Roman" panose="02020603050405020304" pitchFamily="18" charset="0"/>
                <a:ea typeface="黑体" panose="02010609060101010101" pitchFamily="49" charset="-122"/>
              </a:rPr>
              <a:t>有报价</a:t>
            </a:r>
            <a:r>
              <a:rPr kumimoji="0" lang="zh-CN" altLang="en-US" sz="2000" b="0">
                <a:latin typeface="Times New Roman" panose="02020603050405020304" pitchFamily="18" charset="0"/>
                <a:ea typeface="黑体" panose="02010609060101010101" pitchFamily="49" charset="-122"/>
              </a:rPr>
              <a:t>的，以该报价为依据做必要</a:t>
            </a:r>
            <a:r>
              <a:rPr kumimoji="0" lang="zh-CN" altLang="en-US" sz="2000" b="0">
                <a:solidFill>
                  <a:srgbClr val="FF0000"/>
                </a:solidFill>
                <a:latin typeface="Times New Roman" panose="02020603050405020304" pitchFamily="18" charset="0"/>
                <a:ea typeface="黑体" panose="02010609060101010101" pitchFamily="49" charset="-122"/>
              </a:rPr>
              <a:t>调整</a:t>
            </a:r>
            <a:r>
              <a:rPr kumimoji="0" lang="zh-CN" altLang="en-US" sz="2000" b="0">
                <a:latin typeface="Times New Roman" panose="02020603050405020304" pitchFamily="18" charset="0"/>
                <a:ea typeface="黑体" panose="02010609060101010101" pitchFamily="49" charset="-122"/>
              </a:rPr>
              <a:t>确定公允价值</a:t>
            </a:r>
            <a:endParaRPr kumimoji="0" lang="en-US" altLang="zh-CN" sz="2000" b="0">
              <a:latin typeface="Times New Roman" panose="02020603050405020304" pitchFamily="18" charset="0"/>
              <a:ea typeface="黑体" panose="02010609060101010101" pitchFamily="49" charset="-122"/>
            </a:endParaRPr>
          </a:p>
        </p:txBody>
      </p:sp>
      <p:sp>
        <p:nvSpPr>
          <p:cNvPr id="26637" name="AutoShape 52"/>
          <p:cNvSpPr>
            <a:spLocks noChangeArrowheads="1"/>
          </p:cNvSpPr>
          <p:nvPr/>
        </p:nvSpPr>
        <p:spPr bwMode="auto">
          <a:xfrm>
            <a:off x="2135188" y="5491163"/>
            <a:ext cx="6624637" cy="773112"/>
          </a:xfrm>
          <a:prstGeom prst="wedgeRoundRectCallout">
            <a:avLst>
              <a:gd name="adj1" fmla="val 28579"/>
              <a:gd name="adj2" fmla="val -83676"/>
              <a:gd name="adj3" fmla="val 16667"/>
            </a:avLst>
          </a:prstGeom>
          <a:solidFill>
            <a:srgbClr val="CCFF99"/>
          </a:solidFill>
          <a:ln w="9525">
            <a:solidFill>
              <a:srgbClr val="FF0000"/>
            </a:solidFill>
            <a:miter lim="800000"/>
          </a:ln>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spcBef>
                <a:spcPct val="0"/>
              </a:spcBef>
              <a:buClrTx/>
              <a:buFontTx/>
              <a:buNone/>
            </a:pPr>
            <a:r>
              <a:rPr kumimoji="0" lang="zh-CN" altLang="en-US" sz="2000" b="0">
                <a:solidFill>
                  <a:srgbClr val="FF0000"/>
                </a:solidFill>
                <a:latin typeface="Times New Roman" panose="02020603050405020304" pitchFamily="18" charset="0"/>
                <a:ea typeface="黑体" panose="02010609060101010101" pitchFamily="49" charset="-122"/>
              </a:rPr>
              <a:t>无</a:t>
            </a:r>
            <a:r>
              <a:rPr kumimoji="0" lang="zh-CN" altLang="en-US" sz="2000" b="0">
                <a:solidFill>
                  <a:srgbClr val="000000"/>
                </a:solidFill>
                <a:latin typeface="Times New Roman" panose="02020603050405020304" pitchFamily="18" charset="0"/>
                <a:ea typeface="黑体" panose="02010609060101010101" pitchFamily="49" charset="-122"/>
              </a:rPr>
              <a:t>法获得相同或类似资产可比</a:t>
            </a:r>
            <a:r>
              <a:rPr kumimoji="0" lang="zh-CN" altLang="en-US" sz="2000" b="0">
                <a:solidFill>
                  <a:srgbClr val="FF0000"/>
                </a:solidFill>
                <a:latin typeface="Times New Roman" panose="02020603050405020304" pitchFamily="18" charset="0"/>
                <a:ea typeface="黑体" panose="02010609060101010101" pitchFamily="49" charset="-122"/>
              </a:rPr>
              <a:t>市场交易价格</a:t>
            </a:r>
            <a:r>
              <a:rPr kumimoji="0" lang="zh-CN" altLang="en-US" sz="2000" b="0">
                <a:solidFill>
                  <a:srgbClr val="000000"/>
                </a:solidFill>
                <a:latin typeface="Times New Roman" panose="02020603050405020304" pitchFamily="18" charset="0"/>
                <a:ea typeface="黑体" panose="02010609060101010101" pitchFamily="49" charset="-122"/>
              </a:rPr>
              <a:t>的，以其他反映资产价格的参数为依据通过</a:t>
            </a:r>
            <a:r>
              <a:rPr kumimoji="0" lang="zh-CN" altLang="en-US" sz="2000" b="0">
                <a:solidFill>
                  <a:srgbClr val="FF0000"/>
                </a:solidFill>
                <a:latin typeface="Times New Roman" panose="02020603050405020304" pitchFamily="18" charset="0"/>
                <a:ea typeface="黑体" panose="02010609060101010101" pitchFamily="49" charset="-122"/>
              </a:rPr>
              <a:t>估值模型</a:t>
            </a:r>
            <a:r>
              <a:rPr kumimoji="0" lang="zh-CN" altLang="en-US" sz="2000" b="0">
                <a:solidFill>
                  <a:srgbClr val="000000"/>
                </a:solidFill>
                <a:latin typeface="Times New Roman" panose="02020603050405020304" pitchFamily="18" charset="0"/>
                <a:ea typeface="黑体" panose="02010609060101010101" pitchFamily="49" charset="-122"/>
              </a:rPr>
              <a:t>确定公允价值。</a:t>
            </a:r>
            <a:endParaRPr kumimoji="0" lang="en-US" altLang="zh-CN" sz="2000" b="0">
              <a:solidFill>
                <a:srgbClr val="000000"/>
              </a:solidFill>
              <a:latin typeface="Times New Roman" panose="02020603050405020304" pitchFamily="18" charset="0"/>
              <a:ea typeface="黑体" panose="02010609060101010101" pitchFamily="49" charset="-122"/>
            </a:endParaRPr>
          </a:p>
        </p:txBody>
      </p:sp>
      <p:sp>
        <p:nvSpPr>
          <p:cNvPr id="205879" name="Rectangle 55"/>
          <p:cNvSpPr>
            <a:spLocks noChangeArrowheads="1"/>
          </p:cNvSpPr>
          <p:nvPr/>
        </p:nvSpPr>
        <p:spPr bwMode="auto">
          <a:xfrm>
            <a:off x="3719513" y="260350"/>
            <a:ext cx="3740150" cy="701675"/>
          </a:xfrm>
          <a:prstGeom prst="rect">
            <a:avLst/>
          </a:prstGeom>
          <a:noFill/>
          <a:ln>
            <a:noFill/>
          </a:ln>
          <a:effectLst>
            <a:prstShdw prst="shdw17" dist="17961" dir="2700000">
              <a:schemeClr val="accent1">
                <a:gamma/>
                <a:shade val="60000"/>
                <a:invGamma/>
              </a:schemeClr>
            </a:prstShdw>
          </a:effectLst>
        </p:spPr>
        <p:txBody>
          <a:bodyPr wrap="none">
            <a:spAutoFit/>
          </a:bodyPr>
          <a:lstStyle/>
          <a:p>
            <a:pPr eaLnBrk="1" hangingPunct="1">
              <a:defRPr/>
            </a:pPr>
            <a:r>
              <a:rPr kumimoji="0" lang="zh-CN" altLang="en-US" sz="4000" b="0">
                <a:solidFill>
                  <a:srgbClr val="FF0000"/>
                </a:solidFill>
                <a:latin typeface="Verdana" panose="020B0604030504040204" pitchFamily="34" charset="0"/>
                <a:ea typeface="华文行楷" panose="02010800040101010101" pitchFamily="2" charset="-122"/>
              </a:rPr>
              <a:t>公允价值的层次</a:t>
            </a:r>
            <a:endParaRPr kumimoji="0" lang="zh-CN" altLang="en-US" sz="4000" b="0">
              <a:solidFill>
                <a:srgbClr val="FF0000"/>
              </a:solidFill>
              <a:latin typeface="Verdana" panose="020B0604030504040204" pitchFamily="34" charset="0"/>
              <a:ea typeface="华文行楷" panose="02010800040101010101" pitchFamily="2" charset="-122"/>
            </a:endParaRPr>
          </a:p>
        </p:txBody>
      </p:sp>
      <p:sp>
        <p:nvSpPr>
          <p:cNvPr id="205880" name="Text Box 56"/>
          <p:cNvSpPr txBox="1">
            <a:spLocks noChangeArrowheads="1"/>
          </p:cNvSpPr>
          <p:nvPr/>
        </p:nvSpPr>
        <p:spPr bwMode="auto">
          <a:xfrm>
            <a:off x="8616950" y="1700213"/>
            <a:ext cx="1295400" cy="457200"/>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endParaRPr lang="zh-CN" altLang="en-US">
              <a:ea typeface="黑体" panose="02010609060101010101" pitchFamily="49" charset="-122"/>
            </a:endParaRPr>
          </a:p>
        </p:txBody>
      </p:sp>
      <p:sp>
        <p:nvSpPr>
          <p:cNvPr id="205883" name="Text Box 59"/>
          <p:cNvSpPr txBox="1">
            <a:spLocks noChangeArrowheads="1"/>
          </p:cNvSpPr>
          <p:nvPr/>
        </p:nvSpPr>
        <p:spPr bwMode="auto">
          <a:xfrm>
            <a:off x="8256588" y="1773238"/>
            <a:ext cx="2124075" cy="457200"/>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dirty="0">
                <a:ea typeface="黑体" panose="02010609060101010101" pitchFamily="49" charset="-122"/>
              </a:rPr>
              <a:t>第一层次</a:t>
            </a:r>
            <a:endParaRPr lang="zh-CN" altLang="en-US" dirty="0">
              <a:ea typeface="黑体" panose="02010609060101010101" pitchFamily="49" charset="-122"/>
            </a:endParaRPr>
          </a:p>
        </p:txBody>
      </p:sp>
      <p:sp>
        <p:nvSpPr>
          <p:cNvPr id="205884" name="Text Box 60"/>
          <p:cNvSpPr txBox="1">
            <a:spLocks noChangeArrowheads="1"/>
          </p:cNvSpPr>
          <p:nvPr/>
        </p:nvSpPr>
        <p:spPr bwMode="auto">
          <a:xfrm>
            <a:off x="8759825" y="2997200"/>
            <a:ext cx="2124075" cy="457200"/>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dirty="0">
                <a:ea typeface="黑体" panose="02010609060101010101" pitchFamily="49" charset="-122"/>
              </a:rPr>
              <a:t>第二层次</a:t>
            </a:r>
            <a:endParaRPr lang="zh-CN" altLang="en-US" dirty="0">
              <a:ea typeface="黑体" panose="02010609060101010101" pitchFamily="49" charset="-122"/>
            </a:endParaRPr>
          </a:p>
        </p:txBody>
      </p:sp>
      <p:sp>
        <p:nvSpPr>
          <p:cNvPr id="205885" name="Text Box 61"/>
          <p:cNvSpPr txBox="1">
            <a:spLocks noChangeArrowheads="1"/>
          </p:cNvSpPr>
          <p:nvPr/>
        </p:nvSpPr>
        <p:spPr bwMode="auto">
          <a:xfrm>
            <a:off x="9228138" y="4149725"/>
            <a:ext cx="2124075" cy="457200"/>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dirty="0">
                <a:ea typeface="黑体" panose="02010609060101010101" pitchFamily="49" charset="-122"/>
              </a:rPr>
              <a:t>第三层次</a:t>
            </a:r>
            <a:endParaRPr lang="zh-CN" altLang="en-US" dirty="0">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5883"/>
                                        </p:tgtEl>
                                        <p:attrNameLst>
                                          <p:attrName>style.visibility</p:attrName>
                                        </p:attrNameLst>
                                      </p:cBhvr>
                                      <p:to>
                                        <p:strVal val="visible"/>
                                      </p:to>
                                    </p:set>
                                    <p:animEffect transition="in" filter="fade">
                                      <p:cBhvr>
                                        <p:cTn id="12" dur="500"/>
                                        <p:tgtEl>
                                          <p:spTgt spid="20588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635"/>
                                        </p:tgtEl>
                                        <p:attrNameLst>
                                          <p:attrName>style.visibility</p:attrName>
                                        </p:attrNameLst>
                                      </p:cBhvr>
                                      <p:to>
                                        <p:strVal val="visible"/>
                                      </p:to>
                                    </p:set>
                                    <p:animEffect transition="in" filter="fade">
                                      <p:cBhvr>
                                        <p:cTn id="17" dur="500"/>
                                        <p:tgtEl>
                                          <p:spTgt spid="266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5884"/>
                                        </p:tgtEl>
                                        <p:attrNameLst>
                                          <p:attrName>style.visibility</p:attrName>
                                        </p:attrNameLst>
                                      </p:cBhvr>
                                      <p:to>
                                        <p:strVal val="visible"/>
                                      </p:to>
                                    </p:set>
                                    <p:animEffect transition="in" filter="fade">
                                      <p:cBhvr>
                                        <p:cTn id="27" dur="500"/>
                                        <p:tgtEl>
                                          <p:spTgt spid="20588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6636"/>
                                        </p:tgtEl>
                                        <p:attrNameLst>
                                          <p:attrName>style.visibility</p:attrName>
                                        </p:attrNameLst>
                                      </p:cBhvr>
                                      <p:to>
                                        <p:strVal val="visible"/>
                                      </p:to>
                                    </p:set>
                                    <p:animEffect transition="in" filter="fade">
                                      <p:cBhvr>
                                        <p:cTn id="32" dur="500"/>
                                        <p:tgtEl>
                                          <p:spTgt spid="2663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05885"/>
                                        </p:tgtEl>
                                        <p:attrNameLst>
                                          <p:attrName>style.visibility</p:attrName>
                                        </p:attrNameLst>
                                      </p:cBhvr>
                                      <p:to>
                                        <p:strVal val="visible"/>
                                      </p:to>
                                    </p:set>
                                    <p:animEffect transition="in" filter="fade">
                                      <p:cBhvr>
                                        <p:cTn id="37" dur="500"/>
                                        <p:tgtEl>
                                          <p:spTgt spid="20588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6637"/>
                                        </p:tgtEl>
                                        <p:attrNameLst>
                                          <p:attrName>style.visibility</p:attrName>
                                        </p:attrNameLst>
                                      </p:cBhvr>
                                      <p:to>
                                        <p:strVal val="visible"/>
                                      </p:to>
                                    </p:set>
                                    <p:animEffect transition="in" filter="fade">
                                      <p:cBhvr>
                                        <p:cTn id="47" dur="500"/>
                                        <p:tgtEl>
                                          <p:spTgt spid="266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5" grpId="0" animBg="1"/>
      <p:bldP spid="26636" grpId="0" animBg="1"/>
      <p:bldP spid="26637" grpId="0" animBg="1"/>
      <p:bldP spid="205883" grpId="0"/>
      <p:bldP spid="205884" grpId="0"/>
      <p:bldP spid="20588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8" name="Rectangle 4"/>
          <p:cNvSpPr>
            <a:spLocks noChangeArrowheads="1"/>
          </p:cNvSpPr>
          <p:nvPr/>
        </p:nvSpPr>
        <p:spPr bwMode="auto">
          <a:xfrm>
            <a:off x="3792538" y="2133600"/>
            <a:ext cx="4451350" cy="823913"/>
          </a:xfrm>
          <a:prstGeom prst="rect">
            <a:avLst/>
          </a:prstGeom>
          <a:noFill/>
          <a:ln>
            <a:noFill/>
          </a:ln>
          <a:effectLst>
            <a:prstShdw prst="shdw17" dist="17961" dir="2700000">
              <a:schemeClr val="accent1">
                <a:gamma/>
                <a:shade val="60000"/>
                <a:invGamma/>
              </a:schemeClr>
            </a:prstShdw>
          </a:effectLst>
        </p:spPr>
        <p:txBody>
          <a:bodyPr wrap="none">
            <a:spAutoFit/>
          </a:bodyPr>
          <a:lstStyle/>
          <a:p>
            <a:pPr eaLnBrk="1" hangingPunct="1">
              <a:defRPr/>
            </a:pPr>
            <a:r>
              <a:rPr lang="zh-CN" altLang="en-US" sz="4800" dirty="0">
                <a:solidFill>
                  <a:srgbClr val="800000"/>
                </a:solidFill>
                <a:ea typeface="华文行楷" panose="02010800040101010101" pitchFamily="2" charset="-122"/>
              </a:rPr>
              <a:t>交易性金融资产</a:t>
            </a:r>
            <a:endParaRPr lang="zh-CN" altLang="en-US" sz="4800" dirty="0">
              <a:solidFill>
                <a:srgbClr val="800000"/>
              </a:solidFill>
              <a:ea typeface="华文行楷" panose="02010800040101010101" pitchFamily="2" charset="-122"/>
            </a:endParaRPr>
          </a:p>
        </p:txBody>
      </p:sp>
      <p:grpSp>
        <p:nvGrpSpPr>
          <p:cNvPr id="2" name="组合 1"/>
          <p:cNvGrpSpPr/>
          <p:nvPr/>
        </p:nvGrpSpPr>
        <p:grpSpPr bwMode="auto">
          <a:xfrm>
            <a:off x="2925763" y="3500438"/>
            <a:ext cx="6049962" cy="360362"/>
            <a:chOff x="1401763" y="3500438"/>
            <a:chExt cx="6049962" cy="360362"/>
          </a:xfrm>
        </p:grpSpPr>
        <p:sp>
          <p:nvSpPr>
            <p:cNvPr id="251909" name="Line 5"/>
            <p:cNvSpPr>
              <a:spLocks noChangeShapeType="1"/>
            </p:cNvSpPr>
            <p:nvPr/>
          </p:nvSpPr>
          <p:spPr bwMode="auto">
            <a:xfrm>
              <a:off x="1403350" y="3860800"/>
              <a:ext cx="6048375" cy="0"/>
            </a:xfrm>
            <a:prstGeom prst="line">
              <a:avLst/>
            </a:prstGeom>
            <a:noFill/>
            <a:ln w="57150">
              <a:solidFill>
                <a:schemeClr val="tx1"/>
              </a:solidFill>
              <a:miter lim="800000"/>
            </a:ln>
            <a:effectLst>
              <a:prstShdw prst="shdw17" dist="17961" dir="2700000">
                <a:schemeClr val="tx1">
                  <a:gamma/>
                  <a:shade val="60000"/>
                  <a:invGamma/>
                </a:schemeClr>
              </a:prstShdw>
            </a:effectLst>
          </p:spPr>
          <p:txBody>
            <a:bodyPr wrap="none"/>
            <a:lstStyle/>
            <a:p>
              <a:pPr eaLnBrk="1" hangingPunct="1">
                <a:defRPr/>
              </a:pPr>
              <a:endParaRPr lang="zh-CN" altLang="en-US">
                <a:ea typeface="黑体" panose="02010609060101010101" pitchFamily="49" charset="-122"/>
              </a:endParaRPr>
            </a:p>
          </p:txBody>
        </p:sp>
        <p:sp>
          <p:nvSpPr>
            <p:cNvPr id="251910" name="Line 6"/>
            <p:cNvSpPr>
              <a:spLocks noChangeShapeType="1"/>
            </p:cNvSpPr>
            <p:nvPr/>
          </p:nvSpPr>
          <p:spPr bwMode="auto">
            <a:xfrm>
              <a:off x="1401763" y="3500438"/>
              <a:ext cx="0" cy="360362"/>
            </a:xfrm>
            <a:prstGeom prst="line">
              <a:avLst/>
            </a:prstGeom>
            <a:noFill/>
            <a:ln w="57150">
              <a:solidFill>
                <a:schemeClr val="tx1"/>
              </a:solidFill>
              <a:miter lim="800000"/>
            </a:ln>
            <a:effectLst>
              <a:prstShdw prst="shdw17" dist="17961" dir="2700000">
                <a:schemeClr val="tx1">
                  <a:gamma/>
                  <a:shade val="60000"/>
                  <a:invGamma/>
                </a:schemeClr>
              </a:prstShdw>
            </a:effectLst>
          </p:spPr>
          <p:txBody>
            <a:bodyPr wrap="none"/>
            <a:lstStyle/>
            <a:p>
              <a:pPr eaLnBrk="1" hangingPunct="1">
                <a:defRPr/>
              </a:pPr>
              <a:endParaRPr lang="zh-CN" altLang="en-US">
                <a:ea typeface="黑体" panose="02010609060101010101" pitchFamily="49" charset="-122"/>
              </a:endParaRPr>
            </a:p>
          </p:txBody>
        </p:sp>
        <p:sp>
          <p:nvSpPr>
            <p:cNvPr id="251911" name="Line 7"/>
            <p:cNvSpPr>
              <a:spLocks noChangeShapeType="1"/>
            </p:cNvSpPr>
            <p:nvPr/>
          </p:nvSpPr>
          <p:spPr bwMode="auto">
            <a:xfrm>
              <a:off x="7451725" y="3500438"/>
              <a:ext cx="0" cy="360362"/>
            </a:xfrm>
            <a:prstGeom prst="line">
              <a:avLst/>
            </a:prstGeom>
            <a:noFill/>
            <a:ln w="57150">
              <a:solidFill>
                <a:schemeClr val="tx1"/>
              </a:solidFill>
              <a:miter lim="800000"/>
            </a:ln>
            <a:effectLst>
              <a:prstShdw prst="shdw17" dist="17961" dir="2700000">
                <a:schemeClr val="tx1">
                  <a:gamma/>
                  <a:shade val="60000"/>
                  <a:invGamma/>
                </a:schemeClr>
              </a:prstShdw>
            </a:effectLst>
          </p:spPr>
          <p:txBody>
            <a:bodyPr wrap="none"/>
            <a:lstStyle/>
            <a:p>
              <a:pPr eaLnBrk="1" hangingPunct="1">
                <a:defRPr/>
              </a:pPr>
              <a:endParaRPr lang="zh-CN" altLang="en-US">
                <a:ea typeface="黑体" panose="02010609060101010101" pitchFamily="49" charset="-122"/>
              </a:endParaRPr>
            </a:p>
          </p:txBody>
        </p:sp>
        <p:sp>
          <p:nvSpPr>
            <p:cNvPr id="251912" name="Line 8"/>
            <p:cNvSpPr>
              <a:spLocks noChangeShapeType="1"/>
            </p:cNvSpPr>
            <p:nvPr/>
          </p:nvSpPr>
          <p:spPr bwMode="auto">
            <a:xfrm>
              <a:off x="4425950" y="3500438"/>
              <a:ext cx="0" cy="360362"/>
            </a:xfrm>
            <a:prstGeom prst="line">
              <a:avLst/>
            </a:prstGeom>
            <a:noFill/>
            <a:ln w="57150">
              <a:solidFill>
                <a:schemeClr val="tx1"/>
              </a:solidFill>
              <a:miter lim="800000"/>
            </a:ln>
            <a:effectLst>
              <a:prstShdw prst="shdw17" dist="17961" dir="2700000">
                <a:schemeClr val="tx1">
                  <a:gamma/>
                  <a:shade val="60000"/>
                  <a:invGamma/>
                </a:schemeClr>
              </a:prstShdw>
            </a:effectLst>
          </p:spPr>
          <p:txBody>
            <a:bodyPr wrap="none"/>
            <a:lstStyle/>
            <a:p>
              <a:pPr eaLnBrk="1" hangingPunct="1">
                <a:defRPr/>
              </a:pPr>
              <a:endParaRPr lang="zh-CN" altLang="en-US">
                <a:ea typeface="黑体" panose="02010609060101010101" pitchFamily="49" charset="-122"/>
              </a:endParaRPr>
            </a:p>
          </p:txBody>
        </p:sp>
      </p:grpSp>
      <p:sp>
        <p:nvSpPr>
          <p:cNvPr id="251913" name="Rectangle 9"/>
          <p:cNvSpPr>
            <a:spLocks noChangeArrowheads="1"/>
          </p:cNvSpPr>
          <p:nvPr/>
        </p:nvSpPr>
        <p:spPr bwMode="auto">
          <a:xfrm>
            <a:off x="2493963" y="4076700"/>
            <a:ext cx="950912" cy="396875"/>
          </a:xfrm>
          <a:prstGeom prst="rect">
            <a:avLst/>
          </a:prstGeom>
          <a:noFill/>
          <a:ln>
            <a:noFill/>
          </a:ln>
          <a:effectLst>
            <a:prstShdw prst="shdw17" dist="17961" dir="2700000">
              <a:schemeClr val="accent1">
                <a:gamma/>
                <a:shade val="60000"/>
                <a:invGamma/>
              </a:schemeClr>
            </a:prstShdw>
          </a:effectLst>
        </p:spPr>
        <p:txBody>
          <a:bodyPr wrap="none">
            <a:spAutoFit/>
          </a:bodyPr>
          <a:lstStyle/>
          <a:p>
            <a:pPr eaLnBrk="1" hangingPunct="1">
              <a:defRPr/>
            </a:pPr>
            <a:r>
              <a:rPr lang="zh-CN" altLang="en-US" sz="2000">
                <a:solidFill>
                  <a:srgbClr val="000000"/>
                </a:solidFill>
                <a:ea typeface="黑体" panose="02010609060101010101" pitchFamily="49" charset="-122"/>
              </a:rPr>
              <a:t>取得日</a:t>
            </a:r>
            <a:endParaRPr lang="zh-CN" altLang="en-US" sz="2000">
              <a:solidFill>
                <a:srgbClr val="000000"/>
              </a:solidFill>
              <a:ea typeface="黑体" panose="02010609060101010101" pitchFamily="49" charset="-122"/>
            </a:endParaRPr>
          </a:p>
        </p:txBody>
      </p:sp>
      <p:sp>
        <p:nvSpPr>
          <p:cNvPr id="251914" name="Rectangle 10"/>
          <p:cNvSpPr>
            <a:spLocks noChangeArrowheads="1"/>
          </p:cNvSpPr>
          <p:nvPr/>
        </p:nvSpPr>
        <p:spPr bwMode="auto">
          <a:xfrm>
            <a:off x="5168900" y="4076700"/>
            <a:ext cx="1717675" cy="396875"/>
          </a:xfrm>
          <a:prstGeom prst="rect">
            <a:avLst/>
          </a:prstGeom>
          <a:noFill/>
          <a:ln>
            <a:noFill/>
          </a:ln>
          <a:effectLst>
            <a:prstShdw prst="shdw17" dist="17961" dir="2700000">
              <a:schemeClr val="accent1">
                <a:gamma/>
                <a:shade val="60000"/>
                <a:invGamma/>
              </a:schemeClr>
            </a:prstShdw>
          </a:effectLst>
        </p:spPr>
        <p:txBody>
          <a:bodyPr wrap="none">
            <a:spAutoFit/>
          </a:bodyPr>
          <a:lstStyle/>
          <a:p>
            <a:pPr eaLnBrk="1" hangingPunct="1">
              <a:defRPr/>
            </a:pPr>
            <a:r>
              <a:rPr lang="zh-CN" altLang="en-US" sz="2000" dirty="0">
                <a:solidFill>
                  <a:srgbClr val="000000"/>
                </a:solidFill>
                <a:ea typeface="黑体" panose="02010609060101010101" pitchFamily="49" charset="-122"/>
              </a:rPr>
              <a:t>资产负债表日</a:t>
            </a:r>
            <a:endParaRPr lang="zh-CN" altLang="en-US" sz="2000" dirty="0">
              <a:solidFill>
                <a:srgbClr val="000000"/>
              </a:solidFill>
              <a:ea typeface="黑体" panose="02010609060101010101" pitchFamily="49" charset="-122"/>
            </a:endParaRPr>
          </a:p>
        </p:txBody>
      </p:sp>
      <p:sp>
        <p:nvSpPr>
          <p:cNvPr id="251915" name="Rectangle 11"/>
          <p:cNvSpPr>
            <a:spLocks noChangeArrowheads="1"/>
          </p:cNvSpPr>
          <p:nvPr/>
        </p:nvSpPr>
        <p:spPr bwMode="auto">
          <a:xfrm>
            <a:off x="8456613" y="4040188"/>
            <a:ext cx="950912" cy="396875"/>
          </a:xfrm>
          <a:prstGeom prst="rect">
            <a:avLst/>
          </a:prstGeom>
          <a:noFill/>
          <a:ln>
            <a:noFill/>
          </a:ln>
          <a:effectLst>
            <a:prstShdw prst="shdw17" dist="17961" dir="2700000">
              <a:schemeClr val="accent1">
                <a:gamma/>
                <a:shade val="60000"/>
                <a:invGamma/>
              </a:schemeClr>
            </a:prstShdw>
          </a:effectLst>
        </p:spPr>
        <p:txBody>
          <a:bodyPr wrap="none">
            <a:spAutoFit/>
          </a:bodyPr>
          <a:lstStyle/>
          <a:p>
            <a:pPr eaLnBrk="1" hangingPunct="1">
              <a:defRPr/>
            </a:pPr>
            <a:r>
              <a:rPr lang="zh-CN" altLang="en-US" sz="2000" dirty="0">
                <a:solidFill>
                  <a:srgbClr val="000000"/>
                </a:solidFill>
                <a:ea typeface="黑体" panose="02010609060101010101" pitchFamily="49" charset="-122"/>
              </a:rPr>
              <a:t>出售日</a:t>
            </a:r>
            <a:endParaRPr lang="zh-CN" altLang="en-US" sz="2000" dirty="0">
              <a:solidFill>
                <a:srgbClr val="000000"/>
              </a:solidFill>
              <a:ea typeface="黑体" panose="02010609060101010101" pitchFamily="49" charset="-122"/>
            </a:endParaRPr>
          </a:p>
        </p:txBody>
      </p:sp>
      <p:sp>
        <p:nvSpPr>
          <p:cNvPr id="19467" name="Rectangle 11"/>
          <p:cNvSpPr>
            <a:spLocks noChangeArrowheads="1"/>
          </p:cNvSpPr>
          <p:nvPr/>
        </p:nvSpPr>
        <p:spPr bwMode="auto">
          <a:xfrm>
            <a:off x="1919288" y="188913"/>
            <a:ext cx="5032375" cy="923925"/>
          </a:xfrm>
          <a:prstGeom prst="rect">
            <a:avLst/>
          </a:prstGeom>
          <a:noFill/>
          <a:ln w="9525">
            <a:noFill/>
            <a:miter lim="800000"/>
          </a:ln>
          <a:effectLst>
            <a:prstShdw prst="shdw17" dist="17961" dir="2700000">
              <a:schemeClr val="accent1">
                <a:gamma/>
                <a:shade val="60000"/>
                <a:invGamma/>
              </a:schemeClr>
            </a:prstShdw>
          </a:effectLst>
        </p:spPr>
        <p:txBody>
          <a:bodyPr wrap="none">
            <a:spAutoFit/>
          </a:bodyPr>
          <a:lstStyle/>
          <a:p>
            <a:pPr eaLnBrk="1" hangingPunct="1">
              <a:defRPr/>
            </a:pPr>
            <a:r>
              <a:rPr lang="zh-CN" altLang="en-US" sz="5400" dirty="0">
                <a:solidFill>
                  <a:srgbClr val="FFFF00"/>
                </a:solidFill>
                <a:ea typeface="华文隶书" pitchFamily="2" charset="-122"/>
              </a:rPr>
              <a:t>交易性金融资产</a:t>
            </a:r>
            <a:endParaRPr lang="zh-CN" altLang="en-US" sz="5400" dirty="0">
              <a:solidFill>
                <a:srgbClr val="FFFF00"/>
              </a:solidFill>
              <a:ea typeface="华文隶书"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1908"/>
                                        </p:tgtEl>
                                        <p:attrNameLst>
                                          <p:attrName>style.visibility</p:attrName>
                                        </p:attrNameLst>
                                      </p:cBhvr>
                                      <p:to>
                                        <p:strVal val="visible"/>
                                      </p:to>
                                    </p:set>
                                    <p:animEffect transition="in" filter="fade">
                                      <p:cBhvr>
                                        <p:cTn id="7" dur="500"/>
                                        <p:tgtEl>
                                          <p:spTgt spid="25190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1913"/>
                                        </p:tgtEl>
                                        <p:attrNameLst>
                                          <p:attrName>style.visibility</p:attrName>
                                        </p:attrNameLst>
                                      </p:cBhvr>
                                      <p:to>
                                        <p:strVal val="visible"/>
                                      </p:to>
                                    </p:set>
                                    <p:animEffect transition="in" filter="fade">
                                      <p:cBhvr>
                                        <p:cTn id="17" dur="500"/>
                                        <p:tgtEl>
                                          <p:spTgt spid="2519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1914"/>
                                        </p:tgtEl>
                                        <p:attrNameLst>
                                          <p:attrName>style.visibility</p:attrName>
                                        </p:attrNameLst>
                                      </p:cBhvr>
                                      <p:to>
                                        <p:strVal val="visible"/>
                                      </p:to>
                                    </p:set>
                                    <p:animEffect transition="in" filter="fade">
                                      <p:cBhvr>
                                        <p:cTn id="22" dur="500"/>
                                        <p:tgtEl>
                                          <p:spTgt spid="2519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1915"/>
                                        </p:tgtEl>
                                        <p:attrNameLst>
                                          <p:attrName>style.visibility</p:attrName>
                                        </p:attrNameLst>
                                      </p:cBhvr>
                                      <p:to>
                                        <p:strVal val="visible"/>
                                      </p:to>
                                    </p:set>
                                    <p:animEffect transition="in" filter="fade">
                                      <p:cBhvr>
                                        <p:cTn id="27" dur="500"/>
                                        <p:tgtEl>
                                          <p:spTgt spid="2519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8" grpId="0"/>
      <p:bldP spid="251913" grpId="0"/>
      <p:bldP spid="251914" grpId="0"/>
      <p:bldP spid="251915"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椭圆 10"/>
          <p:cNvSpPr/>
          <p:nvPr/>
        </p:nvSpPr>
        <p:spPr>
          <a:xfrm>
            <a:off x="3648075" y="4454525"/>
            <a:ext cx="4032250" cy="2073275"/>
          </a:xfrm>
          <a:prstGeom prst="ellipse">
            <a:avLst/>
          </a:prstGeom>
          <a:solidFill>
            <a:srgbClr val="CCFF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9" name="组合 8"/>
          <p:cNvGrpSpPr/>
          <p:nvPr/>
        </p:nvGrpSpPr>
        <p:grpSpPr bwMode="auto">
          <a:xfrm>
            <a:off x="9671050" y="3311525"/>
            <a:ext cx="1657350" cy="1008063"/>
            <a:chOff x="9671789" y="3312044"/>
            <a:chExt cx="1656406" cy="1008063"/>
          </a:xfrm>
        </p:grpSpPr>
        <p:sp>
          <p:nvSpPr>
            <p:cNvPr id="71835" name="Line 37"/>
            <p:cNvSpPr>
              <a:spLocks noChangeShapeType="1"/>
            </p:cNvSpPr>
            <p:nvPr/>
          </p:nvSpPr>
          <p:spPr bwMode="auto">
            <a:xfrm flipV="1">
              <a:off x="9672432" y="3816869"/>
              <a:ext cx="1655763"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71836" name="Rectangle 15"/>
            <p:cNvSpPr>
              <a:spLocks noChangeArrowheads="1"/>
            </p:cNvSpPr>
            <p:nvPr/>
          </p:nvSpPr>
          <p:spPr bwMode="auto">
            <a:xfrm>
              <a:off x="9816895" y="3312044"/>
              <a:ext cx="1409700" cy="457200"/>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spcBef>
                  <a:spcPct val="0"/>
                </a:spcBef>
                <a:buClrTx/>
                <a:buFontTx/>
                <a:buNone/>
              </a:pPr>
              <a:r>
                <a:rPr lang="zh-CN" altLang="en-US" sz="2400">
                  <a:solidFill>
                    <a:srgbClr val="000000"/>
                  </a:solidFill>
                  <a:latin typeface="Times New Roman" panose="02020603050405020304" pitchFamily="18" charset="0"/>
                  <a:ea typeface="黑体" panose="02010609060101010101" pitchFamily="49" charset="-122"/>
                </a:rPr>
                <a:t>银行存款</a:t>
              </a:r>
              <a:endParaRPr lang="zh-CN" altLang="en-US" sz="2400">
                <a:solidFill>
                  <a:srgbClr val="000000"/>
                </a:solidFill>
                <a:latin typeface="Times New Roman" panose="02020603050405020304" pitchFamily="18" charset="0"/>
                <a:ea typeface="黑体" panose="02010609060101010101" pitchFamily="49" charset="-122"/>
              </a:endParaRPr>
            </a:p>
          </p:txBody>
        </p:sp>
        <p:sp>
          <p:nvSpPr>
            <p:cNvPr id="71837" name="Rectangle 34"/>
            <p:cNvSpPr>
              <a:spLocks noChangeArrowheads="1"/>
            </p:cNvSpPr>
            <p:nvPr/>
          </p:nvSpPr>
          <p:spPr bwMode="auto">
            <a:xfrm>
              <a:off x="9671789" y="3816869"/>
              <a:ext cx="8016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00FF"/>
                  </a:solidFill>
                  <a:latin typeface="Times New Roman" panose="02020603050405020304" pitchFamily="18" charset="0"/>
                  <a:ea typeface="黑体" panose="02010609060101010101" pitchFamily="49" charset="-122"/>
                </a:rPr>
                <a:t>16</a:t>
              </a:r>
              <a:r>
                <a:rPr kumimoji="0" lang="zh-CN" altLang="en-US" sz="2400">
                  <a:solidFill>
                    <a:srgbClr val="0000FF"/>
                  </a:solidFill>
                  <a:latin typeface="Times New Roman" panose="02020603050405020304" pitchFamily="18" charset="0"/>
                  <a:ea typeface="黑体" panose="02010609060101010101" pitchFamily="49" charset="-122"/>
                </a:rPr>
                <a:t>万</a:t>
              </a:r>
              <a:endParaRPr kumimoji="0" lang="zh-CN" altLang="zh-CN" sz="2400">
                <a:solidFill>
                  <a:srgbClr val="0000FF"/>
                </a:solidFill>
                <a:latin typeface="Times New Roman" panose="02020603050405020304" pitchFamily="18" charset="0"/>
                <a:ea typeface="黑体" panose="02010609060101010101" pitchFamily="49" charset="-122"/>
              </a:endParaRPr>
            </a:p>
          </p:txBody>
        </p:sp>
        <p:sp>
          <p:nvSpPr>
            <p:cNvPr id="212119" name="Line 151"/>
            <p:cNvSpPr>
              <a:spLocks noChangeShapeType="1"/>
            </p:cNvSpPr>
            <p:nvPr/>
          </p:nvSpPr>
          <p:spPr bwMode="auto">
            <a:xfrm>
              <a:off x="10536484" y="3816869"/>
              <a:ext cx="0" cy="503238"/>
            </a:xfrm>
            <a:prstGeom prst="line">
              <a:avLst/>
            </a:prstGeom>
            <a:noFill/>
            <a:ln w="9525">
              <a:solidFill>
                <a:schemeClr val="tx1"/>
              </a:solidFill>
              <a:miter lim="800000"/>
            </a:ln>
            <a:effectLst>
              <a:prstShdw prst="shdw17" dist="17961" dir="2700000">
                <a:schemeClr val="tx1">
                  <a:gamma/>
                  <a:shade val="60000"/>
                  <a:invGamma/>
                </a:schemeClr>
              </a:prstShdw>
            </a:effectLst>
          </p:spPr>
          <p:txBody>
            <a:bodyPr wrap="none"/>
            <a:lstStyle/>
            <a:p>
              <a:pPr eaLnBrk="1" hangingPunct="1">
                <a:defRPr/>
              </a:pPr>
              <a:endParaRPr lang="zh-CN" altLang="en-US">
                <a:ea typeface="黑体" panose="02010609060101010101" pitchFamily="49" charset="-122"/>
              </a:endParaRPr>
            </a:p>
          </p:txBody>
        </p:sp>
      </p:grpSp>
      <p:grpSp>
        <p:nvGrpSpPr>
          <p:cNvPr id="10" name="组合 9"/>
          <p:cNvGrpSpPr/>
          <p:nvPr/>
        </p:nvGrpSpPr>
        <p:grpSpPr bwMode="auto">
          <a:xfrm>
            <a:off x="9429750" y="4964113"/>
            <a:ext cx="2263775" cy="1563687"/>
            <a:chOff x="9430453" y="4964374"/>
            <a:chExt cx="2263775" cy="1563765"/>
          </a:xfrm>
        </p:grpSpPr>
        <p:sp>
          <p:nvSpPr>
            <p:cNvPr id="71832" name="Line 37"/>
            <p:cNvSpPr>
              <a:spLocks noChangeShapeType="1"/>
            </p:cNvSpPr>
            <p:nvPr/>
          </p:nvSpPr>
          <p:spPr bwMode="auto">
            <a:xfrm flipV="1">
              <a:off x="9486288" y="5467611"/>
              <a:ext cx="2154328" cy="1588"/>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71833" name="Rectangle 15"/>
            <p:cNvSpPr>
              <a:spLocks noChangeArrowheads="1"/>
            </p:cNvSpPr>
            <p:nvPr/>
          </p:nvSpPr>
          <p:spPr bwMode="auto">
            <a:xfrm>
              <a:off x="9430453" y="4964374"/>
              <a:ext cx="2263775" cy="457200"/>
            </a:xfrm>
            <a:prstGeom prst="rect">
              <a:avLst/>
            </a:prstGeom>
            <a:solidFill>
              <a:srgbClr val="FF99FF"/>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spcBef>
                  <a:spcPct val="0"/>
                </a:spcBef>
                <a:buClrTx/>
                <a:buFontTx/>
                <a:buNone/>
              </a:pPr>
              <a:r>
                <a:rPr lang="zh-CN" altLang="en-US" sz="2400">
                  <a:solidFill>
                    <a:srgbClr val="000000"/>
                  </a:solidFill>
                  <a:latin typeface="Times New Roman" panose="02020603050405020304" pitchFamily="18" charset="0"/>
                  <a:ea typeface="黑体" panose="02010609060101010101" pitchFamily="49" charset="-122"/>
                </a:rPr>
                <a:t>投资收益</a:t>
              </a:r>
              <a:r>
                <a:rPr lang="en-US" altLang="zh-CN" sz="1800">
                  <a:solidFill>
                    <a:srgbClr val="0000FF"/>
                  </a:solidFill>
                  <a:latin typeface="Times New Roman" panose="02020603050405020304" pitchFamily="18" charset="0"/>
                  <a:ea typeface="黑体" panose="02010609060101010101" pitchFamily="49" charset="-122"/>
                </a:rPr>
                <a:t>—A</a:t>
              </a:r>
              <a:r>
                <a:rPr lang="zh-CN" altLang="en-US" sz="1800">
                  <a:solidFill>
                    <a:srgbClr val="0000FF"/>
                  </a:solidFill>
                  <a:latin typeface="Times New Roman" panose="02020603050405020304" pitchFamily="18" charset="0"/>
                  <a:ea typeface="黑体" panose="02010609060101010101" pitchFamily="49" charset="-122"/>
                </a:rPr>
                <a:t>股票</a:t>
              </a:r>
              <a:endParaRPr lang="zh-CN" altLang="en-US" sz="1800">
                <a:solidFill>
                  <a:srgbClr val="0000FF"/>
                </a:solidFill>
                <a:latin typeface="Times New Roman" panose="02020603050405020304" pitchFamily="18" charset="0"/>
                <a:ea typeface="黑体" panose="02010609060101010101" pitchFamily="49" charset="-122"/>
              </a:endParaRPr>
            </a:p>
          </p:txBody>
        </p:sp>
        <p:sp>
          <p:nvSpPr>
            <p:cNvPr id="212123" name="Line 155"/>
            <p:cNvSpPr>
              <a:spLocks noChangeShapeType="1"/>
            </p:cNvSpPr>
            <p:nvPr/>
          </p:nvSpPr>
          <p:spPr bwMode="auto">
            <a:xfrm>
              <a:off x="10579803" y="5469224"/>
              <a:ext cx="11113" cy="1058915"/>
            </a:xfrm>
            <a:prstGeom prst="line">
              <a:avLst/>
            </a:prstGeom>
            <a:noFill/>
            <a:ln w="9525">
              <a:solidFill>
                <a:schemeClr val="tx1"/>
              </a:solidFill>
              <a:miter lim="800000"/>
            </a:ln>
            <a:effectLst>
              <a:prstShdw prst="shdw17" dist="17961" dir="2700000">
                <a:schemeClr val="tx1">
                  <a:gamma/>
                  <a:shade val="60000"/>
                  <a:invGamma/>
                </a:schemeClr>
              </a:prstShdw>
            </a:effectLst>
          </p:spPr>
          <p:txBody>
            <a:bodyPr wrap="none"/>
            <a:lstStyle/>
            <a:p>
              <a:pPr eaLnBrk="1" hangingPunct="1">
                <a:defRPr/>
              </a:pPr>
              <a:endParaRPr lang="zh-CN" altLang="en-US">
                <a:ea typeface="黑体" panose="02010609060101010101" pitchFamily="49" charset="-122"/>
              </a:endParaRPr>
            </a:p>
          </p:txBody>
        </p:sp>
      </p:grpSp>
      <p:sp>
        <p:nvSpPr>
          <p:cNvPr id="212134" name="Rectangle 34"/>
          <p:cNvSpPr>
            <a:spLocks noChangeArrowheads="1"/>
          </p:cNvSpPr>
          <p:nvPr/>
        </p:nvSpPr>
        <p:spPr bwMode="auto">
          <a:xfrm>
            <a:off x="10680700" y="5973763"/>
            <a:ext cx="6477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00FF"/>
                </a:solidFill>
                <a:latin typeface="Times New Roman" panose="02020603050405020304" pitchFamily="18" charset="0"/>
                <a:ea typeface="黑体" panose="02010609060101010101" pitchFamily="49" charset="-122"/>
              </a:rPr>
              <a:t>4</a:t>
            </a:r>
            <a:r>
              <a:rPr kumimoji="0" lang="zh-CN" altLang="en-US" sz="2400">
                <a:solidFill>
                  <a:srgbClr val="0000FF"/>
                </a:solidFill>
                <a:latin typeface="Times New Roman" panose="02020603050405020304" pitchFamily="18" charset="0"/>
                <a:ea typeface="黑体" panose="02010609060101010101" pitchFamily="49" charset="-122"/>
              </a:rPr>
              <a:t>万</a:t>
            </a:r>
            <a:endParaRPr kumimoji="0" lang="zh-CN" altLang="zh-CN" sz="2400">
              <a:solidFill>
                <a:srgbClr val="0000FF"/>
              </a:solidFill>
              <a:latin typeface="Times New Roman" panose="02020603050405020304" pitchFamily="18" charset="0"/>
              <a:ea typeface="黑体" panose="02010609060101010101" pitchFamily="49" charset="-122"/>
            </a:endParaRPr>
          </a:p>
        </p:txBody>
      </p:sp>
      <p:sp>
        <p:nvSpPr>
          <p:cNvPr id="212135" name="Rectangle 34"/>
          <p:cNvSpPr>
            <a:spLocks noChangeArrowheads="1"/>
          </p:cNvSpPr>
          <p:nvPr/>
        </p:nvSpPr>
        <p:spPr bwMode="auto">
          <a:xfrm>
            <a:off x="1855788" y="3992563"/>
            <a:ext cx="8016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00FF"/>
                </a:solidFill>
                <a:latin typeface="Times New Roman" panose="02020603050405020304" pitchFamily="18" charset="0"/>
                <a:ea typeface="黑体" panose="02010609060101010101" pitchFamily="49" charset="-122"/>
              </a:rPr>
              <a:t>10</a:t>
            </a:r>
            <a:r>
              <a:rPr kumimoji="0" lang="zh-CN" altLang="en-US" sz="2400">
                <a:solidFill>
                  <a:srgbClr val="0000FF"/>
                </a:solidFill>
                <a:latin typeface="Times New Roman" panose="02020603050405020304" pitchFamily="18" charset="0"/>
                <a:ea typeface="黑体" panose="02010609060101010101" pitchFamily="49" charset="-122"/>
              </a:rPr>
              <a:t>万</a:t>
            </a:r>
            <a:endParaRPr kumimoji="0" lang="zh-CN" altLang="zh-CN" sz="2400">
              <a:solidFill>
                <a:srgbClr val="0000FF"/>
              </a:solidFill>
              <a:latin typeface="Times New Roman" panose="02020603050405020304" pitchFamily="18" charset="0"/>
              <a:ea typeface="黑体" panose="02010609060101010101" pitchFamily="49" charset="-122"/>
            </a:endParaRPr>
          </a:p>
        </p:txBody>
      </p:sp>
      <p:sp>
        <p:nvSpPr>
          <p:cNvPr id="212152" name="Rectangle 34"/>
          <p:cNvSpPr>
            <a:spLocks noChangeArrowheads="1"/>
          </p:cNvSpPr>
          <p:nvPr/>
        </p:nvSpPr>
        <p:spPr bwMode="auto">
          <a:xfrm>
            <a:off x="10701338" y="5521325"/>
            <a:ext cx="647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00FF"/>
                </a:solidFill>
                <a:latin typeface="Times New Roman" panose="02020603050405020304" pitchFamily="18" charset="0"/>
                <a:ea typeface="黑体" panose="02010609060101010101" pitchFamily="49" charset="-122"/>
              </a:rPr>
              <a:t>2</a:t>
            </a:r>
            <a:r>
              <a:rPr kumimoji="0" lang="zh-CN" altLang="en-US" sz="2400">
                <a:solidFill>
                  <a:srgbClr val="0000FF"/>
                </a:solidFill>
                <a:latin typeface="Times New Roman" panose="02020603050405020304" pitchFamily="18" charset="0"/>
                <a:ea typeface="黑体" panose="02010609060101010101" pitchFamily="49" charset="-122"/>
              </a:rPr>
              <a:t>万</a:t>
            </a:r>
            <a:endParaRPr kumimoji="0" lang="zh-CN" altLang="zh-CN" sz="2400">
              <a:solidFill>
                <a:srgbClr val="0000FF"/>
              </a:solidFill>
              <a:latin typeface="Times New Roman" panose="02020603050405020304" pitchFamily="18" charset="0"/>
              <a:ea typeface="黑体" panose="02010609060101010101" pitchFamily="49" charset="-122"/>
            </a:endParaRPr>
          </a:p>
        </p:txBody>
      </p:sp>
      <p:sp>
        <p:nvSpPr>
          <p:cNvPr id="212153" name="Rectangle 34"/>
          <p:cNvSpPr>
            <a:spLocks noChangeArrowheads="1"/>
          </p:cNvSpPr>
          <p:nvPr/>
        </p:nvSpPr>
        <p:spPr bwMode="auto">
          <a:xfrm>
            <a:off x="5870575" y="3989388"/>
            <a:ext cx="6429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00FF"/>
                </a:solidFill>
                <a:latin typeface="Times New Roman" panose="02020603050405020304" pitchFamily="18" charset="0"/>
                <a:ea typeface="黑体" panose="02010609060101010101" pitchFamily="49" charset="-122"/>
              </a:rPr>
              <a:t>4</a:t>
            </a:r>
            <a:r>
              <a:rPr kumimoji="0" lang="zh-CN" altLang="en-US" sz="2400">
                <a:solidFill>
                  <a:srgbClr val="0000FF"/>
                </a:solidFill>
                <a:latin typeface="Times New Roman" panose="02020603050405020304" pitchFamily="18" charset="0"/>
                <a:ea typeface="黑体" panose="02010609060101010101" pitchFamily="49" charset="-122"/>
              </a:rPr>
              <a:t>万</a:t>
            </a:r>
            <a:endParaRPr kumimoji="0" lang="zh-CN" altLang="zh-CN" sz="2400">
              <a:solidFill>
                <a:srgbClr val="0000FF"/>
              </a:solidFill>
              <a:latin typeface="Times New Roman" panose="02020603050405020304" pitchFamily="18" charset="0"/>
              <a:ea typeface="黑体" panose="02010609060101010101" pitchFamily="49" charset="-122"/>
            </a:endParaRPr>
          </a:p>
        </p:txBody>
      </p:sp>
      <p:sp>
        <p:nvSpPr>
          <p:cNvPr id="71689" name="Rectangle 205"/>
          <p:cNvSpPr>
            <a:spLocks noGrp="1" noChangeArrowheads="1"/>
          </p:cNvSpPr>
          <p:nvPr>
            <p:ph type="title"/>
          </p:nvPr>
        </p:nvSpPr>
        <p:spPr>
          <a:xfrm>
            <a:off x="1539875" y="211138"/>
            <a:ext cx="8893175" cy="563562"/>
          </a:xfrm>
        </p:spPr>
        <p:txBody>
          <a:bodyPr/>
          <a:lstStyle/>
          <a:p>
            <a:pPr algn="ctr" eaLnBrk="1" hangingPunct="1"/>
            <a:r>
              <a:rPr lang="zh-CN" altLang="en-US">
                <a:solidFill>
                  <a:srgbClr val="990033"/>
                </a:solidFill>
                <a:latin typeface="华文行楷" panose="02010800040101010101" pitchFamily="2" charset="-122"/>
                <a:ea typeface="华文行楷" panose="02010800040101010101" pitchFamily="2" charset="-122"/>
              </a:rPr>
              <a:t>交易性金融资产核算概要</a:t>
            </a:r>
            <a:endParaRPr lang="zh-CN" altLang="en-US">
              <a:solidFill>
                <a:srgbClr val="990033"/>
              </a:solidFill>
              <a:latin typeface="华文行楷" panose="02010800040101010101" pitchFamily="2" charset="-122"/>
              <a:ea typeface="华文行楷" panose="02010800040101010101" pitchFamily="2" charset="-122"/>
            </a:endParaRPr>
          </a:p>
        </p:txBody>
      </p:sp>
      <p:graphicFrame>
        <p:nvGraphicFramePr>
          <p:cNvPr id="71690" name="Object 206"/>
          <p:cNvGraphicFramePr/>
          <p:nvPr/>
        </p:nvGraphicFramePr>
        <p:xfrm>
          <a:off x="695325" y="1628775"/>
          <a:ext cx="2016125" cy="884238"/>
        </p:xfrm>
        <a:graphic>
          <a:graphicData uri="http://schemas.openxmlformats.org/presentationml/2006/ole">
            <mc:AlternateContent xmlns:mc="http://schemas.openxmlformats.org/markup-compatibility/2006">
              <mc:Choice xmlns:v="urn:schemas-microsoft-com:vml" Requires="v">
                <p:oleObj spid="_x0000_s71950" name="Clip" r:id="rId1" imgW="1158875" imgH="573405" progId="MS_ClipArt_Gallery.2">
                  <p:embed/>
                </p:oleObj>
              </mc:Choice>
              <mc:Fallback>
                <p:oleObj name="Clip" r:id="rId1" imgW="1158875" imgH="573405" progId="MS_ClipArt_Gallery.2">
                  <p:embed/>
                  <p:pic>
                    <p:nvPicPr>
                      <p:cNvPr id="0" name="Object 20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325" y="1628775"/>
                        <a:ext cx="2016125" cy="884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2175" name="Text Box 207"/>
          <p:cNvSpPr txBox="1">
            <a:spLocks noChangeArrowheads="1"/>
          </p:cNvSpPr>
          <p:nvPr/>
        </p:nvSpPr>
        <p:spPr bwMode="auto">
          <a:xfrm>
            <a:off x="1414463" y="981075"/>
            <a:ext cx="1079500" cy="457200"/>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a:ea typeface="黑体" panose="02010609060101010101" pitchFamily="49" charset="-122"/>
              </a:rPr>
              <a:t>取得</a:t>
            </a:r>
            <a:endParaRPr lang="zh-CN" altLang="en-US">
              <a:ea typeface="黑体" panose="02010609060101010101" pitchFamily="49" charset="-122"/>
            </a:endParaRPr>
          </a:p>
        </p:txBody>
      </p:sp>
      <p:sp>
        <p:nvSpPr>
          <p:cNvPr id="212176" name="Text Box 208"/>
          <p:cNvSpPr txBox="1">
            <a:spLocks noChangeArrowheads="1"/>
          </p:cNvSpPr>
          <p:nvPr/>
        </p:nvSpPr>
        <p:spPr bwMode="auto">
          <a:xfrm>
            <a:off x="1127125" y="2611438"/>
            <a:ext cx="1511300" cy="457200"/>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a:solidFill>
                  <a:srgbClr val="FF0000"/>
                </a:solidFill>
                <a:ea typeface="黑体" panose="02010609060101010101" pitchFamily="49" charset="-122"/>
              </a:rPr>
              <a:t>初始计量</a:t>
            </a:r>
            <a:endParaRPr lang="zh-CN" altLang="en-US">
              <a:solidFill>
                <a:srgbClr val="FF0000"/>
              </a:solidFill>
              <a:ea typeface="黑体" panose="02010609060101010101" pitchFamily="49" charset="-122"/>
            </a:endParaRPr>
          </a:p>
        </p:txBody>
      </p:sp>
      <p:grpSp>
        <p:nvGrpSpPr>
          <p:cNvPr id="71693" name="Group 209"/>
          <p:cNvGrpSpPr/>
          <p:nvPr/>
        </p:nvGrpSpPr>
        <p:grpSpPr bwMode="auto">
          <a:xfrm>
            <a:off x="4649788" y="1411288"/>
            <a:ext cx="1655762" cy="1152525"/>
            <a:chOff x="2517" y="754"/>
            <a:chExt cx="1043" cy="862"/>
          </a:xfrm>
        </p:grpSpPr>
        <p:pic>
          <p:nvPicPr>
            <p:cNvPr id="71830" name="Picture 210" descr="06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562" y="754"/>
              <a:ext cx="672"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1831" name="Object 211"/>
            <p:cNvGraphicFramePr/>
            <p:nvPr/>
          </p:nvGraphicFramePr>
          <p:xfrm>
            <a:off x="2517" y="1162"/>
            <a:ext cx="1043" cy="454"/>
          </p:xfrm>
          <a:graphic>
            <a:graphicData uri="http://schemas.openxmlformats.org/presentationml/2006/ole">
              <mc:AlternateContent xmlns:mc="http://schemas.openxmlformats.org/markup-compatibility/2006">
                <mc:Choice xmlns:v="urn:schemas-microsoft-com:vml" Requires="v">
                  <p:oleObj spid="_x0000_s71951" name="Clip" r:id="rId4" imgW="1158875" imgH="573405" progId="MS_ClipArt_Gallery.2">
                    <p:embed/>
                  </p:oleObj>
                </mc:Choice>
                <mc:Fallback>
                  <p:oleObj name="Clip" r:id="rId4" imgW="1158875" imgH="573405" progId="MS_ClipArt_Gallery.2">
                    <p:embed/>
                    <p:pic>
                      <p:nvPicPr>
                        <p:cNvPr id="0" name="Object 21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7" y="1162"/>
                          <a:ext cx="1043" cy="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12180" name="Text Box 212"/>
          <p:cNvSpPr txBox="1">
            <a:spLocks noChangeArrowheads="1"/>
          </p:cNvSpPr>
          <p:nvPr/>
        </p:nvSpPr>
        <p:spPr bwMode="auto">
          <a:xfrm>
            <a:off x="4435475" y="981075"/>
            <a:ext cx="2303463" cy="457200"/>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a:ea typeface="黑体" panose="02010609060101010101" pitchFamily="49" charset="-122"/>
              </a:rPr>
              <a:t>资产负债表日</a:t>
            </a:r>
            <a:endParaRPr lang="zh-CN" altLang="en-US">
              <a:ea typeface="黑体" panose="02010609060101010101" pitchFamily="49" charset="-122"/>
            </a:endParaRPr>
          </a:p>
        </p:txBody>
      </p:sp>
      <p:sp>
        <p:nvSpPr>
          <p:cNvPr id="212181" name="Text Box 213"/>
          <p:cNvSpPr txBox="1">
            <a:spLocks noChangeArrowheads="1"/>
          </p:cNvSpPr>
          <p:nvPr/>
        </p:nvSpPr>
        <p:spPr bwMode="auto">
          <a:xfrm>
            <a:off x="4649788" y="2611438"/>
            <a:ext cx="1511300" cy="457200"/>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a:solidFill>
                  <a:srgbClr val="FF0000"/>
                </a:solidFill>
                <a:ea typeface="黑体" panose="02010609060101010101" pitchFamily="49" charset="-122"/>
              </a:rPr>
              <a:t>后续计量</a:t>
            </a:r>
            <a:endParaRPr lang="zh-CN" altLang="en-US">
              <a:solidFill>
                <a:srgbClr val="FF0000"/>
              </a:solidFill>
              <a:ea typeface="黑体" panose="02010609060101010101" pitchFamily="49" charset="-122"/>
            </a:endParaRPr>
          </a:p>
        </p:txBody>
      </p:sp>
      <p:grpSp>
        <p:nvGrpSpPr>
          <p:cNvPr id="71696" name="Group 214"/>
          <p:cNvGrpSpPr/>
          <p:nvPr/>
        </p:nvGrpSpPr>
        <p:grpSpPr bwMode="auto">
          <a:xfrm>
            <a:off x="7896225" y="1412875"/>
            <a:ext cx="1997075" cy="1062038"/>
            <a:chOff x="4014" y="573"/>
            <a:chExt cx="1258" cy="558"/>
          </a:xfrm>
        </p:grpSpPr>
        <p:graphicFrame>
          <p:nvGraphicFramePr>
            <p:cNvPr id="71720" name="Object 215"/>
            <p:cNvGraphicFramePr/>
            <p:nvPr/>
          </p:nvGraphicFramePr>
          <p:xfrm>
            <a:off x="4014" y="663"/>
            <a:ext cx="545" cy="454"/>
          </p:xfrm>
          <a:graphic>
            <a:graphicData uri="http://schemas.openxmlformats.org/presentationml/2006/ole">
              <mc:AlternateContent xmlns:mc="http://schemas.openxmlformats.org/markup-compatibility/2006">
                <mc:Choice xmlns:v="urn:schemas-microsoft-com:vml" Requires="v">
                  <p:oleObj spid="_x0000_s71952" name="Clip" r:id="rId5" imgW="1158875" imgH="573405" progId="MS_ClipArt_Gallery.2">
                    <p:embed/>
                  </p:oleObj>
                </mc:Choice>
                <mc:Fallback>
                  <p:oleObj name="Clip" r:id="rId5" imgW="1158875" imgH="573405" progId="MS_ClipArt_Gallery.2">
                    <p:embed/>
                    <p:pic>
                      <p:nvPicPr>
                        <p:cNvPr id="0" name="Object 2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4" y="663"/>
                          <a:ext cx="545" cy="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71721" name="Group 216"/>
            <p:cNvGrpSpPr/>
            <p:nvPr/>
          </p:nvGrpSpPr>
          <p:grpSpPr bwMode="auto">
            <a:xfrm>
              <a:off x="4921" y="958"/>
              <a:ext cx="342" cy="173"/>
              <a:chOff x="4487" y="3358"/>
              <a:chExt cx="727" cy="325"/>
            </a:xfrm>
          </p:grpSpPr>
          <p:sp>
            <p:nvSpPr>
              <p:cNvPr id="71819" name="Oval 217"/>
              <p:cNvSpPr>
                <a:spLocks noChangeArrowheads="1"/>
              </p:cNvSpPr>
              <p:nvPr/>
            </p:nvSpPr>
            <p:spPr bwMode="auto">
              <a:xfrm>
                <a:off x="4489" y="3407"/>
                <a:ext cx="725" cy="276"/>
              </a:xfrm>
              <a:prstGeom prst="ellipse">
                <a:avLst/>
              </a:prstGeom>
              <a:solidFill>
                <a:srgbClr val="BF7F00"/>
              </a:solidFill>
              <a:ln w="6350">
                <a:solidFill>
                  <a:srgbClr val="000000"/>
                </a:solidFill>
                <a:round/>
              </a:ln>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latin typeface="Times New Roman" panose="02020603050405020304" pitchFamily="18" charset="0"/>
                  <a:ea typeface="黑体" panose="02010609060101010101" pitchFamily="49" charset="-122"/>
                </a:endParaRPr>
              </a:p>
            </p:txBody>
          </p:sp>
          <p:sp>
            <p:nvSpPr>
              <p:cNvPr id="71820" name="Oval 218"/>
              <p:cNvSpPr>
                <a:spLocks noChangeArrowheads="1"/>
              </p:cNvSpPr>
              <p:nvPr/>
            </p:nvSpPr>
            <p:spPr bwMode="auto">
              <a:xfrm>
                <a:off x="4487" y="3358"/>
                <a:ext cx="725" cy="275"/>
              </a:xfrm>
              <a:prstGeom prst="ellipse">
                <a:avLst/>
              </a:prstGeom>
              <a:solidFill>
                <a:srgbClr val="FF9F00"/>
              </a:solidFill>
              <a:ln w="6350">
                <a:solidFill>
                  <a:srgbClr val="000000"/>
                </a:solidFill>
                <a:round/>
              </a:ln>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latin typeface="Times New Roman" panose="02020603050405020304" pitchFamily="18" charset="0"/>
                  <a:ea typeface="黑体" panose="02010609060101010101" pitchFamily="49" charset="-122"/>
                </a:endParaRPr>
              </a:p>
            </p:txBody>
          </p:sp>
          <p:sp>
            <p:nvSpPr>
              <p:cNvPr id="71821" name="Line 219"/>
              <p:cNvSpPr>
                <a:spLocks noChangeShapeType="1"/>
              </p:cNvSpPr>
              <p:nvPr/>
            </p:nvSpPr>
            <p:spPr bwMode="auto">
              <a:xfrm>
                <a:off x="4489" y="3507"/>
                <a:ext cx="0" cy="33"/>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822" name="Line 220"/>
              <p:cNvSpPr>
                <a:spLocks noChangeShapeType="1"/>
              </p:cNvSpPr>
              <p:nvPr/>
            </p:nvSpPr>
            <p:spPr bwMode="auto">
              <a:xfrm>
                <a:off x="4710" y="3626"/>
                <a:ext cx="0" cy="39"/>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823" name="Line 221"/>
              <p:cNvSpPr>
                <a:spLocks noChangeShapeType="1"/>
              </p:cNvSpPr>
              <p:nvPr/>
            </p:nvSpPr>
            <p:spPr bwMode="auto">
              <a:xfrm>
                <a:off x="4853" y="3635"/>
                <a:ext cx="0" cy="41"/>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824" name="Line 222"/>
              <p:cNvSpPr>
                <a:spLocks noChangeShapeType="1"/>
              </p:cNvSpPr>
              <p:nvPr/>
            </p:nvSpPr>
            <p:spPr bwMode="auto">
              <a:xfrm>
                <a:off x="4989" y="3628"/>
                <a:ext cx="0" cy="37"/>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825" name="Line 223"/>
              <p:cNvSpPr>
                <a:spLocks noChangeShapeType="1"/>
              </p:cNvSpPr>
              <p:nvPr/>
            </p:nvSpPr>
            <p:spPr bwMode="auto">
              <a:xfrm>
                <a:off x="5131" y="3584"/>
                <a:ext cx="0" cy="39"/>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826" name="Line 224"/>
              <p:cNvSpPr>
                <a:spLocks noChangeShapeType="1"/>
              </p:cNvSpPr>
              <p:nvPr/>
            </p:nvSpPr>
            <p:spPr bwMode="auto">
              <a:xfrm>
                <a:off x="5212" y="3499"/>
                <a:ext cx="0" cy="45"/>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827" name="Line 225"/>
              <p:cNvSpPr>
                <a:spLocks noChangeShapeType="1"/>
              </p:cNvSpPr>
              <p:nvPr/>
            </p:nvSpPr>
            <p:spPr bwMode="auto">
              <a:xfrm>
                <a:off x="4584" y="3594"/>
                <a:ext cx="0" cy="39"/>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828" name="Freeform 226"/>
              <p:cNvSpPr/>
              <p:nvPr/>
            </p:nvSpPr>
            <p:spPr bwMode="auto">
              <a:xfrm>
                <a:off x="4659" y="3403"/>
                <a:ext cx="382" cy="177"/>
              </a:xfrm>
              <a:custGeom>
                <a:avLst/>
                <a:gdLst>
                  <a:gd name="T0" fmla="*/ 1 w 764"/>
                  <a:gd name="T1" fmla="*/ 1 h 354"/>
                  <a:gd name="T2" fmla="*/ 1 w 764"/>
                  <a:gd name="T3" fmla="*/ 1 h 354"/>
                  <a:gd name="T4" fmla="*/ 1 w 764"/>
                  <a:gd name="T5" fmla="*/ 1 h 354"/>
                  <a:gd name="T6" fmla="*/ 1 w 764"/>
                  <a:gd name="T7" fmla="*/ 1 h 354"/>
                  <a:gd name="T8" fmla="*/ 0 w 764"/>
                  <a:gd name="T9" fmla="*/ 1 h 354"/>
                  <a:gd name="T10" fmla="*/ 1 w 764"/>
                  <a:gd name="T11" fmla="*/ 1 h 354"/>
                  <a:gd name="T12" fmla="*/ 1 w 764"/>
                  <a:gd name="T13" fmla="*/ 1 h 354"/>
                  <a:gd name="T14" fmla="*/ 1 w 764"/>
                  <a:gd name="T15" fmla="*/ 1 h 354"/>
                  <a:gd name="T16" fmla="*/ 1 w 764"/>
                  <a:gd name="T17" fmla="*/ 1 h 354"/>
                  <a:gd name="T18" fmla="*/ 1 w 764"/>
                  <a:gd name="T19" fmla="*/ 1 h 354"/>
                  <a:gd name="T20" fmla="*/ 1 w 764"/>
                  <a:gd name="T21" fmla="*/ 1 h 354"/>
                  <a:gd name="T22" fmla="*/ 1 w 764"/>
                  <a:gd name="T23" fmla="*/ 1 h 354"/>
                  <a:gd name="T24" fmla="*/ 1 w 764"/>
                  <a:gd name="T25" fmla="*/ 1 h 354"/>
                  <a:gd name="T26" fmla="*/ 1 w 764"/>
                  <a:gd name="T27" fmla="*/ 1 h 354"/>
                  <a:gd name="T28" fmla="*/ 1 w 764"/>
                  <a:gd name="T29" fmla="*/ 1 h 354"/>
                  <a:gd name="T30" fmla="*/ 1 w 764"/>
                  <a:gd name="T31" fmla="*/ 1 h 354"/>
                  <a:gd name="T32" fmla="*/ 1 w 764"/>
                  <a:gd name="T33" fmla="*/ 1 h 354"/>
                  <a:gd name="T34" fmla="*/ 1 w 764"/>
                  <a:gd name="T35" fmla="*/ 1 h 354"/>
                  <a:gd name="T36" fmla="*/ 1 w 764"/>
                  <a:gd name="T37" fmla="*/ 1 h 354"/>
                  <a:gd name="T38" fmla="*/ 1 w 764"/>
                  <a:gd name="T39" fmla="*/ 1 h 354"/>
                  <a:gd name="T40" fmla="*/ 1 w 764"/>
                  <a:gd name="T41" fmla="*/ 1 h 354"/>
                  <a:gd name="T42" fmla="*/ 1 w 764"/>
                  <a:gd name="T43" fmla="*/ 1 h 354"/>
                  <a:gd name="T44" fmla="*/ 1 w 764"/>
                  <a:gd name="T45" fmla="*/ 1 h 354"/>
                  <a:gd name="T46" fmla="*/ 1 w 764"/>
                  <a:gd name="T47" fmla="*/ 1 h 354"/>
                  <a:gd name="T48" fmla="*/ 1 w 764"/>
                  <a:gd name="T49" fmla="*/ 1 h 354"/>
                  <a:gd name="T50" fmla="*/ 1 w 764"/>
                  <a:gd name="T51" fmla="*/ 0 h 354"/>
                  <a:gd name="T52" fmla="*/ 1 w 764"/>
                  <a:gd name="T53" fmla="*/ 1 h 354"/>
                  <a:gd name="T54" fmla="*/ 1 w 764"/>
                  <a:gd name="T55" fmla="*/ 1 h 35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764"/>
                  <a:gd name="T85" fmla="*/ 0 h 354"/>
                  <a:gd name="T86" fmla="*/ 764 w 764"/>
                  <a:gd name="T87" fmla="*/ 354 h 35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764" h="354">
                    <a:moveTo>
                      <a:pt x="425" y="39"/>
                    </a:moveTo>
                    <a:lnTo>
                      <a:pt x="238" y="23"/>
                    </a:lnTo>
                    <a:lnTo>
                      <a:pt x="89" y="51"/>
                    </a:lnTo>
                    <a:lnTo>
                      <a:pt x="12" y="109"/>
                    </a:lnTo>
                    <a:lnTo>
                      <a:pt x="0" y="183"/>
                    </a:lnTo>
                    <a:lnTo>
                      <a:pt x="36" y="245"/>
                    </a:lnTo>
                    <a:lnTo>
                      <a:pt x="86" y="287"/>
                    </a:lnTo>
                    <a:lnTo>
                      <a:pt x="116" y="283"/>
                    </a:lnTo>
                    <a:lnTo>
                      <a:pt x="223" y="344"/>
                    </a:lnTo>
                    <a:lnTo>
                      <a:pt x="241" y="298"/>
                    </a:lnTo>
                    <a:lnTo>
                      <a:pt x="305" y="326"/>
                    </a:lnTo>
                    <a:lnTo>
                      <a:pt x="395" y="307"/>
                    </a:lnTo>
                    <a:lnTo>
                      <a:pt x="407" y="236"/>
                    </a:lnTo>
                    <a:lnTo>
                      <a:pt x="479" y="259"/>
                    </a:lnTo>
                    <a:lnTo>
                      <a:pt x="498" y="307"/>
                    </a:lnTo>
                    <a:lnTo>
                      <a:pt x="556" y="354"/>
                    </a:lnTo>
                    <a:lnTo>
                      <a:pt x="679" y="312"/>
                    </a:lnTo>
                    <a:lnTo>
                      <a:pt x="757" y="251"/>
                    </a:lnTo>
                    <a:lnTo>
                      <a:pt x="764" y="163"/>
                    </a:lnTo>
                    <a:lnTo>
                      <a:pt x="692" y="105"/>
                    </a:lnTo>
                    <a:lnTo>
                      <a:pt x="485" y="108"/>
                    </a:lnTo>
                    <a:lnTo>
                      <a:pt x="456" y="51"/>
                    </a:lnTo>
                    <a:lnTo>
                      <a:pt x="528" y="108"/>
                    </a:lnTo>
                    <a:lnTo>
                      <a:pt x="619" y="54"/>
                    </a:lnTo>
                    <a:lnTo>
                      <a:pt x="655" y="39"/>
                    </a:lnTo>
                    <a:lnTo>
                      <a:pt x="600" y="0"/>
                    </a:lnTo>
                    <a:lnTo>
                      <a:pt x="498" y="15"/>
                    </a:lnTo>
                    <a:lnTo>
                      <a:pt x="425" y="39"/>
                    </a:lnTo>
                  </a:path>
                </a:pathLst>
              </a:cu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829" name="Oval 227"/>
              <p:cNvSpPr>
                <a:spLocks noChangeArrowheads="1"/>
              </p:cNvSpPr>
              <p:nvPr/>
            </p:nvSpPr>
            <p:spPr bwMode="auto">
              <a:xfrm>
                <a:off x="4553" y="3378"/>
                <a:ext cx="609" cy="231"/>
              </a:xfrm>
              <a:prstGeom prst="ellipse">
                <a:avLst/>
              </a:pr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latin typeface="Times New Roman" panose="02020603050405020304" pitchFamily="18" charset="0"/>
                  <a:ea typeface="黑体" panose="02010609060101010101" pitchFamily="49" charset="-122"/>
                </a:endParaRPr>
              </a:p>
            </p:txBody>
          </p:sp>
        </p:grpSp>
        <p:grpSp>
          <p:nvGrpSpPr>
            <p:cNvPr id="71722" name="Group 228"/>
            <p:cNvGrpSpPr/>
            <p:nvPr/>
          </p:nvGrpSpPr>
          <p:grpSpPr bwMode="auto">
            <a:xfrm>
              <a:off x="4876" y="907"/>
              <a:ext cx="341" cy="172"/>
              <a:chOff x="4392" y="3262"/>
              <a:chExt cx="725" cy="324"/>
            </a:xfrm>
          </p:grpSpPr>
          <p:sp>
            <p:nvSpPr>
              <p:cNvPr id="71808" name="Oval 229"/>
              <p:cNvSpPr>
                <a:spLocks noChangeArrowheads="1"/>
              </p:cNvSpPr>
              <p:nvPr/>
            </p:nvSpPr>
            <p:spPr bwMode="auto">
              <a:xfrm>
                <a:off x="4393" y="3310"/>
                <a:ext cx="724" cy="276"/>
              </a:xfrm>
              <a:prstGeom prst="ellipse">
                <a:avLst/>
              </a:prstGeom>
              <a:solidFill>
                <a:srgbClr val="BF7F00"/>
              </a:solidFill>
              <a:ln w="6350">
                <a:solidFill>
                  <a:srgbClr val="000000"/>
                </a:solidFill>
                <a:round/>
              </a:ln>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latin typeface="Times New Roman" panose="02020603050405020304" pitchFamily="18" charset="0"/>
                  <a:ea typeface="黑体" panose="02010609060101010101" pitchFamily="49" charset="-122"/>
                </a:endParaRPr>
              </a:p>
            </p:txBody>
          </p:sp>
          <p:sp>
            <p:nvSpPr>
              <p:cNvPr id="71809" name="Oval 230"/>
              <p:cNvSpPr>
                <a:spLocks noChangeArrowheads="1"/>
              </p:cNvSpPr>
              <p:nvPr/>
            </p:nvSpPr>
            <p:spPr bwMode="auto">
              <a:xfrm>
                <a:off x="4392" y="3262"/>
                <a:ext cx="724" cy="274"/>
              </a:xfrm>
              <a:prstGeom prst="ellipse">
                <a:avLst/>
              </a:prstGeom>
              <a:solidFill>
                <a:srgbClr val="FF9F00"/>
              </a:solidFill>
              <a:ln w="6350">
                <a:solidFill>
                  <a:srgbClr val="000000"/>
                </a:solidFill>
                <a:round/>
              </a:ln>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latin typeface="Times New Roman" panose="02020603050405020304" pitchFamily="18" charset="0"/>
                  <a:ea typeface="黑体" panose="02010609060101010101" pitchFamily="49" charset="-122"/>
                </a:endParaRPr>
              </a:p>
            </p:txBody>
          </p:sp>
          <p:sp>
            <p:nvSpPr>
              <p:cNvPr id="71810" name="Line 231"/>
              <p:cNvSpPr>
                <a:spLocks noChangeShapeType="1"/>
              </p:cNvSpPr>
              <p:nvPr/>
            </p:nvSpPr>
            <p:spPr bwMode="auto">
              <a:xfrm>
                <a:off x="4393" y="3411"/>
                <a:ext cx="0" cy="34"/>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811" name="Line 232"/>
              <p:cNvSpPr>
                <a:spLocks noChangeShapeType="1"/>
              </p:cNvSpPr>
              <p:nvPr/>
            </p:nvSpPr>
            <p:spPr bwMode="auto">
              <a:xfrm>
                <a:off x="4617" y="3530"/>
                <a:ext cx="0" cy="39"/>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812" name="Line 233"/>
              <p:cNvSpPr>
                <a:spLocks noChangeShapeType="1"/>
              </p:cNvSpPr>
              <p:nvPr/>
            </p:nvSpPr>
            <p:spPr bwMode="auto">
              <a:xfrm>
                <a:off x="4759" y="3539"/>
                <a:ext cx="0" cy="40"/>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813" name="Line 234"/>
              <p:cNvSpPr>
                <a:spLocks noChangeShapeType="1"/>
              </p:cNvSpPr>
              <p:nvPr/>
            </p:nvSpPr>
            <p:spPr bwMode="auto">
              <a:xfrm>
                <a:off x="4892" y="3531"/>
                <a:ext cx="0" cy="38"/>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814" name="Line 235"/>
              <p:cNvSpPr>
                <a:spLocks noChangeShapeType="1"/>
              </p:cNvSpPr>
              <p:nvPr/>
            </p:nvSpPr>
            <p:spPr bwMode="auto">
              <a:xfrm>
                <a:off x="5035" y="3488"/>
                <a:ext cx="0" cy="39"/>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815" name="Line 236"/>
              <p:cNvSpPr>
                <a:spLocks noChangeShapeType="1"/>
              </p:cNvSpPr>
              <p:nvPr/>
            </p:nvSpPr>
            <p:spPr bwMode="auto">
              <a:xfrm>
                <a:off x="5116" y="3403"/>
                <a:ext cx="0" cy="45"/>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816" name="Line 237"/>
              <p:cNvSpPr>
                <a:spLocks noChangeShapeType="1"/>
              </p:cNvSpPr>
              <p:nvPr/>
            </p:nvSpPr>
            <p:spPr bwMode="auto">
              <a:xfrm>
                <a:off x="4489" y="3499"/>
                <a:ext cx="0" cy="37"/>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817" name="Freeform 238"/>
              <p:cNvSpPr/>
              <p:nvPr/>
            </p:nvSpPr>
            <p:spPr bwMode="auto">
              <a:xfrm>
                <a:off x="4563" y="3309"/>
                <a:ext cx="383" cy="174"/>
              </a:xfrm>
              <a:custGeom>
                <a:avLst/>
                <a:gdLst>
                  <a:gd name="T0" fmla="*/ 1 w 766"/>
                  <a:gd name="T1" fmla="*/ 1 h 348"/>
                  <a:gd name="T2" fmla="*/ 1 w 766"/>
                  <a:gd name="T3" fmla="*/ 1 h 348"/>
                  <a:gd name="T4" fmla="*/ 1 w 766"/>
                  <a:gd name="T5" fmla="*/ 1 h 348"/>
                  <a:gd name="T6" fmla="*/ 1 w 766"/>
                  <a:gd name="T7" fmla="*/ 1 h 348"/>
                  <a:gd name="T8" fmla="*/ 0 w 766"/>
                  <a:gd name="T9" fmla="*/ 1 h 348"/>
                  <a:gd name="T10" fmla="*/ 1 w 766"/>
                  <a:gd name="T11" fmla="*/ 1 h 348"/>
                  <a:gd name="T12" fmla="*/ 1 w 766"/>
                  <a:gd name="T13" fmla="*/ 1 h 348"/>
                  <a:gd name="T14" fmla="*/ 1 w 766"/>
                  <a:gd name="T15" fmla="*/ 1 h 348"/>
                  <a:gd name="T16" fmla="*/ 1 w 766"/>
                  <a:gd name="T17" fmla="*/ 1 h 348"/>
                  <a:gd name="T18" fmla="*/ 1 w 766"/>
                  <a:gd name="T19" fmla="*/ 1 h 348"/>
                  <a:gd name="T20" fmla="*/ 1 w 766"/>
                  <a:gd name="T21" fmla="*/ 1 h 348"/>
                  <a:gd name="T22" fmla="*/ 1 w 766"/>
                  <a:gd name="T23" fmla="*/ 1 h 348"/>
                  <a:gd name="T24" fmla="*/ 1 w 766"/>
                  <a:gd name="T25" fmla="*/ 1 h 348"/>
                  <a:gd name="T26" fmla="*/ 1 w 766"/>
                  <a:gd name="T27" fmla="*/ 1 h 348"/>
                  <a:gd name="T28" fmla="*/ 1 w 766"/>
                  <a:gd name="T29" fmla="*/ 1 h 348"/>
                  <a:gd name="T30" fmla="*/ 1 w 766"/>
                  <a:gd name="T31" fmla="*/ 1 h 348"/>
                  <a:gd name="T32" fmla="*/ 1 w 766"/>
                  <a:gd name="T33" fmla="*/ 1 h 348"/>
                  <a:gd name="T34" fmla="*/ 1 w 766"/>
                  <a:gd name="T35" fmla="*/ 1 h 348"/>
                  <a:gd name="T36" fmla="*/ 1 w 766"/>
                  <a:gd name="T37" fmla="*/ 1 h 348"/>
                  <a:gd name="T38" fmla="*/ 1 w 766"/>
                  <a:gd name="T39" fmla="*/ 1 h 348"/>
                  <a:gd name="T40" fmla="*/ 1 w 766"/>
                  <a:gd name="T41" fmla="*/ 1 h 348"/>
                  <a:gd name="T42" fmla="*/ 1 w 766"/>
                  <a:gd name="T43" fmla="*/ 1 h 348"/>
                  <a:gd name="T44" fmla="*/ 1 w 766"/>
                  <a:gd name="T45" fmla="*/ 1 h 348"/>
                  <a:gd name="T46" fmla="*/ 1 w 766"/>
                  <a:gd name="T47" fmla="*/ 1 h 348"/>
                  <a:gd name="T48" fmla="*/ 1 w 766"/>
                  <a:gd name="T49" fmla="*/ 1 h 348"/>
                  <a:gd name="T50" fmla="*/ 1 w 766"/>
                  <a:gd name="T51" fmla="*/ 0 h 348"/>
                  <a:gd name="T52" fmla="*/ 1 w 766"/>
                  <a:gd name="T53" fmla="*/ 1 h 348"/>
                  <a:gd name="T54" fmla="*/ 1 w 766"/>
                  <a:gd name="T55" fmla="*/ 1 h 34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766"/>
                  <a:gd name="T85" fmla="*/ 0 h 348"/>
                  <a:gd name="T86" fmla="*/ 766 w 766"/>
                  <a:gd name="T87" fmla="*/ 348 h 34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766" h="348">
                    <a:moveTo>
                      <a:pt x="423" y="36"/>
                    </a:moveTo>
                    <a:lnTo>
                      <a:pt x="239" y="19"/>
                    </a:lnTo>
                    <a:lnTo>
                      <a:pt x="91" y="48"/>
                    </a:lnTo>
                    <a:lnTo>
                      <a:pt x="12" y="106"/>
                    </a:lnTo>
                    <a:lnTo>
                      <a:pt x="0" y="179"/>
                    </a:lnTo>
                    <a:lnTo>
                      <a:pt x="39" y="242"/>
                    </a:lnTo>
                    <a:lnTo>
                      <a:pt x="88" y="287"/>
                    </a:lnTo>
                    <a:lnTo>
                      <a:pt x="116" y="278"/>
                    </a:lnTo>
                    <a:lnTo>
                      <a:pt x="222" y="342"/>
                    </a:lnTo>
                    <a:lnTo>
                      <a:pt x="243" y="293"/>
                    </a:lnTo>
                    <a:lnTo>
                      <a:pt x="308" y="323"/>
                    </a:lnTo>
                    <a:lnTo>
                      <a:pt x="393" y="303"/>
                    </a:lnTo>
                    <a:lnTo>
                      <a:pt x="409" y="233"/>
                    </a:lnTo>
                    <a:lnTo>
                      <a:pt x="478" y="255"/>
                    </a:lnTo>
                    <a:lnTo>
                      <a:pt x="497" y="303"/>
                    </a:lnTo>
                    <a:lnTo>
                      <a:pt x="559" y="348"/>
                    </a:lnTo>
                    <a:lnTo>
                      <a:pt x="680" y="309"/>
                    </a:lnTo>
                    <a:lnTo>
                      <a:pt x="756" y="247"/>
                    </a:lnTo>
                    <a:lnTo>
                      <a:pt x="766" y="160"/>
                    </a:lnTo>
                    <a:lnTo>
                      <a:pt x="693" y="102"/>
                    </a:lnTo>
                    <a:lnTo>
                      <a:pt x="482" y="103"/>
                    </a:lnTo>
                    <a:lnTo>
                      <a:pt x="458" y="48"/>
                    </a:lnTo>
                    <a:lnTo>
                      <a:pt x="527" y="103"/>
                    </a:lnTo>
                    <a:lnTo>
                      <a:pt x="621" y="51"/>
                    </a:lnTo>
                    <a:lnTo>
                      <a:pt x="656" y="36"/>
                    </a:lnTo>
                    <a:lnTo>
                      <a:pt x="599" y="0"/>
                    </a:lnTo>
                    <a:lnTo>
                      <a:pt x="497" y="10"/>
                    </a:lnTo>
                    <a:lnTo>
                      <a:pt x="423" y="36"/>
                    </a:lnTo>
                  </a:path>
                </a:pathLst>
              </a:cu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818" name="Oval 239"/>
              <p:cNvSpPr>
                <a:spLocks noChangeArrowheads="1"/>
              </p:cNvSpPr>
              <p:nvPr/>
            </p:nvSpPr>
            <p:spPr bwMode="auto">
              <a:xfrm>
                <a:off x="4457" y="3283"/>
                <a:ext cx="609" cy="230"/>
              </a:xfrm>
              <a:prstGeom prst="ellipse">
                <a:avLst/>
              </a:pr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latin typeface="Times New Roman" panose="02020603050405020304" pitchFamily="18" charset="0"/>
                  <a:ea typeface="黑体" panose="02010609060101010101" pitchFamily="49" charset="-122"/>
                </a:endParaRPr>
              </a:p>
            </p:txBody>
          </p:sp>
        </p:grpSp>
        <p:grpSp>
          <p:nvGrpSpPr>
            <p:cNvPr id="71723" name="Group 240"/>
            <p:cNvGrpSpPr/>
            <p:nvPr/>
          </p:nvGrpSpPr>
          <p:grpSpPr bwMode="auto">
            <a:xfrm>
              <a:off x="4930" y="878"/>
              <a:ext cx="342" cy="171"/>
              <a:chOff x="4506" y="3206"/>
              <a:chExt cx="728" cy="323"/>
            </a:xfrm>
          </p:grpSpPr>
          <p:sp>
            <p:nvSpPr>
              <p:cNvPr id="71797" name="Oval 241"/>
              <p:cNvSpPr>
                <a:spLocks noChangeArrowheads="1"/>
              </p:cNvSpPr>
              <p:nvPr/>
            </p:nvSpPr>
            <p:spPr bwMode="auto">
              <a:xfrm>
                <a:off x="4507" y="3256"/>
                <a:ext cx="727" cy="273"/>
              </a:xfrm>
              <a:prstGeom prst="ellipse">
                <a:avLst/>
              </a:prstGeom>
              <a:solidFill>
                <a:srgbClr val="BF7F00"/>
              </a:solidFill>
              <a:ln w="6350">
                <a:solidFill>
                  <a:srgbClr val="000000"/>
                </a:solidFill>
                <a:round/>
              </a:ln>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latin typeface="Times New Roman" panose="02020603050405020304" pitchFamily="18" charset="0"/>
                  <a:ea typeface="黑体" panose="02010609060101010101" pitchFamily="49" charset="-122"/>
                </a:endParaRPr>
              </a:p>
            </p:txBody>
          </p:sp>
          <p:sp>
            <p:nvSpPr>
              <p:cNvPr id="71798" name="Oval 242"/>
              <p:cNvSpPr>
                <a:spLocks noChangeArrowheads="1"/>
              </p:cNvSpPr>
              <p:nvPr/>
            </p:nvSpPr>
            <p:spPr bwMode="auto">
              <a:xfrm>
                <a:off x="4506" y="3206"/>
                <a:ext cx="723" cy="274"/>
              </a:xfrm>
              <a:prstGeom prst="ellipse">
                <a:avLst/>
              </a:prstGeom>
              <a:solidFill>
                <a:srgbClr val="FF9F00"/>
              </a:solidFill>
              <a:ln w="6350">
                <a:solidFill>
                  <a:srgbClr val="000000"/>
                </a:solidFill>
                <a:round/>
              </a:ln>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latin typeface="Times New Roman" panose="02020603050405020304" pitchFamily="18" charset="0"/>
                  <a:ea typeface="黑体" panose="02010609060101010101" pitchFamily="49" charset="-122"/>
                </a:endParaRPr>
              </a:p>
            </p:txBody>
          </p:sp>
          <p:sp>
            <p:nvSpPr>
              <p:cNvPr id="71799" name="Line 243"/>
              <p:cNvSpPr>
                <a:spLocks noChangeShapeType="1"/>
              </p:cNvSpPr>
              <p:nvPr/>
            </p:nvSpPr>
            <p:spPr bwMode="auto">
              <a:xfrm>
                <a:off x="4508" y="3356"/>
                <a:ext cx="0" cy="34"/>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800" name="Line 244"/>
              <p:cNvSpPr>
                <a:spLocks noChangeShapeType="1"/>
              </p:cNvSpPr>
              <p:nvPr/>
            </p:nvSpPr>
            <p:spPr bwMode="auto">
              <a:xfrm>
                <a:off x="4729" y="3474"/>
                <a:ext cx="0" cy="39"/>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801" name="Line 245"/>
              <p:cNvSpPr>
                <a:spLocks noChangeShapeType="1"/>
              </p:cNvSpPr>
              <p:nvPr/>
            </p:nvSpPr>
            <p:spPr bwMode="auto">
              <a:xfrm>
                <a:off x="4873" y="3483"/>
                <a:ext cx="0" cy="40"/>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802" name="Line 246"/>
              <p:cNvSpPr>
                <a:spLocks noChangeShapeType="1"/>
              </p:cNvSpPr>
              <p:nvPr/>
            </p:nvSpPr>
            <p:spPr bwMode="auto">
              <a:xfrm>
                <a:off x="5005" y="3475"/>
                <a:ext cx="0" cy="38"/>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803" name="Line 247"/>
              <p:cNvSpPr>
                <a:spLocks noChangeShapeType="1"/>
              </p:cNvSpPr>
              <p:nvPr/>
            </p:nvSpPr>
            <p:spPr bwMode="auto">
              <a:xfrm>
                <a:off x="5149" y="3433"/>
                <a:ext cx="0" cy="40"/>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804" name="Line 248"/>
              <p:cNvSpPr>
                <a:spLocks noChangeShapeType="1"/>
              </p:cNvSpPr>
              <p:nvPr/>
            </p:nvSpPr>
            <p:spPr bwMode="auto">
              <a:xfrm>
                <a:off x="5232" y="3348"/>
                <a:ext cx="0" cy="46"/>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805" name="Line 249"/>
              <p:cNvSpPr>
                <a:spLocks noChangeShapeType="1"/>
              </p:cNvSpPr>
              <p:nvPr/>
            </p:nvSpPr>
            <p:spPr bwMode="auto">
              <a:xfrm>
                <a:off x="4602" y="3442"/>
                <a:ext cx="0" cy="38"/>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806" name="Freeform 250"/>
              <p:cNvSpPr/>
              <p:nvPr/>
            </p:nvSpPr>
            <p:spPr bwMode="auto">
              <a:xfrm>
                <a:off x="4676" y="3253"/>
                <a:ext cx="383" cy="174"/>
              </a:xfrm>
              <a:custGeom>
                <a:avLst/>
                <a:gdLst>
                  <a:gd name="T0" fmla="*/ 0 w 767"/>
                  <a:gd name="T1" fmla="*/ 1 h 348"/>
                  <a:gd name="T2" fmla="*/ 0 w 767"/>
                  <a:gd name="T3" fmla="*/ 1 h 348"/>
                  <a:gd name="T4" fmla="*/ 0 w 767"/>
                  <a:gd name="T5" fmla="*/ 1 h 348"/>
                  <a:gd name="T6" fmla="*/ 0 w 767"/>
                  <a:gd name="T7" fmla="*/ 1 h 348"/>
                  <a:gd name="T8" fmla="*/ 0 w 767"/>
                  <a:gd name="T9" fmla="*/ 1 h 348"/>
                  <a:gd name="T10" fmla="*/ 0 w 767"/>
                  <a:gd name="T11" fmla="*/ 1 h 348"/>
                  <a:gd name="T12" fmla="*/ 0 w 767"/>
                  <a:gd name="T13" fmla="*/ 1 h 348"/>
                  <a:gd name="T14" fmla="*/ 0 w 767"/>
                  <a:gd name="T15" fmla="*/ 1 h 348"/>
                  <a:gd name="T16" fmla="*/ 0 w 767"/>
                  <a:gd name="T17" fmla="*/ 1 h 348"/>
                  <a:gd name="T18" fmla="*/ 0 w 767"/>
                  <a:gd name="T19" fmla="*/ 1 h 348"/>
                  <a:gd name="T20" fmla="*/ 0 w 767"/>
                  <a:gd name="T21" fmla="*/ 1 h 348"/>
                  <a:gd name="T22" fmla="*/ 0 w 767"/>
                  <a:gd name="T23" fmla="*/ 1 h 348"/>
                  <a:gd name="T24" fmla="*/ 0 w 767"/>
                  <a:gd name="T25" fmla="*/ 1 h 348"/>
                  <a:gd name="T26" fmla="*/ 0 w 767"/>
                  <a:gd name="T27" fmla="*/ 1 h 348"/>
                  <a:gd name="T28" fmla="*/ 0 w 767"/>
                  <a:gd name="T29" fmla="*/ 1 h 348"/>
                  <a:gd name="T30" fmla="*/ 0 w 767"/>
                  <a:gd name="T31" fmla="*/ 1 h 348"/>
                  <a:gd name="T32" fmla="*/ 0 w 767"/>
                  <a:gd name="T33" fmla="*/ 1 h 348"/>
                  <a:gd name="T34" fmla="*/ 0 w 767"/>
                  <a:gd name="T35" fmla="*/ 1 h 348"/>
                  <a:gd name="T36" fmla="*/ 0 w 767"/>
                  <a:gd name="T37" fmla="*/ 1 h 348"/>
                  <a:gd name="T38" fmla="*/ 0 w 767"/>
                  <a:gd name="T39" fmla="*/ 1 h 348"/>
                  <a:gd name="T40" fmla="*/ 0 w 767"/>
                  <a:gd name="T41" fmla="*/ 1 h 348"/>
                  <a:gd name="T42" fmla="*/ 0 w 767"/>
                  <a:gd name="T43" fmla="*/ 1 h 348"/>
                  <a:gd name="T44" fmla="*/ 0 w 767"/>
                  <a:gd name="T45" fmla="*/ 1 h 348"/>
                  <a:gd name="T46" fmla="*/ 0 w 767"/>
                  <a:gd name="T47" fmla="*/ 1 h 348"/>
                  <a:gd name="T48" fmla="*/ 0 w 767"/>
                  <a:gd name="T49" fmla="*/ 1 h 348"/>
                  <a:gd name="T50" fmla="*/ 0 w 767"/>
                  <a:gd name="T51" fmla="*/ 0 h 348"/>
                  <a:gd name="T52" fmla="*/ 0 w 767"/>
                  <a:gd name="T53" fmla="*/ 1 h 348"/>
                  <a:gd name="T54" fmla="*/ 0 w 767"/>
                  <a:gd name="T55" fmla="*/ 1 h 34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767"/>
                  <a:gd name="T85" fmla="*/ 0 h 348"/>
                  <a:gd name="T86" fmla="*/ 767 w 767"/>
                  <a:gd name="T87" fmla="*/ 348 h 34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767" h="348">
                    <a:moveTo>
                      <a:pt x="423" y="36"/>
                    </a:moveTo>
                    <a:lnTo>
                      <a:pt x="242" y="19"/>
                    </a:lnTo>
                    <a:lnTo>
                      <a:pt x="90" y="48"/>
                    </a:lnTo>
                    <a:lnTo>
                      <a:pt x="11" y="109"/>
                    </a:lnTo>
                    <a:lnTo>
                      <a:pt x="0" y="179"/>
                    </a:lnTo>
                    <a:lnTo>
                      <a:pt x="38" y="242"/>
                    </a:lnTo>
                    <a:lnTo>
                      <a:pt x="87" y="285"/>
                    </a:lnTo>
                    <a:lnTo>
                      <a:pt x="115" y="281"/>
                    </a:lnTo>
                    <a:lnTo>
                      <a:pt x="223" y="342"/>
                    </a:lnTo>
                    <a:lnTo>
                      <a:pt x="244" y="294"/>
                    </a:lnTo>
                    <a:lnTo>
                      <a:pt x="308" y="323"/>
                    </a:lnTo>
                    <a:lnTo>
                      <a:pt x="396" y="303"/>
                    </a:lnTo>
                    <a:lnTo>
                      <a:pt x="411" y="233"/>
                    </a:lnTo>
                    <a:lnTo>
                      <a:pt x="480" y="257"/>
                    </a:lnTo>
                    <a:lnTo>
                      <a:pt x="501" y="303"/>
                    </a:lnTo>
                    <a:lnTo>
                      <a:pt x="558" y="348"/>
                    </a:lnTo>
                    <a:lnTo>
                      <a:pt x="679" y="311"/>
                    </a:lnTo>
                    <a:lnTo>
                      <a:pt x="758" y="246"/>
                    </a:lnTo>
                    <a:lnTo>
                      <a:pt x="767" y="160"/>
                    </a:lnTo>
                    <a:lnTo>
                      <a:pt x="694" y="102"/>
                    </a:lnTo>
                    <a:lnTo>
                      <a:pt x="484" y="103"/>
                    </a:lnTo>
                    <a:lnTo>
                      <a:pt x="461" y="48"/>
                    </a:lnTo>
                    <a:lnTo>
                      <a:pt x="529" y="103"/>
                    </a:lnTo>
                    <a:lnTo>
                      <a:pt x="622" y="52"/>
                    </a:lnTo>
                    <a:lnTo>
                      <a:pt x="656" y="36"/>
                    </a:lnTo>
                    <a:lnTo>
                      <a:pt x="603" y="0"/>
                    </a:lnTo>
                    <a:lnTo>
                      <a:pt x="501" y="10"/>
                    </a:lnTo>
                    <a:lnTo>
                      <a:pt x="423" y="36"/>
                    </a:lnTo>
                  </a:path>
                </a:pathLst>
              </a:cu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807" name="Oval 251"/>
              <p:cNvSpPr>
                <a:spLocks noChangeArrowheads="1"/>
              </p:cNvSpPr>
              <p:nvPr/>
            </p:nvSpPr>
            <p:spPr bwMode="auto">
              <a:xfrm>
                <a:off x="4569" y="3227"/>
                <a:ext cx="609" cy="231"/>
              </a:xfrm>
              <a:prstGeom prst="ellipse">
                <a:avLst/>
              </a:pr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latin typeface="Times New Roman" panose="02020603050405020304" pitchFamily="18" charset="0"/>
                  <a:ea typeface="黑体" panose="02010609060101010101" pitchFamily="49" charset="-122"/>
                </a:endParaRPr>
              </a:p>
            </p:txBody>
          </p:sp>
        </p:grpSp>
        <p:grpSp>
          <p:nvGrpSpPr>
            <p:cNvPr id="71724" name="Group 252"/>
            <p:cNvGrpSpPr/>
            <p:nvPr/>
          </p:nvGrpSpPr>
          <p:grpSpPr bwMode="auto">
            <a:xfrm>
              <a:off x="4917" y="840"/>
              <a:ext cx="342" cy="171"/>
              <a:chOff x="4479" y="3135"/>
              <a:chExt cx="727" cy="323"/>
            </a:xfrm>
          </p:grpSpPr>
          <p:sp>
            <p:nvSpPr>
              <p:cNvPr id="71786" name="Oval 253"/>
              <p:cNvSpPr>
                <a:spLocks noChangeArrowheads="1"/>
              </p:cNvSpPr>
              <p:nvPr/>
            </p:nvSpPr>
            <p:spPr bwMode="auto">
              <a:xfrm>
                <a:off x="4480" y="3185"/>
                <a:ext cx="726" cy="273"/>
              </a:xfrm>
              <a:prstGeom prst="ellipse">
                <a:avLst/>
              </a:prstGeom>
              <a:solidFill>
                <a:srgbClr val="BF7F00"/>
              </a:solidFill>
              <a:ln w="6350">
                <a:solidFill>
                  <a:srgbClr val="000000"/>
                </a:solidFill>
                <a:round/>
              </a:ln>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latin typeface="Times New Roman" panose="02020603050405020304" pitchFamily="18" charset="0"/>
                  <a:ea typeface="黑体" panose="02010609060101010101" pitchFamily="49" charset="-122"/>
                </a:endParaRPr>
              </a:p>
            </p:txBody>
          </p:sp>
          <p:sp>
            <p:nvSpPr>
              <p:cNvPr id="71787" name="Oval 254"/>
              <p:cNvSpPr>
                <a:spLocks noChangeArrowheads="1"/>
              </p:cNvSpPr>
              <p:nvPr/>
            </p:nvSpPr>
            <p:spPr bwMode="auto">
              <a:xfrm>
                <a:off x="4479" y="3135"/>
                <a:ext cx="725" cy="274"/>
              </a:xfrm>
              <a:prstGeom prst="ellipse">
                <a:avLst/>
              </a:prstGeom>
              <a:solidFill>
                <a:srgbClr val="FF9F00"/>
              </a:solidFill>
              <a:ln w="6350">
                <a:solidFill>
                  <a:srgbClr val="000000"/>
                </a:solidFill>
                <a:round/>
              </a:ln>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latin typeface="Times New Roman" panose="02020603050405020304" pitchFamily="18" charset="0"/>
                  <a:ea typeface="黑体" panose="02010609060101010101" pitchFamily="49" charset="-122"/>
                </a:endParaRPr>
              </a:p>
            </p:txBody>
          </p:sp>
          <p:sp>
            <p:nvSpPr>
              <p:cNvPr id="71788" name="Line 255"/>
              <p:cNvSpPr>
                <a:spLocks noChangeShapeType="1"/>
              </p:cNvSpPr>
              <p:nvPr/>
            </p:nvSpPr>
            <p:spPr bwMode="auto">
              <a:xfrm>
                <a:off x="4480" y="3284"/>
                <a:ext cx="0" cy="33"/>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789" name="Line 256"/>
              <p:cNvSpPr>
                <a:spLocks noChangeShapeType="1"/>
              </p:cNvSpPr>
              <p:nvPr/>
            </p:nvSpPr>
            <p:spPr bwMode="auto">
              <a:xfrm>
                <a:off x="4702" y="3402"/>
                <a:ext cx="0" cy="39"/>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790" name="Line 257"/>
              <p:cNvSpPr>
                <a:spLocks noChangeShapeType="1"/>
              </p:cNvSpPr>
              <p:nvPr/>
            </p:nvSpPr>
            <p:spPr bwMode="auto">
              <a:xfrm>
                <a:off x="4846" y="3411"/>
                <a:ext cx="0" cy="41"/>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791" name="Line 258"/>
              <p:cNvSpPr>
                <a:spLocks noChangeShapeType="1"/>
              </p:cNvSpPr>
              <p:nvPr/>
            </p:nvSpPr>
            <p:spPr bwMode="auto">
              <a:xfrm>
                <a:off x="4980" y="3403"/>
                <a:ext cx="0" cy="38"/>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792" name="Line 259"/>
              <p:cNvSpPr>
                <a:spLocks noChangeShapeType="1"/>
              </p:cNvSpPr>
              <p:nvPr/>
            </p:nvSpPr>
            <p:spPr bwMode="auto">
              <a:xfrm>
                <a:off x="5122" y="3361"/>
                <a:ext cx="0" cy="39"/>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793" name="Line 260"/>
              <p:cNvSpPr>
                <a:spLocks noChangeShapeType="1"/>
              </p:cNvSpPr>
              <p:nvPr/>
            </p:nvSpPr>
            <p:spPr bwMode="auto">
              <a:xfrm>
                <a:off x="5204" y="3277"/>
                <a:ext cx="0" cy="43"/>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794" name="Line 261"/>
              <p:cNvSpPr>
                <a:spLocks noChangeShapeType="1"/>
              </p:cNvSpPr>
              <p:nvPr/>
            </p:nvSpPr>
            <p:spPr bwMode="auto">
              <a:xfrm>
                <a:off x="4576" y="3370"/>
                <a:ext cx="0" cy="38"/>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795" name="Freeform 262"/>
              <p:cNvSpPr/>
              <p:nvPr/>
            </p:nvSpPr>
            <p:spPr bwMode="auto">
              <a:xfrm>
                <a:off x="4650" y="3181"/>
                <a:ext cx="383" cy="174"/>
              </a:xfrm>
              <a:custGeom>
                <a:avLst/>
                <a:gdLst>
                  <a:gd name="T0" fmla="*/ 0 w 767"/>
                  <a:gd name="T1" fmla="*/ 1 h 348"/>
                  <a:gd name="T2" fmla="*/ 0 w 767"/>
                  <a:gd name="T3" fmla="*/ 1 h 348"/>
                  <a:gd name="T4" fmla="*/ 0 w 767"/>
                  <a:gd name="T5" fmla="*/ 1 h 348"/>
                  <a:gd name="T6" fmla="*/ 0 w 767"/>
                  <a:gd name="T7" fmla="*/ 1 h 348"/>
                  <a:gd name="T8" fmla="*/ 0 w 767"/>
                  <a:gd name="T9" fmla="*/ 1 h 348"/>
                  <a:gd name="T10" fmla="*/ 0 w 767"/>
                  <a:gd name="T11" fmla="*/ 1 h 348"/>
                  <a:gd name="T12" fmla="*/ 0 w 767"/>
                  <a:gd name="T13" fmla="*/ 1 h 348"/>
                  <a:gd name="T14" fmla="*/ 0 w 767"/>
                  <a:gd name="T15" fmla="*/ 1 h 348"/>
                  <a:gd name="T16" fmla="*/ 0 w 767"/>
                  <a:gd name="T17" fmla="*/ 1 h 348"/>
                  <a:gd name="T18" fmla="*/ 0 w 767"/>
                  <a:gd name="T19" fmla="*/ 1 h 348"/>
                  <a:gd name="T20" fmla="*/ 0 w 767"/>
                  <a:gd name="T21" fmla="*/ 1 h 348"/>
                  <a:gd name="T22" fmla="*/ 0 w 767"/>
                  <a:gd name="T23" fmla="*/ 1 h 348"/>
                  <a:gd name="T24" fmla="*/ 0 w 767"/>
                  <a:gd name="T25" fmla="*/ 1 h 348"/>
                  <a:gd name="T26" fmla="*/ 0 w 767"/>
                  <a:gd name="T27" fmla="*/ 1 h 348"/>
                  <a:gd name="T28" fmla="*/ 0 w 767"/>
                  <a:gd name="T29" fmla="*/ 1 h 348"/>
                  <a:gd name="T30" fmla="*/ 0 w 767"/>
                  <a:gd name="T31" fmla="*/ 1 h 348"/>
                  <a:gd name="T32" fmla="*/ 0 w 767"/>
                  <a:gd name="T33" fmla="*/ 1 h 348"/>
                  <a:gd name="T34" fmla="*/ 0 w 767"/>
                  <a:gd name="T35" fmla="*/ 1 h 348"/>
                  <a:gd name="T36" fmla="*/ 0 w 767"/>
                  <a:gd name="T37" fmla="*/ 1 h 348"/>
                  <a:gd name="T38" fmla="*/ 0 w 767"/>
                  <a:gd name="T39" fmla="*/ 1 h 348"/>
                  <a:gd name="T40" fmla="*/ 0 w 767"/>
                  <a:gd name="T41" fmla="*/ 1 h 348"/>
                  <a:gd name="T42" fmla="*/ 0 w 767"/>
                  <a:gd name="T43" fmla="*/ 1 h 348"/>
                  <a:gd name="T44" fmla="*/ 0 w 767"/>
                  <a:gd name="T45" fmla="*/ 1 h 348"/>
                  <a:gd name="T46" fmla="*/ 0 w 767"/>
                  <a:gd name="T47" fmla="*/ 1 h 348"/>
                  <a:gd name="T48" fmla="*/ 0 w 767"/>
                  <a:gd name="T49" fmla="*/ 1 h 348"/>
                  <a:gd name="T50" fmla="*/ 0 w 767"/>
                  <a:gd name="T51" fmla="*/ 0 h 348"/>
                  <a:gd name="T52" fmla="*/ 0 w 767"/>
                  <a:gd name="T53" fmla="*/ 1 h 348"/>
                  <a:gd name="T54" fmla="*/ 0 w 767"/>
                  <a:gd name="T55" fmla="*/ 1 h 34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767"/>
                  <a:gd name="T85" fmla="*/ 0 h 348"/>
                  <a:gd name="T86" fmla="*/ 767 w 767"/>
                  <a:gd name="T87" fmla="*/ 348 h 34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767" h="348">
                    <a:moveTo>
                      <a:pt x="424" y="35"/>
                    </a:moveTo>
                    <a:lnTo>
                      <a:pt x="242" y="19"/>
                    </a:lnTo>
                    <a:lnTo>
                      <a:pt x="90" y="47"/>
                    </a:lnTo>
                    <a:lnTo>
                      <a:pt x="12" y="109"/>
                    </a:lnTo>
                    <a:lnTo>
                      <a:pt x="0" y="179"/>
                    </a:lnTo>
                    <a:lnTo>
                      <a:pt x="39" y="242"/>
                    </a:lnTo>
                    <a:lnTo>
                      <a:pt x="88" y="286"/>
                    </a:lnTo>
                    <a:lnTo>
                      <a:pt x="115" y="280"/>
                    </a:lnTo>
                    <a:lnTo>
                      <a:pt x="223" y="342"/>
                    </a:lnTo>
                    <a:lnTo>
                      <a:pt x="245" y="292"/>
                    </a:lnTo>
                    <a:lnTo>
                      <a:pt x="306" y="322"/>
                    </a:lnTo>
                    <a:lnTo>
                      <a:pt x="396" y="303"/>
                    </a:lnTo>
                    <a:lnTo>
                      <a:pt x="411" y="233"/>
                    </a:lnTo>
                    <a:lnTo>
                      <a:pt x="478" y="255"/>
                    </a:lnTo>
                    <a:lnTo>
                      <a:pt x="501" y="303"/>
                    </a:lnTo>
                    <a:lnTo>
                      <a:pt x="559" y="348"/>
                    </a:lnTo>
                    <a:lnTo>
                      <a:pt x="678" y="310"/>
                    </a:lnTo>
                    <a:lnTo>
                      <a:pt x="758" y="246"/>
                    </a:lnTo>
                    <a:lnTo>
                      <a:pt x="767" y="159"/>
                    </a:lnTo>
                    <a:lnTo>
                      <a:pt x="693" y="101"/>
                    </a:lnTo>
                    <a:lnTo>
                      <a:pt x="484" y="103"/>
                    </a:lnTo>
                    <a:lnTo>
                      <a:pt x="460" y="47"/>
                    </a:lnTo>
                    <a:lnTo>
                      <a:pt x="529" y="103"/>
                    </a:lnTo>
                    <a:lnTo>
                      <a:pt x="620" y="52"/>
                    </a:lnTo>
                    <a:lnTo>
                      <a:pt x="658" y="35"/>
                    </a:lnTo>
                    <a:lnTo>
                      <a:pt x="602" y="0"/>
                    </a:lnTo>
                    <a:lnTo>
                      <a:pt x="501" y="10"/>
                    </a:lnTo>
                    <a:lnTo>
                      <a:pt x="424" y="35"/>
                    </a:lnTo>
                  </a:path>
                </a:pathLst>
              </a:cu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796" name="Oval 263"/>
              <p:cNvSpPr>
                <a:spLocks noChangeArrowheads="1"/>
              </p:cNvSpPr>
              <p:nvPr/>
            </p:nvSpPr>
            <p:spPr bwMode="auto">
              <a:xfrm>
                <a:off x="4544" y="3154"/>
                <a:ext cx="608" cy="231"/>
              </a:xfrm>
              <a:prstGeom prst="ellipse">
                <a:avLst/>
              </a:pr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latin typeface="Times New Roman" panose="02020603050405020304" pitchFamily="18" charset="0"/>
                  <a:ea typeface="黑体" panose="02010609060101010101" pitchFamily="49" charset="-122"/>
                </a:endParaRPr>
              </a:p>
            </p:txBody>
          </p:sp>
        </p:grpSp>
        <p:grpSp>
          <p:nvGrpSpPr>
            <p:cNvPr id="71725" name="Group 264"/>
            <p:cNvGrpSpPr/>
            <p:nvPr/>
          </p:nvGrpSpPr>
          <p:grpSpPr bwMode="auto">
            <a:xfrm>
              <a:off x="4904" y="785"/>
              <a:ext cx="342" cy="171"/>
              <a:chOff x="4452" y="3032"/>
              <a:chExt cx="727" cy="322"/>
            </a:xfrm>
          </p:grpSpPr>
          <p:sp>
            <p:nvSpPr>
              <p:cNvPr id="71775" name="Oval 265"/>
              <p:cNvSpPr>
                <a:spLocks noChangeArrowheads="1"/>
              </p:cNvSpPr>
              <p:nvPr/>
            </p:nvSpPr>
            <p:spPr bwMode="auto">
              <a:xfrm>
                <a:off x="4454" y="3081"/>
                <a:ext cx="725" cy="273"/>
              </a:xfrm>
              <a:prstGeom prst="ellipse">
                <a:avLst/>
              </a:prstGeom>
              <a:solidFill>
                <a:srgbClr val="BF7F00"/>
              </a:solidFill>
              <a:ln w="6350">
                <a:solidFill>
                  <a:srgbClr val="000000"/>
                </a:solidFill>
                <a:round/>
              </a:ln>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latin typeface="Times New Roman" panose="02020603050405020304" pitchFamily="18" charset="0"/>
                  <a:ea typeface="黑体" panose="02010609060101010101" pitchFamily="49" charset="-122"/>
                </a:endParaRPr>
              </a:p>
            </p:txBody>
          </p:sp>
          <p:sp>
            <p:nvSpPr>
              <p:cNvPr id="71776" name="Oval 266"/>
              <p:cNvSpPr>
                <a:spLocks noChangeArrowheads="1"/>
              </p:cNvSpPr>
              <p:nvPr/>
            </p:nvSpPr>
            <p:spPr bwMode="auto">
              <a:xfrm>
                <a:off x="4452" y="3032"/>
                <a:ext cx="726" cy="273"/>
              </a:xfrm>
              <a:prstGeom prst="ellipse">
                <a:avLst/>
              </a:prstGeom>
              <a:solidFill>
                <a:srgbClr val="FF9F00"/>
              </a:solidFill>
              <a:ln w="6350">
                <a:solidFill>
                  <a:srgbClr val="000000"/>
                </a:solidFill>
                <a:round/>
              </a:ln>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latin typeface="Times New Roman" panose="02020603050405020304" pitchFamily="18" charset="0"/>
                  <a:ea typeface="黑体" panose="02010609060101010101" pitchFamily="49" charset="-122"/>
                </a:endParaRPr>
              </a:p>
            </p:txBody>
          </p:sp>
          <p:sp>
            <p:nvSpPr>
              <p:cNvPr id="71777" name="Line 267"/>
              <p:cNvSpPr>
                <a:spLocks noChangeShapeType="1"/>
              </p:cNvSpPr>
              <p:nvPr/>
            </p:nvSpPr>
            <p:spPr bwMode="auto">
              <a:xfrm>
                <a:off x="4454" y="3181"/>
                <a:ext cx="0" cy="32"/>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778" name="Line 268"/>
              <p:cNvSpPr>
                <a:spLocks noChangeShapeType="1"/>
              </p:cNvSpPr>
              <p:nvPr/>
            </p:nvSpPr>
            <p:spPr bwMode="auto">
              <a:xfrm>
                <a:off x="4675" y="3299"/>
                <a:ext cx="0" cy="38"/>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779" name="Line 269"/>
              <p:cNvSpPr>
                <a:spLocks noChangeShapeType="1"/>
              </p:cNvSpPr>
              <p:nvPr/>
            </p:nvSpPr>
            <p:spPr bwMode="auto">
              <a:xfrm>
                <a:off x="4819" y="3308"/>
                <a:ext cx="0" cy="40"/>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780" name="Line 270"/>
              <p:cNvSpPr>
                <a:spLocks noChangeShapeType="1"/>
              </p:cNvSpPr>
              <p:nvPr/>
            </p:nvSpPr>
            <p:spPr bwMode="auto">
              <a:xfrm>
                <a:off x="4953" y="3299"/>
                <a:ext cx="0" cy="38"/>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781" name="Line 271"/>
              <p:cNvSpPr>
                <a:spLocks noChangeShapeType="1"/>
              </p:cNvSpPr>
              <p:nvPr/>
            </p:nvSpPr>
            <p:spPr bwMode="auto">
              <a:xfrm>
                <a:off x="5097" y="3258"/>
                <a:ext cx="0" cy="39"/>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782" name="Line 272"/>
              <p:cNvSpPr>
                <a:spLocks noChangeShapeType="1"/>
              </p:cNvSpPr>
              <p:nvPr/>
            </p:nvSpPr>
            <p:spPr bwMode="auto">
              <a:xfrm>
                <a:off x="5178" y="3172"/>
                <a:ext cx="0" cy="46"/>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783" name="Line 273"/>
              <p:cNvSpPr>
                <a:spLocks noChangeShapeType="1"/>
              </p:cNvSpPr>
              <p:nvPr/>
            </p:nvSpPr>
            <p:spPr bwMode="auto">
              <a:xfrm>
                <a:off x="4550" y="3266"/>
                <a:ext cx="0" cy="39"/>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784" name="Freeform 274"/>
              <p:cNvSpPr/>
              <p:nvPr/>
            </p:nvSpPr>
            <p:spPr bwMode="auto">
              <a:xfrm>
                <a:off x="4623" y="3076"/>
                <a:ext cx="384" cy="177"/>
              </a:xfrm>
              <a:custGeom>
                <a:avLst/>
                <a:gdLst>
                  <a:gd name="T0" fmla="*/ 1 w 766"/>
                  <a:gd name="T1" fmla="*/ 1 h 354"/>
                  <a:gd name="T2" fmla="*/ 1 w 766"/>
                  <a:gd name="T3" fmla="*/ 1 h 354"/>
                  <a:gd name="T4" fmla="*/ 1 w 766"/>
                  <a:gd name="T5" fmla="*/ 1 h 354"/>
                  <a:gd name="T6" fmla="*/ 1 w 766"/>
                  <a:gd name="T7" fmla="*/ 1 h 354"/>
                  <a:gd name="T8" fmla="*/ 0 w 766"/>
                  <a:gd name="T9" fmla="*/ 1 h 354"/>
                  <a:gd name="T10" fmla="*/ 1 w 766"/>
                  <a:gd name="T11" fmla="*/ 1 h 354"/>
                  <a:gd name="T12" fmla="*/ 1 w 766"/>
                  <a:gd name="T13" fmla="*/ 1 h 354"/>
                  <a:gd name="T14" fmla="*/ 1 w 766"/>
                  <a:gd name="T15" fmla="*/ 1 h 354"/>
                  <a:gd name="T16" fmla="*/ 1 w 766"/>
                  <a:gd name="T17" fmla="*/ 1 h 354"/>
                  <a:gd name="T18" fmla="*/ 1 w 766"/>
                  <a:gd name="T19" fmla="*/ 1 h 354"/>
                  <a:gd name="T20" fmla="*/ 1 w 766"/>
                  <a:gd name="T21" fmla="*/ 1 h 354"/>
                  <a:gd name="T22" fmla="*/ 1 w 766"/>
                  <a:gd name="T23" fmla="*/ 1 h 354"/>
                  <a:gd name="T24" fmla="*/ 1 w 766"/>
                  <a:gd name="T25" fmla="*/ 1 h 354"/>
                  <a:gd name="T26" fmla="*/ 1 w 766"/>
                  <a:gd name="T27" fmla="*/ 1 h 354"/>
                  <a:gd name="T28" fmla="*/ 1 w 766"/>
                  <a:gd name="T29" fmla="*/ 1 h 354"/>
                  <a:gd name="T30" fmla="*/ 1 w 766"/>
                  <a:gd name="T31" fmla="*/ 1 h 354"/>
                  <a:gd name="T32" fmla="*/ 1 w 766"/>
                  <a:gd name="T33" fmla="*/ 1 h 354"/>
                  <a:gd name="T34" fmla="*/ 1 w 766"/>
                  <a:gd name="T35" fmla="*/ 1 h 354"/>
                  <a:gd name="T36" fmla="*/ 1 w 766"/>
                  <a:gd name="T37" fmla="*/ 1 h 354"/>
                  <a:gd name="T38" fmla="*/ 1 w 766"/>
                  <a:gd name="T39" fmla="*/ 1 h 354"/>
                  <a:gd name="T40" fmla="*/ 1 w 766"/>
                  <a:gd name="T41" fmla="*/ 1 h 354"/>
                  <a:gd name="T42" fmla="*/ 1 w 766"/>
                  <a:gd name="T43" fmla="*/ 1 h 354"/>
                  <a:gd name="T44" fmla="*/ 1 w 766"/>
                  <a:gd name="T45" fmla="*/ 1 h 354"/>
                  <a:gd name="T46" fmla="*/ 1 w 766"/>
                  <a:gd name="T47" fmla="*/ 1 h 354"/>
                  <a:gd name="T48" fmla="*/ 1 w 766"/>
                  <a:gd name="T49" fmla="*/ 1 h 354"/>
                  <a:gd name="T50" fmla="*/ 1 w 766"/>
                  <a:gd name="T51" fmla="*/ 0 h 354"/>
                  <a:gd name="T52" fmla="*/ 1 w 766"/>
                  <a:gd name="T53" fmla="*/ 1 h 354"/>
                  <a:gd name="T54" fmla="*/ 1 w 766"/>
                  <a:gd name="T55" fmla="*/ 1 h 35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766"/>
                  <a:gd name="T85" fmla="*/ 0 h 354"/>
                  <a:gd name="T86" fmla="*/ 766 w 766"/>
                  <a:gd name="T87" fmla="*/ 354 h 35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766" h="354">
                    <a:moveTo>
                      <a:pt x="424" y="39"/>
                    </a:moveTo>
                    <a:lnTo>
                      <a:pt x="240" y="22"/>
                    </a:lnTo>
                    <a:lnTo>
                      <a:pt x="91" y="52"/>
                    </a:lnTo>
                    <a:lnTo>
                      <a:pt x="12" y="109"/>
                    </a:lnTo>
                    <a:lnTo>
                      <a:pt x="0" y="182"/>
                    </a:lnTo>
                    <a:lnTo>
                      <a:pt x="39" y="246"/>
                    </a:lnTo>
                    <a:lnTo>
                      <a:pt x="88" y="287"/>
                    </a:lnTo>
                    <a:lnTo>
                      <a:pt x="115" y="282"/>
                    </a:lnTo>
                    <a:lnTo>
                      <a:pt x="222" y="343"/>
                    </a:lnTo>
                    <a:lnTo>
                      <a:pt x="243" y="297"/>
                    </a:lnTo>
                    <a:lnTo>
                      <a:pt x="308" y="326"/>
                    </a:lnTo>
                    <a:lnTo>
                      <a:pt x="396" y="306"/>
                    </a:lnTo>
                    <a:lnTo>
                      <a:pt x="408" y="236"/>
                    </a:lnTo>
                    <a:lnTo>
                      <a:pt x="478" y="258"/>
                    </a:lnTo>
                    <a:lnTo>
                      <a:pt x="500" y="306"/>
                    </a:lnTo>
                    <a:lnTo>
                      <a:pt x="559" y="354"/>
                    </a:lnTo>
                    <a:lnTo>
                      <a:pt x="680" y="312"/>
                    </a:lnTo>
                    <a:lnTo>
                      <a:pt x="759" y="251"/>
                    </a:lnTo>
                    <a:lnTo>
                      <a:pt x="766" y="163"/>
                    </a:lnTo>
                    <a:lnTo>
                      <a:pt x="692" y="106"/>
                    </a:lnTo>
                    <a:lnTo>
                      <a:pt x="485" y="107"/>
                    </a:lnTo>
                    <a:lnTo>
                      <a:pt x="458" y="52"/>
                    </a:lnTo>
                    <a:lnTo>
                      <a:pt x="527" y="107"/>
                    </a:lnTo>
                    <a:lnTo>
                      <a:pt x="621" y="54"/>
                    </a:lnTo>
                    <a:lnTo>
                      <a:pt x="657" y="39"/>
                    </a:lnTo>
                    <a:lnTo>
                      <a:pt x="602" y="0"/>
                    </a:lnTo>
                    <a:lnTo>
                      <a:pt x="500" y="16"/>
                    </a:lnTo>
                    <a:lnTo>
                      <a:pt x="424" y="39"/>
                    </a:lnTo>
                  </a:path>
                </a:pathLst>
              </a:cu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785" name="Oval 275"/>
              <p:cNvSpPr>
                <a:spLocks noChangeArrowheads="1"/>
              </p:cNvSpPr>
              <p:nvPr/>
            </p:nvSpPr>
            <p:spPr bwMode="auto">
              <a:xfrm>
                <a:off x="4519" y="3050"/>
                <a:ext cx="607" cy="232"/>
              </a:xfrm>
              <a:prstGeom prst="ellipse">
                <a:avLst/>
              </a:pr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latin typeface="Times New Roman" panose="02020603050405020304" pitchFamily="18" charset="0"/>
                  <a:ea typeface="黑体" panose="02010609060101010101" pitchFamily="49" charset="-122"/>
                </a:endParaRPr>
              </a:p>
            </p:txBody>
          </p:sp>
        </p:grpSp>
        <p:grpSp>
          <p:nvGrpSpPr>
            <p:cNvPr id="71726" name="Group 276"/>
            <p:cNvGrpSpPr/>
            <p:nvPr/>
          </p:nvGrpSpPr>
          <p:grpSpPr bwMode="auto">
            <a:xfrm>
              <a:off x="4900" y="741"/>
              <a:ext cx="342" cy="172"/>
              <a:chOff x="4444" y="2950"/>
              <a:chExt cx="727" cy="323"/>
            </a:xfrm>
          </p:grpSpPr>
          <p:sp>
            <p:nvSpPr>
              <p:cNvPr id="71764" name="Oval 277"/>
              <p:cNvSpPr>
                <a:spLocks noChangeArrowheads="1"/>
              </p:cNvSpPr>
              <p:nvPr/>
            </p:nvSpPr>
            <p:spPr bwMode="auto">
              <a:xfrm>
                <a:off x="4445" y="3000"/>
                <a:ext cx="726" cy="273"/>
              </a:xfrm>
              <a:prstGeom prst="ellipse">
                <a:avLst/>
              </a:prstGeom>
              <a:solidFill>
                <a:srgbClr val="BF7F00"/>
              </a:solidFill>
              <a:ln w="6350">
                <a:solidFill>
                  <a:srgbClr val="000000"/>
                </a:solidFill>
                <a:round/>
              </a:ln>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latin typeface="Times New Roman" panose="02020603050405020304" pitchFamily="18" charset="0"/>
                  <a:ea typeface="黑体" panose="02010609060101010101" pitchFamily="49" charset="-122"/>
                </a:endParaRPr>
              </a:p>
            </p:txBody>
          </p:sp>
          <p:sp>
            <p:nvSpPr>
              <p:cNvPr id="71765" name="Oval 278"/>
              <p:cNvSpPr>
                <a:spLocks noChangeArrowheads="1"/>
              </p:cNvSpPr>
              <p:nvPr/>
            </p:nvSpPr>
            <p:spPr bwMode="auto">
              <a:xfrm>
                <a:off x="4444" y="2950"/>
                <a:ext cx="726" cy="276"/>
              </a:xfrm>
              <a:prstGeom prst="ellipse">
                <a:avLst/>
              </a:prstGeom>
              <a:solidFill>
                <a:srgbClr val="FF9F00"/>
              </a:solidFill>
              <a:ln w="6350">
                <a:solidFill>
                  <a:srgbClr val="000000"/>
                </a:solidFill>
                <a:round/>
              </a:ln>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latin typeface="Times New Roman" panose="02020603050405020304" pitchFamily="18" charset="0"/>
                  <a:ea typeface="黑体" panose="02010609060101010101" pitchFamily="49" charset="-122"/>
                </a:endParaRPr>
              </a:p>
            </p:txBody>
          </p:sp>
          <p:sp>
            <p:nvSpPr>
              <p:cNvPr id="71766" name="Line 279"/>
              <p:cNvSpPr>
                <a:spLocks noChangeShapeType="1"/>
              </p:cNvSpPr>
              <p:nvPr/>
            </p:nvSpPr>
            <p:spPr bwMode="auto">
              <a:xfrm>
                <a:off x="4446" y="3101"/>
                <a:ext cx="0" cy="32"/>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767" name="Line 280"/>
              <p:cNvSpPr>
                <a:spLocks noChangeShapeType="1"/>
              </p:cNvSpPr>
              <p:nvPr/>
            </p:nvSpPr>
            <p:spPr bwMode="auto">
              <a:xfrm>
                <a:off x="4667" y="3219"/>
                <a:ext cx="0" cy="39"/>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768" name="Line 281"/>
              <p:cNvSpPr>
                <a:spLocks noChangeShapeType="1"/>
              </p:cNvSpPr>
              <p:nvPr/>
            </p:nvSpPr>
            <p:spPr bwMode="auto">
              <a:xfrm>
                <a:off x="4811" y="3228"/>
                <a:ext cx="0" cy="40"/>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769" name="Line 282"/>
              <p:cNvSpPr>
                <a:spLocks noChangeShapeType="1"/>
              </p:cNvSpPr>
              <p:nvPr/>
            </p:nvSpPr>
            <p:spPr bwMode="auto">
              <a:xfrm>
                <a:off x="4945" y="3220"/>
                <a:ext cx="0" cy="38"/>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770" name="Line 283"/>
              <p:cNvSpPr>
                <a:spLocks noChangeShapeType="1"/>
              </p:cNvSpPr>
              <p:nvPr/>
            </p:nvSpPr>
            <p:spPr bwMode="auto">
              <a:xfrm>
                <a:off x="5089" y="3177"/>
                <a:ext cx="0" cy="38"/>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771" name="Line 284"/>
              <p:cNvSpPr>
                <a:spLocks noChangeShapeType="1"/>
              </p:cNvSpPr>
              <p:nvPr/>
            </p:nvSpPr>
            <p:spPr bwMode="auto">
              <a:xfrm>
                <a:off x="5170" y="3092"/>
                <a:ext cx="0" cy="45"/>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772" name="Line 285"/>
              <p:cNvSpPr>
                <a:spLocks noChangeShapeType="1"/>
              </p:cNvSpPr>
              <p:nvPr/>
            </p:nvSpPr>
            <p:spPr bwMode="auto">
              <a:xfrm>
                <a:off x="4542" y="3186"/>
                <a:ext cx="0" cy="40"/>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773" name="Freeform 286"/>
              <p:cNvSpPr/>
              <p:nvPr/>
            </p:nvSpPr>
            <p:spPr bwMode="auto">
              <a:xfrm>
                <a:off x="4615" y="2997"/>
                <a:ext cx="383" cy="175"/>
              </a:xfrm>
              <a:custGeom>
                <a:avLst/>
                <a:gdLst>
                  <a:gd name="T0" fmla="*/ 0 w 767"/>
                  <a:gd name="T1" fmla="*/ 0 h 351"/>
                  <a:gd name="T2" fmla="*/ 0 w 767"/>
                  <a:gd name="T3" fmla="*/ 0 h 351"/>
                  <a:gd name="T4" fmla="*/ 0 w 767"/>
                  <a:gd name="T5" fmla="*/ 0 h 351"/>
                  <a:gd name="T6" fmla="*/ 0 w 767"/>
                  <a:gd name="T7" fmla="*/ 0 h 351"/>
                  <a:gd name="T8" fmla="*/ 0 w 767"/>
                  <a:gd name="T9" fmla="*/ 0 h 351"/>
                  <a:gd name="T10" fmla="*/ 0 w 767"/>
                  <a:gd name="T11" fmla="*/ 0 h 351"/>
                  <a:gd name="T12" fmla="*/ 0 w 767"/>
                  <a:gd name="T13" fmla="*/ 0 h 351"/>
                  <a:gd name="T14" fmla="*/ 0 w 767"/>
                  <a:gd name="T15" fmla="*/ 0 h 351"/>
                  <a:gd name="T16" fmla="*/ 0 w 767"/>
                  <a:gd name="T17" fmla="*/ 0 h 351"/>
                  <a:gd name="T18" fmla="*/ 0 w 767"/>
                  <a:gd name="T19" fmla="*/ 0 h 351"/>
                  <a:gd name="T20" fmla="*/ 0 w 767"/>
                  <a:gd name="T21" fmla="*/ 0 h 351"/>
                  <a:gd name="T22" fmla="*/ 0 w 767"/>
                  <a:gd name="T23" fmla="*/ 0 h 351"/>
                  <a:gd name="T24" fmla="*/ 0 w 767"/>
                  <a:gd name="T25" fmla="*/ 0 h 351"/>
                  <a:gd name="T26" fmla="*/ 0 w 767"/>
                  <a:gd name="T27" fmla="*/ 0 h 351"/>
                  <a:gd name="T28" fmla="*/ 0 w 767"/>
                  <a:gd name="T29" fmla="*/ 0 h 351"/>
                  <a:gd name="T30" fmla="*/ 0 w 767"/>
                  <a:gd name="T31" fmla="*/ 0 h 351"/>
                  <a:gd name="T32" fmla="*/ 0 w 767"/>
                  <a:gd name="T33" fmla="*/ 0 h 351"/>
                  <a:gd name="T34" fmla="*/ 0 w 767"/>
                  <a:gd name="T35" fmla="*/ 0 h 351"/>
                  <a:gd name="T36" fmla="*/ 0 w 767"/>
                  <a:gd name="T37" fmla="*/ 0 h 351"/>
                  <a:gd name="T38" fmla="*/ 0 w 767"/>
                  <a:gd name="T39" fmla="*/ 0 h 351"/>
                  <a:gd name="T40" fmla="*/ 0 w 767"/>
                  <a:gd name="T41" fmla="*/ 0 h 351"/>
                  <a:gd name="T42" fmla="*/ 0 w 767"/>
                  <a:gd name="T43" fmla="*/ 0 h 351"/>
                  <a:gd name="T44" fmla="*/ 0 w 767"/>
                  <a:gd name="T45" fmla="*/ 0 h 351"/>
                  <a:gd name="T46" fmla="*/ 0 w 767"/>
                  <a:gd name="T47" fmla="*/ 0 h 351"/>
                  <a:gd name="T48" fmla="*/ 0 w 767"/>
                  <a:gd name="T49" fmla="*/ 0 h 351"/>
                  <a:gd name="T50" fmla="*/ 0 w 767"/>
                  <a:gd name="T51" fmla="*/ 0 h 351"/>
                  <a:gd name="T52" fmla="*/ 0 w 767"/>
                  <a:gd name="T53" fmla="*/ 0 h 351"/>
                  <a:gd name="T54" fmla="*/ 0 w 767"/>
                  <a:gd name="T55" fmla="*/ 0 h 35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767"/>
                  <a:gd name="T85" fmla="*/ 0 h 351"/>
                  <a:gd name="T86" fmla="*/ 767 w 767"/>
                  <a:gd name="T87" fmla="*/ 351 h 35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767" h="351">
                    <a:moveTo>
                      <a:pt x="423" y="37"/>
                    </a:moveTo>
                    <a:lnTo>
                      <a:pt x="239" y="22"/>
                    </a:lnTo>
                    <a:lnTo>
                      <a:pt x="91" y="52"/>
                    </a:lnTo>
                    <a:lnTo>
                      <a:pt x="12" y="110"/>
                    </a:lnTo>
                    <a:lnTo>
                      <a:pt x="0" y="180"/>
                    </a:lnTo>
                    <a:lnTo>
                      <a:pt x="39" y="245"/>
                    </a:lnTo>
                    <a:lnTo>
                      <a:pt x="88" y="286"/>
                    </a:lnTo>
                    <a:lnTo>
                      <a:pt x="115" y="282"/>
                    </a:lnTo>
                    <a:lnTo>
                      <a:pt x="223" y="343"/>
                    </a:lnTo>
                    <a:lnTo>
                      <a:pt x="245" y="295"/>
                    </a:lnTo>
                    <a:lnTo>
                      <a:pt x="307" y="324"/>
                    </a:lnTo>
                    <a:lnTo>
                      <a:pt x="393" y="307"/>
                    </a:lnTo>
                    <a:lnTo>
                      <a:pt x="410" y="234"/>
                    </a:lnTo>
                    <a:lnTo>
                      <a:pt x="480" y="258"/>
                    </a:lnTo>
                    <a:lnTo>
                      <a:pt x="498" y="307"/>
                    </a:lnTo>
                    <a:lnTo>
                      <a:pt x="559" y="351"/>
                    </a:lnTo>
                    <a:lnTo>
                      <a:pt x="679" y="312"/>
                    </a:lnTo>
                    <a:lnTo>
                      <a:pt x="756" y="251"/>
                    </a:lnTo>
                    <a:lnTo>
                      <a:pt x="767" y="164"/>
                    </a:lnTo>
                    <a:lnTo>
                      <a:pt x="694" y="104"/>
                    </a:lnTo>
                    <a:lnTo>
                      <a:pt x="484" y="107"/>
                    </a:lnTo>
                    <a:lnTo>
                      <a:pt x="461" y="52"/>
                    </a:lnTo>
                    <a:lnTo>
                      <a:pt x="529" y="107"/>
                    </a:lnTo>
                    <a:lnTo>
                      <a:pt x="622" y="53"/>
                    </a:lnTo>
                    <a:lnTo>
                      <a:pt x="655" y="37"/>
                    </a:lnTo>
                    <a:lnTo>
                      <a:pt x="601" y="0"/>
                    </a:lnTo>
                    <a:lnTo>
                      <a:pt x="498" y="11"/>
                    </a:lnTo>
                    <a:lnTo>
                      <a:pt x="423" y="37"/>
                    </a:lnTo>
                  </a:path>
                </a:pathLst>
              </a:cu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774" name="Oval 287"/>
              <p:cNvSpPr>
                <a:spLocks noChangeArrowheads="1"/>
              </p:cNvSpPr>
              <p:nvPr/>
            </p:nvSpPr>
            <p:spPr bwMode="auto">
              <a:xfrm>
                <a:off x="4510" y="2971"/>
                <a:ext cx="606" cy="231"/>
              </a:xfrm>
              <a:prstGeom prst="ellipse">
                <a:avLst/>
              </a:pr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latin typeface="Times New Roman" panose="02020603050405020304" pitchFamily="18" charset="0"/>
                  <a:ea typeface="黑体" panose="02010609060101010101" pitchFamily="49" charset="-122"/>
                </a:endParaRPr>
              </a:p>
            </p:txBody>
          </p:sp>
        </p:grpSp>
        <p:grpSp>
          <p:nvGrpSpPr>
            <p:cNvPr id="71727" name="Group 288"/>
            <p:cNvGrpSpPr/>
            <p:nvPr/>
          </p:nvGrpSpPr>
          <p:grpSpPr bwMode="auto">
            <a:xfrm>
              <a:off x="4876" y="682"/>
              <a:ext cx="341" cy="172"/>
              <a:chOff x="4392" y="2838"/>
              <a:chExt cx="725" cy="324"/>
            </a:xfrm>
          </p:grpSpPr>
          <p:sp>
            <p:nvSpPr>
              <p:cNvPr id="71753" name="Oval 289"/>
              <p:cNvSpPr>
                <a:spLocks noChangeArrowheads="1"/>
              </p:cNvSpPr>
              <p:nvPr/>
            </p:nvSpPr>
            <p:spPr bwMode="auto">
              <a:xfrm>
                <a:off x="4393" y="2888"/>
                <a:ext cx="724" cy="274"/>
              </a:xfrm>
              <a:prstGeom prst="ellipse">
                <a:avLst/>
              </a:prstGeom>
              <a:solidFill>
                <a:srgbClr val="BF7F00"/>
              </a:solidFill>
              <a:ln w="6350">
                <a:solidFill>
                  <a:srgbClr val="000000"/>
                </a:solidFill>
                <a:round/>
              </a:ln>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latin typeface="Times New Roman" panose="02020603050405020304" pitchFamily="18" charset="0"/>
                  <a:ea typeface="黑体" panose="02010609060101010101" pitchFamily="49" charset="-122"/>
                </a:endParaRPr>
              </a:p>
            </p:txBody>
          </p:sp>
          <p:sp>
            <p:nvSpPr>
              <p:cNvPr id="71754" name="Oval 290"/>
              <p:cNvSpPr>
                <a:spLocks noChangeArrowheads="1"/>
              </p:cNvSpPr>
              <p:nvPr/>
            </p:nvSpPr>
            <p:spPr bwMode="auto">
              <a:xfrm>
                <a:off x="4392" y="2838"/>
                <a:ext cx="724" cy="275"/>
              </a:xfrm>
              <a:prstGeom prst="ellipse">
                <a:avLst/>
              </a:prstGeom>
              <a:solidFill>
                <a:srgbClr val="FF9F00"/>
              </a:solidFill>
              <a:ln w="6350">
                <a:solidFill>
                  <a:srgbClr val="000000"/>
                </a:solidFill>
                <a:round/>
              </a:ln>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latin typeface="Times New Roman" panose="02020603050405020304" pitchFamily="18" charset="0"/>
                  <a:ea typeface="黑体" panose="02010609060101010101" pitchFamily="49" charset="-122"/>
                </a:endParaRPr>
              </a:p>
            </p:txBody>
          </p:sp>
          <p:sp>
            <p:nvSpPr>
              <p:cNvPr id="71755" name="Line 291"/>
              <p:cNvSpPr>
                <a:spLocks noChangeShapeType="1"/>
              </p:cNvSpPr>
              <p:nvPr/>
            </p:nvSpPr>
            <p:spPr bwMode="auto">
              <a:xfrm>
                <a:off x="4393" y="2989"/>
                <a:ext cx="0" cy="33"/>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756" name="Line 292"/>
              <p:cNvSpPr>
                <a:spLocks noChangeShapeType="1"/>
              </p:cNvSpPr>
              <p:nvPr/>
            </p:nvSpPr>
            <p:spPr bwMode="auto">
              <a:xfrm>
                <a:off x="4617" y="3107"/>
                <a:ext cx="0" cy="38"/>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757" name="Line 293"/>
              <p:cNvSpPr>
                <a:spLocks noChangeShapeType="1"/>
              </p:cNvSpPr>
              <p:nvPr/>
            </p:nvSpPr>
            <p:spPr bwMode="auto">
              <a:xfrm>
                <a:off x="4759" y="3116"/>
                <a:ext cx="0" cy="40"/>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758" name="Line 294"/>
              <p:cNvSpPr>
                <a:spLocks noChangeShapeType="1"/>
              </p:cNvSpPr>
              <p:nvPr/>
            </p:nvSpPr>
            <p:spPr bwMode="auto">
              <a:xfrm>
                <a:off x="4892" y="3108"/>
                <a:ext cx="0" cy="37"/>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759" name="Line 295"/>
              <p:cNvSpPr>
                <a:spLocks noChangeShapeType="1"/>
              </p:cNvSpPr>
              <p:nvPr/>
            </p:nvSpPr>
            <p:spPr bwMode="auto">
              <a:xfrm>
                <a:off x="5035" y="3066"/>
                <a:ext cx="0" cy="38"/>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760" name="Line 296"/>
              <p:cNvSpPr>
                <a:spLocks noChangeShapeType="1"/>
              </p:cNvSpPr>
              <p:nvPr/>
            </p:nvSpPr>
            <p:spPr bwMode="auto">
              <a:xfrm>
                <a:off x="5116" y="2980"/>
                <a:ext cx="0" cy="47"/>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761" name="Line 297"/>
              <p:cNvSpPr>
                <a:spLocks noChangeShapeType="1"/>
              </p:cNvSpPr>
              <p:nvPr/>
            </p:nvSpPr>
            <p:spPr bwMode="auto">
              <a:xfrm>
                <a:off x="4489" y="3075"/>
                <a:ext cx="0" cy="38"/>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762" name="Freeform 298"/>
              <p:cNvSpPr/>
              <p:nvPr/>
            </p:nvSpPr>
            <p:spPr bwMode="auto">
              <a:xfrm>
                <a:off x="4563" y="2885"/>
                <a:ext cx="383" cy="175"/>
              </a:xfrm>
              <a:custGeom>
                <a:avLst/>
                <a:gdLst>
                  <a:gd name="T0" fmla="*/ 1 w 766"/>
                  <a:gd name="T1" fmla="*/ 0 h 352"/>
                  <a:gd name="T2" fmla="*/ 1 w 766"/>
                  <a:gd name="T3" fmla="*/ 0 h 352"/>
                  <a:gd name="T4" fmla="*/ 1 w 766"/>
                  <a:gd name="T5" fmla="*/ 0 h 352"/>
                  <a:gd name="T6" fmla="*/ 1 w 766"/>
                  <a:gd name="T7" fmla="*/ 0 h 352"/>
                  <a:gd name="T8" fmla="*/ 0 w 766"/>
                  <a:gd name="T9" fmla="*/ 0 h 352"/>
                  <a:gd name="T10" fmla="*/ 1 w 766"/>
                  <a:gd name="T11" fmla="*/ 0 h 352"/>
                  <a:gd name="T12" fmla="*/ 1 w 766"/>
                  <a:gd name="T13" fmla="*/ 0 h 352"/>
                  <a:gd name="T14" fmla="*/ 1 w 766"/>
                  <a:gd name="T15" fmla="*/ 0 h 352"/>
                  <a:gd name="T16" fmla="*/ 1 w 766"/>
                  <a:gd name="T17" fmla="*/ 0 h 352"/>
                  <a:gd name="T18" fmla="*/ 1 w 766"/>
                  <a:gd name="T19" fmla="*/ 0 h 352"/>
                  <a:gd name="T20" fmla="*/ 1 w 766"/>
                  <a:gd name="T21" fmla="*/ 0 h 352"/>
                  <a:gd name="T22" fmla="*/ 1 w 766"/>
                  <a:gd name="T23" fmla="*/ 0 h 352"/>
                  <a:gd name="T24" fmla="*/ 1 w 766"/>
                  <a:gd name="T25" fmla="*/ 0 h 352"/>
                  <a:gd name="T26" fmla="*/ 1 w 766"/>
                  <a:gd name="T27" fmla="*/ 0 h 352"/>
                  <a:gd name="T28" fmla="*/ 1 w 766"/>
                  <a:gd name="T29" fmla="*/ 0 h 352"/>
                  <a:gd name="T30" fmla="*/ 1 w 766"/>
                  <a:gd name="T31" fmla="*/ 0 h 352"/>
                  <a:gd name="T32" fmla="*/ 1 w 766"/>
                  <a:gd name="T33" fmla="*/ 0 h 352"/>
                  <a:gd name="T34" fmla="*/ 1 w 766"/>
                  <a:gd name="T35" fmla="*/ 0 h 352"/>
                  <a:gd name="T36" fmla="*/ 1 w 766"/>
                  <a:gd name="T37" fmla="*/ 0 h 352"/>
                  <a:gd name="T38" fmla="*/ 1 w 766"/>
                  <a:gd name="T39" fmla="*/ 0 h 352"/>
                  <a:gd name="T40" fmla="*/ 1 w 766"/>
                  <a:gd name="T41" fmla="*/ 0 h 352"/>
                  <a:gd name="T42" fmla="*/ 1 w 766"/>
                  <a:gd name="T43" fmla="*/ 0 h 352"/>
                  <a:gd name="T44" fmla="*/ 1 w 766"/>
                  <a:gd name="T45" fmla="*/ 0 h 352"/>
                  <a:gd name="T46" fmla="*/ 1 w 766"/>
                  <a:gd name="T47" fmla="*/ 0 h 352"/>
                  <a:gd name="T48" fmla="*/ 1 w 766"/>
                  <a:gd name="T49" fmla="*/ 0 h 352"/>
                  <a:gd name="T50" fmla="*/ 1 w 766"/>
                  <a:gd name="T51" fmla="*/ 0 h 352"/>
                  <a:gd name="T52" fmla="*/ 1 w 766"/>
                  <a:gd name="T53" fmla="*/ 0 h 352"/>
                  <a:gd name="T54" fmla="*/ 1 w 766"/>
                  <a:gd name="T55" fmla="*/ 0 h 3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766"/>
                  <a:gd name="T85" fmla="*/ 0 h 352"/>
                  <a:gd name="T86" fmla="*/ 766 w 766"/>
                  <a:gd name="T87" fmla="*/ 352 h 3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766" h="352">
                    <a:moveTo>
                      <a:pt x="423" y="38"/>
                    </a:moveTo>
                    <a:lnTo>
                      <a:pt x="239" y="21"/>
                    </a:lnTo>
                    <a:lnTo>
                      <a:pt x="91" y="51"/>
                    </a:lnTo>
                    <a:lnTo>
                      <a:pt x="12" y="109"/>
                    </a:lnTo>
                    <a:lnTo>
                      <a:pt x="0" y="183"/>
                    </a:lnTo>
                    <a:lnTo>
                      <a:pt x="39" y="247"/>
                    </a:lnTo>
                    <a:lnTo>
                      <a:pt x="88" y="289"/>
                    </a:lnTo>
                    <a:lnTo>
                      <a:pt x="116" y="284"/>
                    </a:lnTo>
                    <a:lnTo>
                      <a:pt x="222" y="346"/>
                    </a:lnTo>
                    <a:lnTo>
                      <a:pt x="243" y="296"/>
                    </a:lnTo>
                    <a:lnTo>
                      <a:pt x="308" y="326"/>
                    </a:lnTo>
                    <a:lnTo>
                      <a:pt x="393" y="308"/>
                    </a:lnTo>
                    <a:lnTo>
                      <a:pt x="409" y="235"/>
                    </a:lnTo>
                    <a:lnTo>
                      <a:pt x="478" y="259"/>
                    </a:lnTo>
                    <a:lnTo>
                      <a:pt x="497" y="308"/>
                    </a:lnTo>
                    <a:lnTo>
                      <a:pt x="559" y="352"/>
                    </a:lnTo>
                    <a:lnTo>
                      <a:pt x="680" y="313"/>
                    </a:lnTo>
                    <a:lnTo>
                      <a:pt x="756" y="253"/>
                    </a:lnTo>
                    <a:lnTo>
                      <a:pt x="766" y="163"/>
                    </a:lnTo>
                    <a:lnTo>
                      <a:pt x="693" y="105"/>
                    </a:lnTo>
                    <a:lnTo>
                      <a:pt x="482" y="108"/>
                    </a:lnTo>
                    <a:lnTo>
                      <a:pt x="458" y="51"/>
                    </a:lnTo>
                    <a:lnTo>
                      <a:pt x="527" y="108"/>
                    </a:lnTo>
                    <a:lnTo>
                      <a:pt x="621" y="54"/>
                    </a:lnTo>
                    <a:lnTo>
                      <a:pt x="656" y="38"/>
                    </a:lnTo>
                    <a:lnTo>
                      <a:pt x="599" y="0"/>
                    </a:lnTo>
                    <a:lnTo>
                      <a:pt x="497" y="15"/>
                    </a:lnTo>
                    <a:lnTo>
                      <a:pt x="423" y="38"/>
                    </a:lnTo>
                  </a:path>
                </a:pathLst>
              </a:cu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763" name="Oval 299"/>
              <p:cNvSpPr>
                <a:spLocks noChangeArrowheads="1"/>
              </p:cNvSpPr>
              <p:nvPr/>
            </p:nvSpPr>
            <p:spPr bwMode="auto">
              <a:xfrm>
                <a:off x="4457" y="2859"/>
                <a:ext cx="609" cy="231"/>
              </a:xfrm>
              <a:prstGeom prst="ellipse">
                <a:avLst/>
              </a:pr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latin typeface="Times New Roman" panose="02020603050405020304" pitchFamily="18" charset="0"/>
                  <a:ea typeface="黑体" panose="02010609060101010101" pitchFamily="49" charset="-122"/>
                </a:endParaRPr>
              </a:p>
            </p:txBody>
          </p:sp>
        </p:grpSp>
        <p:grpSp>
          <p:nvGrpSpPr>
            <p:cNvPr id="71728" name="Group 300"/>
            <p:cNvGrpSpPr/>
            <p:nvPr/>
          </p:nvGrpSpPr>
          <p:grpSpPr bwMode="auto">
            <a:xfrm>
              <a:off x="4917" y="622"/>
              <a:ext cx="342" cy="173"/>
              <a:chOff x="4479" y="2725"/>
              <a:chExt cx="727" cy="326"/>
            </a:xfrm>
          </p:grpSpPr>
          <p:sp>
            <p:nvSpPr>
              <p:cNvPr id="71742" name="Oval 301"/>
              <p:cNvSpPr>
                <a:spLocks noChangeArrowheads="1"/>
              </p:cNvSpPr>
              <p:nvPr/>
            </p:nvSpPr>
            <p:spPr bwMode="auto">
              <a:xfrm>
                <a:off x="4480" y="2776"/>
                <a:ext cx="726" cy="275"/>
              </a:xfrm>
              <a:prstGeom prst="ellipse">
                <a:avLst/>
              </a:prstGeom>
              <a:solidFill>
                <a:srgbClr val="BF7F00"/>
              </a:solidFill>
              <a:ln w="6350">
                <a:solidFill>
                  <a:srgbClr val="000000"/>
                </a:solidFill>
                <a:round/>
              </a:ln>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latin typeface="Times New Roman" panose="02020603050405020304" pitchFamily="18" charset="0"/>
                  <a:ea typeface="黑体" panose="02010609060101010101" pitchFamily="49" charset="-122"/>
                </a:endParaRPr>
              </a:p>
            </p:txBody>
          </p:sp>
          <p:sp>
            <p:nvSpPr>
              <p:cNvPr id="71743" name="Oval 302"/>
              <p:cNvSpPr>
                <a:spLocks noChangeArrowheads="1"/>
              </p:cNvSpPr>
              <p:nvPr/>
            </p:nvSpPr>
            <p:spPr bwMode="auto">
              <a:xfrm>
                <a:off x="4479" y="2725"/>
                <a:ext cx="725" cy="276"/>
              </a:xfrm>
              <a:prstGeom prst="ellipse">
                <a:avLst/>
              </a:prstGeom>
              <a:solidFill>
                <a:srgbClr val="FF9F00"/>
              </a:solidFill>
              <a:ln w="6350">
                <a:solidFill>
                  <a:srgbClr val="000000"/>
                </a:solidFill>
                <a:round/>
              </a:ln>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latin typeface="Times New Roman" panose="02020603050405020304" pitchFamily="18" charset="0"/>
                  <a:ea typeface="黑体" panose="02010609060101010101" pitchFamily="49" charset="-122"/>
                </a:endParaRPr>
              </a:p>
            </p:txBody>
          </p:sp>
          <p:sp>
            <p:nvSpPr>
              <p:cNvPr id="71744" name="Line 303"/>
              <p:cNvSpPr>
                <a:spLocks noChangeShapeType="1"/>
              </p:cNvSpPr>
              <p:nvPr/>
            </p:nvSpPr>
            <p:spPr bwMode="auto">
              <a:xfrm>
                <a:off x="4480" y="2876"/>
                <a:ext cx="0" cy="34"/>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745" name="Line 304"/>
              <p:cNvSpPr>
                <a:spLocks noChangeShapeType="1"/>
              </p:cNvSpPr>
              <p:nvPr/>
            </p:nvSpPr>
            <p:spPr bwMode="auto">
              <a:xfrm>
                <a:off x="4702" y="2995"/>
                <a:ext cx="0" cy="38"/>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746" name="Line 305"/>
              <p:cNvSpPr>
                <a:spLocks noChangeShapeType="1"/>
              </p:cNvSpPr>
              <p:nvPr/>
            </p:nvSpPr>
            <p:spPr bwMode="auto">
              <a:xfrm>
                <a:off x="4846" y="3004"/>
                <a:ext cx="0" cy="41"/>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747" name="Line 306"/>
              <p:cNvSpPr>
                <a:spLocks noChangeShapeType="1"/>
              </p:cNvSpPr>
              <p:nvPr/>
            </p:nvSpPr>
            <p:spPr bwMode="auto">
              <a:xfrm>
                <a:off x="4980" y="2996"/>
                <a:ext cx="0" cy="37"/>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748" name="Line 307"/>
              <p:cNvSpPr>
                <a:spLocks noChangeShapeType="1"/>
              </p:cNvSpPr>
              <p:nvPr/>
            </p:nvSpPr>
            <p:spPr bwMode="auto">
              <a:xfrm>
                <a:off x="5122" y="2953"/>
                <a:ext cx="0" cy="39"/>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749" name="Line 308"/>
              <p:cNvSpPr>
                <a:spLocks noChangeShapeType="1"/>
              </p:cNvSpPr>
              <p:nvPr/>
            </p:nvSpPr>
            <p:spPr bwMode="auto">
              <a:xfrm>
                <a:off x="5204" y="2868"/>
                <a:ext cx="0" cy="47"/>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750" name="Line 309"/>
              <p:cNvSpPr>
                <a:spLocks noChangeShapeType="1"/>
              </p:cNvSpPr>
              <p:nvPr/>
            </p:nvSpPr>
            <p:spPr bwMode="auto">
              <a:xfrm>
                <a:off x="4576" y="2963"/>
                <a:ext cx="0" cy="38"/>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751" name="Freeform 310"/>
              <p:cNvSpPr/>
              <p:nvPr/>
            </p:nvSpPr>
            <p:spPr bwMode="auto">
              <a:xfrm>
                <a:off x="4650" y="2773"/>
                <a:ext cx="383" cy="176"/>
              </a:xfrm>
              <a:custGeom>
                <a:avLst/>
                <a:gdLst>
                  <a:gd name="T0" fmla="*/ 0 w 767"/>
                  <a:gd name="T1" fmla="*/ 0 h 353"/>
                  <a:gd name="T2" fmla="*/ 0 w 767"/>
                  <a:gd name="T3" fmla="*/ 0 h 353"/>
                  <a:gd name="T4" fmla="*/ 0 w 767"/>
                  <a:gd name="T5" fmla="*/ 0 h 353"/>
                  <a:gd name="T6" fmla="*/ 0 w 767"/>
                  <a:gd name="T7" fmla="*/ 0 h 353"/>
                  <a:gd name="T8" fmla="*/ 0 w 767"/>
                  <a:gd name="T9" fmla="*/ 0 h 353"/>
                  <a:gd name="T10" fmla="*/ 0 w 767"/>
                  <a:gd name="T11" fmla="*/ 0 h 353"/>
                  <a:gd name="T12" fmla="*/ 0 w 767"/>
                  <a:gd name="T13" fmla="*/ 0 h 353"/>
                  <a:gd name="T14" fmla="*/ 0 w 767"/>
                  <a:gd name="T15" fmla="*/ 0 h 353"/>
                  <a:gd name="T16" fmla="*/ 0 w 767"/>
                  <a:gd name="T17" fmla="*/ 0 h 353"/>
                  <a:gd name="T18" fmla="*/ 0 w 767"/>
                  <a:gd name="T19" fmla="*/ 0 h 353"/>
                  <a:gd name="T20" fmla="*/ 0 w 767"/>
                  <a:gd name="T21" fmla="*/ 0 h 353"/>
                  <a:gd name="T22" fmla="*/ 0 w 767"/>
                  <a:gd name="T23" fmla="*/ 0 h 353"/>
                  <a:gd name="T24" fmla="*/ 0 w 767"/>
                  <a:gd name="T25" fmla="*/ 0 h 353"/>
                  <a:gd name="T26" fmla="*/ 0 w 767"/>
                  <a:gd name="T27" fmla="*/ 0 h 353"/>
                  <a:gd name="T28" fmla="*/ 0 w 767"/>
                  <a:gd name="T29" fmla="*/ 0 h 353"/>
                  <a:gd name="T30" fmla="*/ 0 w 767"/>
                  <a:gd name="T31" fmla="*/ 0 h 353"/>
                  <a:gd name="T32" fmla="*/ 0 w 767"/>
                  <a:gd name="T33" fmla="*/ 0 h 353"/>
                  <a:gd name="T34" fmla="*/ 0 w 767"/>
                  <a:gd name="T35" fmla="*/ 0 h 353"/>
                  <a:gd name="T36" fmla="*/ 0 w 767"/>
                  <a:gd name="T37" fmla="*/ 0 h 353"/>
                  <a:gd name="T38" fmla="*/ 0 w 767"/>
                  <a:gd name="T39" fmla="*/ 0 h 353"/>
                  <a:gd name="T40" fmla="*/ 0 w 767"/>
                  <a:gd name="T41" fmla="*/ 0 h 353"/>
                  <a:gd name="T42" fmla="*/ 0 w 767"/>
                  <a:gd name="T43" fmla="*/ 0 h 353"/>
                  <a:gd name="T44" fmla="*/ 0 w 767"/>
                  <a:gd name="T45" fmla="*/ 0 h 353"/>
                  <a:gd name="T46" fmla="*/ 0 w 767"/>
                  <a:gd name="T47" fmla="*/ 0 h 353"/>
                  <a:gd name="T48" fmla="*/ 0 w 767"/>
                  <a:gd name="T49" fmla="*/ 0 h 353"/>
                  <a:gd name="T50" fmla="*/ 0 w 767"/>
                  <a:gd name="T51" fmla="*/ 0 h 353"/>
                  <a:gd name="T52" fmla="*/ 0 w 767"/>
                  <a:gd name="T53" fmla="*/ 0 h 353"/>
                  <a:gd name="T54" fmla="*/ 0 w 767"/>
                  <a:gd name="T55" fmla="*/ 0 h 35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767"/>
                  <a:gd name="T85" fmla="*/ 0 h 353"/>
                  <a:gd name="T86" fmla="*/ 767 w 767"/>
                  <a:gd name="T87" fmla="*/ 353 h 35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767" h="353">
                    <a:moveTo>
                      <a:pt x="424" y="39"/>
                    </a:moveTo>
                    <a:lnTo>
                      <a:pt x="242" y="23"/>
                    </a:lnTo>
                    <a:lnTo>
                      <a:pt x="90" y="51"/>
                    </a:lnTo>
                    <a:lnTo>
                      <a:pt x="12" y="111"/>
                    </a:lnTo>
                    <a:lnTo>
                      <a:pt x="0" y="183"/>
                    </a:lnTo>
                    <a:lnTo>
                      <a:pt x="39" y="245"/>
                    </a:lnTo>
                    <a:lnTo>
                      <a:pt x="88" y="287"/>
                    </a:lnTo>
                    <a:lnTo>
                      <a:pt x="115" y="283"/>
                    </a:lnTo>
                    <a:lnTo>
                      <a:pt x="223" y="344"/>
                    </a:lnTo>
                    <a:lnTo>
                      <a:pt x="245" y="296"/>
                    </a:lnTo>
                    <a:lnTo>
                      <a:pt x="306" y="326"/>
                    </a:lnTo>
                    <a:lnTo>
                      <a:pt x="396" y="307"/>
                    </a:lnTo>
                    <a:lnTo>
                      <a:pt x="411" y="233"/>
                    </a:lnTo>
                    <a:lnTo>
                      <a:pt x="478" y="259"/>
                    </a:lnTo>
                    <a:lnTo>
                      <a:pt x="501" y="307"/>
                    </a:lnTo>
                    <a:lnTo>
                      <a:pt x="559" y="353"/>
                    </a:lnTo>
                    <a:lnTo>
                      <a:pt x="678" y="313"/>
                    </a:lnTo>
                    <a:lnTo>
                      <a:pt x="758" y="251"/>
                    </a:lnTo>
                    <a:lnTo>
                      <a:pt x="767" y="163"/>
                    </a:lnTo>
                    <a:lnTo>
                      <a:pt x="693" y="105"/>
                    </a:lnTo>
                    <a:lnTo>
                      <a:pt x="484" y="108"/>
                    </a:lnTo>
                    <a:lnTo>
                      <a:pt x="460" y="51"/>
                    </a:lnTo>
                    <a:lnTo>
                      <a:pt x="529" y="108"/>
                    </a:lnTo>
                    <a:lnTo>
                      <a:pt x="620" y="54"/>
                    </a:lnTo>
                    <a:lnTo>
                      <a:pt x="658" y="39"/>
                    </a:lnTo>
                    <a:lnTo>
                      <a:pt x="602" y="0"/>
                    </a:lnTo>
                    <a:lnTo>
                      <a:pt x="501" y="15"/>
                    </a:lnTo>
                    <a:lnTo>
                      <a:pt x="424" y="39"/>
                    </a:lnTo>
                  </a:path>
                </a:pathLst>
              </a:cu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752" name="Oval 311"/>
              <p:cNvSpPr>
                <a:spLocks noChangeArrowheads="1"/>
              </p:cNvSpPr>
              <p:nvPr/>
            </p:nvSpPr>
            <p:spPr bwMode="auto">
              <a:xfrm>
                <a:off x="4544" y="2748"/>
                <a:ext cx="608" cy="230"/>
              </a:xfrm>
              <a:prstGeom prst="ellipse">
                <a:avLst/>
              </a:pr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latin typeface="Times New Roman" panose="02020603050405020304" pitchFamily="18" charset="0"/>
                  <a:ea typeface="黑体" panose="02010609060101010101" pitchFamily="49" charset="-122"/>
                </a:endParaRPr>
              </a:p>
            </p:txBody>
          </p:sp>
        </p:grpSp>
        <p:grpSp>
          <p:nvGrpSpPr>
            <p:cNvPr id="71729" name="Group 312"/>
            <p:cNvGrpSpPr/>
            <p:nvPr/>
          </p:nvGrpSpPr>
          <p:grpSpPr bwMode="auto">
            <a:xfrm>
              <a:off x="4921" y="573"/>
              <a:ext cx="342" cy="171"/>
              <a:chOff x="4487" y="2633"/>
              <a:chExt cx="727" cy="322"/>
            </a:xfrm>
          </p:grpSpPr>
          <p:sp>
            <p:nvSpPr>
              <p:cNvPr id="71731" name="Oval 313"/>
              <p:cNvSpPr>
                <a:spLocks noChangeArrowheads="1"/>
              </p:cNvSpPr>
              <p:nvPr/>
            </p:nvSpPr>
            <p:spPr bwMode="auto">
              <a:xfrm>
                <a:off x="4489" y="2680"/>
                <a:ext cx="725" cy="275"/>
              </a:xfrm>
              <a:prstGeom prst="ellipse">
                <a:avLst/>
              </a:prstGeom>
              <a:solidFill>
                <a:srgbClr val="BF7F00"/>
              </a:solidFill>
              <a:ln w="6350">
                <a:solidFill>
                  <a:srgbClr val="000000"/>
                </a:solidFill>
                <a:round/>
              </a:ln>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latin typeface="Times New Roman" panose="02020603050405020304" pitchFamily="18" charset="0"/>
                  <a:ea typeface="黑体" panose="02010609060101010101" pitchFamily="49" charset="-122"/>
                </a:endParaRPr>
              </a:p>
            </p:txBody>
          </p:sp>
          <p:sp>
            <p:nvSpPr>
              <p:cNvPr id="71732" name="Oval 314"/>
              <p:cNvSpPr>
                <a:spLocks noChangeArrowheads="1"/>
              </p:cNvSpPr>
              <p:nvPr/>
            </p:nvSpPr>
            <p:spPr bwMode="auto">
              <a:xfrm>
                <a:off x="4487" y="2633"/>
                <a:ext cx="725" cy="272"/>
              </a:xfrm>
              <a:prstGeom prst="ellipse">
                <a:avLst/>
              </a:prstGeom>
              <a:solidFill>
                <a:srgbClr val="FF9F00"/>
              </a:solidFill>
              <a:ln w="6350">
                <a:solidFill>
                  <a:srgbClr val="000000"/>
                </a:solidFill>
                <a:round/>
              </a:ln>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latin typeface="Times New Roman" panose="02020603050405020304" pitchFamily="18" charset="0"/>
                  <a:ea typeface="黑体" panose="02010609060101010101" pitchFamily="49" charset="-122"/>
                </a:endParaRPr>
              </a:p>
            </p:txBody>
          </p:sp>
          <p:sp>
            <p:nvSpPr>
              <p:cNvPr id="71733" name="Line 315"/>
              <p:cNvSpPr>
                <a:spLocks noChangeShapeType="1"/>
              </p:cNvSpPr>
              <p:nvPr/>
            </p:nvSpPr>
            <p:spPr bwMode="auto">
              <a:xfrm>
                <a:off x="4489" y="2780"/>
                <a:ext cx="0" cy="34"/>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734" name="Line 316"/>
              <p:cNvSpPr>
                <a:spLocks noChangeShapeType="1"/>
              </p:cNvSpPr>
              <p:nvPr/>
            </p:nvSpPr>
            <p:spPr bwMode="auto">
              <a:xfrm>
                <a:off x="4710" y="2898"/>
                <a:ext cx="0" cy="39"/>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735" name="Line 317"/>
              <p:cNvSpPr>
                <a:spLocks noChangeShapeType="1"/>
              </p:cNvSpPr>
              <p:nvPr/>
            </p:nvSpPr>
            <p:spPr bwMode="auto">
              <a:xfrm>
                <a:off x="4853" y="2909"/>
                <a:ext cx="0" cy="39"/>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736" name="Line 318"/>
              <p:cNvSpPr>
                <a:spLocks noChangeShapeType="1"/>
              </p:cNvSpPr>
              <p:nvPr/>
            </p:nvSpPr>
            <p:spPr bwMode="auto">
              <a:xfrm>
                <a:off x="4989" y="2899"/>
                <a:ext cx="0" cy="38"/>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737" name="Line 319"/>
              <p:cNvSpPr>
                <a:spLocks noChangeShapeType="1"/>
              </p:cNvSpPr>
              <p:nvPr/>
            </p:nvSpPr>
            <p:spPr bwMode="auto">
              <a:xfrm>
                <a:off x="5131" y="2858"/>
                <a:ext cx="0" cy="37"/>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738" name="Line 320"/>
              <p:cNvSpPr>
                <a:spLocks noChangeShapeType="1"/>
              </p:cNvSpPr>
              <p:nvPr/>
            </p:nvSpPr>
            <p:spPr bwMode="auto">
              <a:xfrm>
                <a:off x="5212" y="2773"/>
                <a:ext cx="0" cy="44"/>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739" name="Line 321"/>
              <p:cNvSpPr>
                <a:spLocks noChangeShapeType="1"/>
              </p:cNvSpPr>
              <p:nvPr/>
            </p:nvSpPr>
            <p:spPr bwMode="auto">
              <a:xfrm>
                <a:off x="4584" y="2868"/>
                <a:ext cx="0" cy="38"/>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740" name="Freeform 322"/>
              <p:cNvSpPr/>
              <p:nvPr/>
            </p:nvSpPr>
            <p:spPr bwMode="auto">
              <a:xfrm>
                <a:off x="4659" y="2678"/>
                <a:ext cx="382" cy="175"/>
              </a:xfrm>
              <a:custGeom>
                <a:avLst/>
                <a:gdLst>
                  <a:gd name="T0" fmla="*/ 1 w 764"/>
                  <a:gd name="T1" fmla="*/ 0 h 351"/>
                  <a:gd name="T2" fmla="*/ 1 w 764"/>
                  <a:gd name="T3" fmla="*/ 0 h 351"/>
                  <a:gd name="T4" fmla="*/ 1 w 764"/>
                  <a:gd name="T5" fmla="*/ 0 h 351"/>
                  <a:gd name="T6" fmla="*/ 1 w 764"/>
                  <a:gd name="T7" fmla="*/ 0 h 351"/>
                  <a:gd name="T8" fmla="*/ 0 w 764"/>
                  <a:gd name="T9" fmla="*/ 0 h 351"/>
                  <a:gd name="T10" fmla="*/ 1 w 764"/>
                  <a:gd name="T11" fmla="*/ 0 h 351"/>
                  <a:gd name="T12" fmla="*/ 1 w 764"/>
                  <a:gd name="T13" fmla="*/ 0 h 351"/>
                  <a:gd name="T14" fmla="*/ 1 w 764"/>
                  <a:gd name="T15" fmla="*/ 0 h 351"/>
                  <a:gd name="T16" fmla="*/ 1 w 764"/>
                  <a:gd name="T17" fmla="*/ 0 h 351"/>
                  <a:gd name="T18" fmla="*/ 1 w 764"/>
                  <a:gd name="T19" fmla="*/ 0 h 351"/>
                  <a:gd name="T20" fmla="*/ 1 w 764"/>
                  <a:gd name="T21" fmla="*/ 0 h 351"/>
                  <a:gd name="T22" fmla="*/ 1 w 764"/>
                  <a:gd name="T23" fmla="*/ 0 h 351"/>
                  <a:gd name="T24" fmla="*/ 1 w 764"/>
                  <a:gd name="T25" fmla="*/ 0 h 351"/>
                  <a:gd name="T26" fmla="*/ 1 w 764"/>
                  <a:gd name="T27" fmla="*/ 0 h 351"/>
                  <a:gd name="T28" fmla="*/ 1 w 764"/>
                  <a:gd name="T29" fmla="*/ 0 h 351"/>
                  <a:gd name="T30" fmla="*/ 1 w 764"/>
                  <a:gd name="T31" fmla="*/ 0 h 351"/>
                  <a:gd name="T32" fmla="*/ 1 w 764"/>
                  <a:gd name="T33" fmla="*/ 0 h 351"/>
                  <a:gd name="T34" fmla="*/ 1 w 764"/>
                  <a:gd name="T35" fmla="*/ 0 h 351"/>
                  <a:gd name="T36" fmla="*/ 1 w 764"/>
                  <a:gd name="T37" fmla="*/ 0 h 351"/>
                  <a:gd name="T38" fmla="*/ 1 w 764"/>
                  <a:gd name="T39" fmla="*/ 0 h 351"/>
                  <a:gd name="T40" fmla="*/ 1 w 764"/>
                  <a:gd name="T41" fmla="*/ 0 h 351"/>
                  <a:gd name="T42" fmla="*/ 1 w 764"/>
                  <a:gd name="T43" fmla="*/ 0 h 351"/>
                  <a:gd name="T44" fmla="*/ 1 w 764"/>
                  <a:gd name="T45" fmla="*/ 0 h 351"/>
                  <a:gd name="T46" fmla="*/ 1 w 764"/>
                  <a:gd name="T47" fmla="*/ 0 h 351"/>
                  <a:gd name="T48" fmla="*/ 1 w 764"/>
                  <a:gd name="T49" fmla="*/ 0 h 351"/>
                  <a:gd name="T50" fmla="*/ 1 w 764"/>
                  <a:gd name="T51" fmla="*/ 0 h 351"/>
                  <a:gd name="T52" fmla="*/ 1 w 764"/>
                  <a:gd name="T53" fmla="*/ 0 h 351"/>
                  <a:gd name="T54" fmla="*/ 1 w 764"/>
                  <a:gd name="T55" fmla="*/ 0 h 35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764"/>
                  <a:gd name="T85" fmla="*/ 0 h 351"/>
                  <a:gd name="T86" fmla="*/ 764 w 764"/>
                  <a:gd name="T87" fmla="*/ 351 h 35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764" h="351">
                    <a:moveTo>
                      <a:pt x="425" y="35"/>
                    </a:moveTo>
                    <a:lnTo>
                      <a:pt x="238" y="19"/>
                    </a:lnTo>
                    <a:lnTo>
                      <a:pt x="89" y="49"/>
                    </a:lnTo>
                    <a:lnTo>
                      <a:pt x="12" y="107"/>
                    </a:lnTo>
                    <a:lnTo>
                      <a:pt x="0" y="179"/>
                    </a:lnTo>
                    <a:lnTo>
                      <a:pt x="36" y="243"/>
                    </a:lnTo>
                    <a:lnTo>
                      <a:pt x="86" y="288"/>
                    </a:lnTo>
                    <a:lnTo>
                      <a:pt x="116" y="279"/>
                    </a:lnTo>
                    <a:lnTo>
                      <a:pt x="223" y="342"/>
                    </a:lnTo>
                    <a:lnTo>
                      <a:pt x="241" y="294"/>
                    </a:lnTo>
                    <a:lnTo>
                      <a:pt x="305" y="324"/>
                    </a:lnTo>
                    <a:lnTo>
                      <a:pt x="395" y="304"/>
                    </a:lnTo>
                    <a:lnTo>
                      <a:pt x="407" y="234"/>
                    </a:lnTo>
                    <a:lnTo>
                      <a:pt x="479" y="258"/>
                    </a:lnTo>
                    <a:lnTo>
                      <a:pt x="498" y="304"/>
                    </a:lnTo>
                    <a:lnTo>
                      <a:pt x="556" y="351"/>
                    </a:lnTo>
                    <a:lnTo>
                      <a:pt x="679" y="309"/>
                    </a:lnTo>
                    <a:lnTo>
                      <a:pt x="757" y="248"/>
                    </a:lnTo>
                    <a:lnTo>
                      <a:pt x="764" y="161"/>
                    </a:lnTo>
                    <a:lnTo>
                      <a:pt x="692" y="103"/>
                    </a:lnTo>
                    <a:lnTo>
                      <a:pt x="485" y="106"/>
                    </a:lnTo>
                    <a:lnTo>
                      <a:pt x="456" y="49"/>
                    </a:lnTo>
                    <a:lnTo>
                      <a:pt x="528" y="106"/>
                    </a:lnTo>
                    <a:lnTo>
                      <a:pt x="619" y="52"/>
                    </a:lnTo>
                    <a:lnTo>
                      <a:pt x="655" y="35"/>
                    </a:lnTo>
                    <a:lnTo>
                      <a:pt x="600" y="0"/>
                    </a:lnTo>
                    <a:lnTo>
                      <a:pt x="498" y="13"/>
                    </a:lnTo>
                    <a:lnTo>
                      <a:pt x="425" y="35"/>
                    </a:lnTo>
                  </a:path>
                </a:pathLst>
              </a:cu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741" name="Oval 323"/>
              <p:cNvSpPr>
                <a:spLocks noChangeArrowheads="1"/>
              </p:cNvSpPr>
              <p:nvPr/>
            </p:nvSpPr>
            <p:spPr bwMode="auto">
              <a:xfrm>
                <a:off x="4553" y="2652"/>
                <a:ext cx="609" cy="228"/>
              </a:xfrm>
              <a:prstGeom prst="ellipse">
                <a:avLst/>
              </a:pr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latin typeface="Times New Roman" panose="02020603050405020304" pitchFamily="18" charset="0"/>
                  <a:ea typeface="黑体" panose="02010609060101010101" pitchFamily="49" charset="-122"/>
                </a:endParaRPr>
              </a:p>
            </p:txBody>
          </p:sp>
        </p:grpSp>
        <p:sp>
          <p:nvSpPr>
            <p:cNvPr id="71730" name="AutoShape 324"/>
            <p:cNvSpPr>
              <a:spLocks noChangeArrowheads="1"/>
            </p:cNvSpPr>
            <p:nvPr/>
          </p:nvSpPr>
          <p:spPr bwMode="auto">
            <a:xfrm>
              <a:off x="4558" y="845"/>
              <a:ext cx="318" cy="91"/>
            </a:xfrm>
            <a:prstGeom prst="rightArrow">
              <a:avLst>
                <a:gd name="adj1" fmla="val 50000"/>
                <a:gd name="adj2" fmla="val 87363"/>
              </a:avLst>
            </a:prstGeom>
            <a:solidFill>
              <a:srgbClr val="FF0000"/>
            </a:solidFill>
            <a:ln w="9525">
              <a:solidFill>
                <a:srgbClr val="FF0000"/>
              </a:solidFill>
              <a:miter lim="800000"/>
            </a:ln>
            <a:effectLst>
              <a:prstShdw prst="shdw17" dist="17961" dir="2700000">
                <a:srgbClr val="990000"/>
              </a:prstShdw>
            </a:effectLst>
          </p:spPr>
          <p:txBody>
            <a:bodyPr wrap="none"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latin typeface="Times New Roman" panose="02020603050405020304" pitchFamily="18" charset="0"/>
                <a:ea typeface="黑体" panose="02010609060101010101" pitchFamily="49" charset="-122"/>
              </a:endParaRPr>
            </a:p>
          </p:txBody>
        </p:sp>
      </p:grpSp>
      <p:sp>
        <p:nvSpPr>
          <p:cNvPr id="212293" name="Text Box 325"/>
          <p:cNvSpPr txBox="1">
            <a:spLocks noChangeArrowheads="1"/>
          </p:cNvSpPr>
          <p:nvPr/>
        </p:nvSpPr>
        <p:spPr bwMode="auto">
          <a:xfrm>
            <a:off x="8472488" y="981075"/>
            <a:ext cx="1079500" cy="457200"/>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a:ea typeface="黑体" panose="02010609060101010101" pitchFamily="49" charset="-122"/>
              </a:rPr>
              <a:t>出售</a:t>
            </a:r>
            <a:endParaRPr lang="zh-CN" altLang="en-US">
              <a:ea typeface="黑体" panose="02010609060101010101" pitchFamily="49" charset="-122"/>
            </a:endParaRPr>
          </a:p>
        </p:txBody>
      </p:sp>
      <p:sp>
        <p:nvSpPr>
          <p:cNvPr id="212294" name="Text Box 326"/>
          <p:cNvSpPr txBox="1">
            <a:spLocks noChangeArrowheads="1"/>
          </p:cNvSpPr>
          <p:nvPr/>
        </p:nvSpPr>
        <p:spPr bwMode="auto">
          <a:xfrm>
            <a:off x="8256588" y="2611438"/>
            <a:ext cx="1511300" cy="457200"/>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a:solidFill>
                  <a:srgbClr val="FF0000"/>
                </a:solidFill>
                <a:ea typeface="黑体" panose="02010609060101010101" pitchFamily="49" charset="-122"/>
              </a:rPr>
              <a:t>终止计量</a:t>
            </a:r>
            <a:endParaRPr lang="zh-CN" altLang="en-US">
              <a:solidFill>
                <a:srgbClr val="FF0000"/>
              </a:solidFill>
              <a:ea typeface="黑体" panose="02010609060101010101" pitchFamily="49" charset="-122"/>
            </a:endParaRPr>
          </a:p>
        </p:txBody>
      </p:sp>
      <p:grpSp>
        <p:nvGrpSpPr>
          <p:cNvPr id="7" name="组合 6"/>
          <p:cNvGrpSpPr/>
          <p:nvPr/>
        </p:nvGrpSpPr>
        <p:grpSpPr bwMode="auto">
          <a:xfrm>
            <a:off x="623888" y="3167063"/>
            <a:ext cx="2116137" cy="1277937"/>
            <a:chOff x="623392" y="3167162"/>
            <a:chExt cx="2116138" cy="1277937"/>
          </a:xfrm>
        </p:grpSpPr>
        <p:sp>
          <p:nvSpPr>
            <p:cNvPr id="71716" name="Line 37"/>
            <p:cNvSpPr>
              <a:spLocks noChangeShapeType="1"/>
            </p:cNvSpPr>
            <p:nvPr/>
          </p:nvSpPr>
          <p:spPr bwMode="auto">
            <a:xfrm flipV="1">
              <a:off x="694830" y="3910112"/>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71717" name="Line 38"/>
            <p:cNvSpPr>
              <a:spLocks noChangeShapeType="1"/>
            </p:cNvSpPr>
            <p:nvPr/>
          </p:nvSpPr>
          <p:spPr bwMode="auto">
            <a:xfrm>
              <a:off x="1702892" y="3911699"/>
              <a:ext cx="0" cy="503238"/>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71718" name="Rectangle 34"/>
            <p:cNvSpPr>
              <a:spLocks noChangeArrowheads="1"/>
            </p:cNvSpPr>
            <p:nvPr/>
          </p:nvSpPr>
          <p:spPr bwMode="auto">
            <a:xfrm>
              <a:off x="623392" y="3983137"/>
              <a:ext cx="8016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0000"/>
                  </a:solidFill>
                  <a:latin typeface="Times New Roman" panose="02020603050405020304" pitchFamily="18" charset="0"/>
                  <a:ea typeface="黑体" panose="02010609060101010101" pitchFamily="49" charset="-122"/>
                </a:rPr>
                <a:t>10</a:t>
              </a:r>
              <a:r>
                <a:rPr kumimoji="0" lang="zh-CN" altLang="en-US" sz="2400">
                  <a:solidFill>
                    <a:srgbClr val="000000"/>
                  </a:solidFill>
                  <a:latin typeface="Times New Roman" panose="02020603050405020304" pitchFamily="18" charset="0"/>
                  <a:ea typeface="黑体" panose="02010609060101010101" pitchFamily="49" charset="-122"/>
                </a:rPr>
                <a:t>万</a:t>
              </a:r>
              <a:endParaRPr kumimoji="0" lang="zh-CN" altLang="zh-CN" sz="2400">
                <a:solidFill>
                  <a:srgbClr val="000000"/>
                </a:solidFill>
                <a:latin typeface="Times New Roman" panose="02020603050405020304" pitchFamily="18" charset="0"/>
                <a:ea typeface="黑体" panose="02010609060101010101" pitchFamily="49" charset="-122"/>
              </a:endParaRPr>
            </a:p>
          </p:txBody>
        </p:sp>
        <p:sp>
          <p:nvSpPr>
            <p:cNvPr id="71719" name="Rectangle 15"/>
            <p:cNvSpPr>
              <a:spLocks noChangeArrowheads="1"/>
            </p:cNvSpPr>
            <p:nvPr/>
          </p:nvSpPr>
          <p:spPr bwMode="auto">
            <a:xfrm>
              <a:off x="766267" y="3167162"/>
              <a:ext cx="1973263" cy="671512"/>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spcBef>
                  <a:spcPct val="0"/>
                </a:spcBef>
                <a:buClrTx/>
                <a:buFontTx/>
                <a:buNone/>
              </a:pPr>
              <a:r>
                <a:rPr lang="zh-CN" altLang="en-US" sz="2000">
                  <a:solidFill>
                    <a:srgbClr val="000000"/>
                  </a:solidFill>
                  <a:latin typeface="Times New Roman" panose="02020603050405020304" pitchFamily="18" charset="0"/>
                  <a:ea typeface="黑体" panose="02010609060101010101" pitchFamily="49" charset="-122"/>
                </a:rPr>
                <a:t>交易性金融资产</a:t>
              </a:r>
              <a:endParaRPr lang="zh-CN" altLang="en-US" sz="2000">
                <a:solidFill>
                  <a:srgbClr val="000000"/>
                </a:solidFill>
                <a:latin typeface="Times New Roman" panose="02020603050405020304" pitchFamily="18" charset="0"/>
                <a:ea typeface="黑体" panose="02010609060101010101" pitchFamily="49" charset="-122"/>
              </a:endParaRPr>
            </a:p>
            <a:p>
              <a:pPr algn="ctr" eaLnBrk="1" hangingPunct="1">
                <a:spcBef>
                  <a:spcPct val="0"/>
                </a:spcBef>
                <a:buClrTx/>
                <a:buFontTx/>
                <a:buNone/>
              </a:pPr>
              <a:r>
                <a:rPr lang="en-US" altLang="zh-CN" sz="1800">
                  <a:solidFill>
                    <a:srgbClr val="0000FF"/>
                  </a:solidFill>
                  <a:latin typeface="Times New Roman" panose="02020603050405020304" pitchFamily="18" charset="0"/>
                  <a:ea typeface="黑体" panose="02010609060101010101" pitchFamily="49" charset="-122"/>
                </a:rPr>
                <a:t>—A</a:t>
              </a:r>
              <a:r>
                <a:rPr lang="zh-CN" altLang="en-US" sz="1800">
                  <a:solidFill>
                    <a:srgbClr val="0000FF"/>
                  </a:solidFill>
                  <a:latin typeface="Times New Roman" panose="02020603050405020304" pitchFamily="18" charset="0"/>
                  <a:ea typeface="黑体" panose="02010609060101010101" pitchFamily="49" charset="-122"/>
                </a:rPr>
                <a:t>股票</a:t>
              </a:r>
              <a:r>
                <a:rPr lang="en-US" altLang="zh-CN" sz="1800">
                  <a:solidFill>
                    <a:srgbClr val="0000FF"/>
                  </a:solidFill>
                  <a:latin typeface="Times New Roman" panose="02020603050405020304" pitchFamily="18" charset="0"/>
                  <a:ea typeface="黑体" panose="02010609060101010101" pitchFamily="49" charset="-122"/>
                </a:rPr>
                <a:t>—</a:t>
              </a:r>
              <a:r>
                <a:rPr lang="zh-CN" altLang="en-US" sz="1800">
                  <a:solidFill>
                    <a:srgbClr val="0000FF"/>
                  </a:solidFill>
                  <a:latin typeface="Times New Roman" panose="02020603050405020304" pitchFamily="18" charset="0"/>
                  <a:ea typeface="黑体" panose="02010609060101010101" pitchFamily="49" charset="-122"/>
                </a:rPr>
                <a:t>成本</a:t>
              </a:r>
              <a:endParaRPr lang="zh-CN" altLang="en-US" sz="1800">
                <a:solidFill>
                  <a:srgbClr val="0000FF"/>
                </a:solidFill>
                <a:latin typeface="Times New Roman" panose="02020603050405020304" pitchFamily="18" charset="0"/>
                <a:ea typeface="黑体" panose="02010609060101010101" pitchFamily="49" charset="-122"/>
              </a:endParaRPr>
            </a:p>
          </p:txBody>
        </p:sp>
      </p:grpSp>
      <p:grpSp>
        <p:nvGrpSpPr>
          <p:cNvPr id="8" name="组合 7"/>
          <p:cNvGrpSpPr/>
          <p:nvPr/>
        </p:nvGrpSpPr>
        <p:grpSpPr bwMode="auto">
          <a:xfrm>
            <a:off x="4240213" y="3190875"/>
            <a:ext cx="2647950" cy="1254125"/>
            <a:chOff x="4240138" y="3190974"/>
            <a:chExt cx="2647950" cy="1254125"/>
          </a:xfrm>
        </p:grpSpPr>
        <p:sp>
          <p:nvSpPr>
            <p:cNvPr id="71712" name="Line 37"/>
            <p:cNvSpPr>
              <a:spLocks noChangeShapeType="1"/>
            </p:cNvSpPr>
            <p:nvPr/>
          </p:nvSpPr>
          <p:spPr bwMode="auto">
            <a:xfrm>
              <a:off x="4578276" y="3910112"/>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71713" name="Line 38"/>
            <p:cNvSpPr>
              <a:spLocks noChangeShapeType="1"/>
            </p:cNvSpPr>
            <p:nvPr/>
          </p:nvSpPr>
          <p:spPr bwMode="auto">
            <a:xfrm flipH="1">
              <a:off x="5657776" y="3911699"/>
              <a:ext cx="1587" cy="503238"/>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71714" name="Rectangle 34"/>
            <p:cNvSpPr>
              <a:spLocks noChangeArrowheads="1"/>
            </p:cNvSpPr>
            <p:nvPr/>
          </p:nvSpPr>
          <p:spPr bwMode="auto">
            <a:xfrm>
              <a:off x="4579863" y="3983137"/>
              <a:ext cx="6477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0000"/>
                  </a:solidFill>
                  <a:latin typeface="Times New Roman" panose="02020603050405020304" pitchFamily="18" charset="0"/>
                  <a:ea typeface="黑体" panose="02010609060101010101" pitchFamily="49" charset="-122"/>
                </a:rPr>
                <a:t>4</a:t>
              </a:r>
              <a:r>
                <a:rPr kumimoji="0" lang="zh-CN" altLang="en-US" sz="2400">
                  <a:solidFill>
                    <a:srgbClr val="000000"/>
                  </a:solidFill>
                  <a:latin typeface="Times New Roman" panose="02020603050405020304" pitchFamily="18" charset="0"/>
                  <a:ea typeface="黑体" panose="02010609060101010101" pitchFamily="49" charset="-122"/>
                </a:rPr>
                <a:t>万</a:t>
              </a:r>
              <a:endParaRPr kumimoji="0" lang="zh-CN" altLang="zh-CN" sz="2400">
                <a:solidFill>
                  <a:srgbClr val="000000"/>
                </a:solidFill>
                <a:latin typeface="Times New Roman" panose="02020603050405020304" pitchFamily="18" charset="0"/>
                <a:ea typeface="黑体" panose="02010609060101010101" pitchFamily="49" charset="-122"/>
              </a:endParaRPr>
            </a:p>
          </p:txBody>
        </p:sp>
        <p:sp>
          <p:nvSpPr>
            <p:cNvPr id="71715" name="Rectangle 15"/>
            <p:cNvSpPr>
              <a:spLocks noChangeArrowheads="1"/>
            </p:cNvSpPr>
            <p:nvPr/>
          </p:nvSpPr>
          <p:spPr bwMode="auto">
            <a:xfrm>
              <a:off x="4240138" y="3190974"/>
              <a:ext cx="2647950" cy="614363"/>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lnSpc>
                  <a:spcPct val="90000"/>
                </a:lnSpc>
                <a:spcBef>
                  <a:spcPct val="0"/>
                </a:spcBef>
                <a:buClrTx/>
                <a:buFontTx/>
                <a:buNone/>
              </a:pPr>
              <a:r>
                <a:rPr lang="zh-CN" altLang="en-US" sz="2000">
                  <a:solidFill>
                    <a:srgbClr val="000000"/>
                  </a:solidFill>
                  <a:latin typeface="Times New Roman" panose="02020603050405020304" pitchFamily="18" charset="0"/>
                  <a:ea typeface="黑体" panose="02010609060101010101" pitchFamily="49" charset="-122"/>
                </a:rPr>
                <a:t>交易性金融资产</a:t>
              </a:r>
              <a:endParaRPr lang="zh-CN" altLang="en-US" sz="2000">
                <a:solidFill>
                  <a:srgbClr val="000000"/>
                </a:solidFill>
                <a:latin typeface="Times New Roman" panose="02020603050405020304" pitchFamily="18" charset="0"/>
                <a:ea typeface="黑体" panose="02010609060101010101" pitchFamily="49" charset="-122"/>
              </a:endParaRPr>
            </a:p>
            <a:p>
              <a:pPr algn="ctr" eaLnBrk="1" hangingPunct="1">
                <a:lnSpc>
                  <a:spcPct val="90000"/>
                </a:lnSpc>
                <a:spcBef>
                  <a:spcPct val="0"/>
                </a:spcBef>
                <a:buClrTx/>
                <a:buFontTx/>
                <a:buNone/>
              </a:pPr>
              <a:r>
                <a:rPr lang="en-US" altLang="zh-CN" sz="1800">
                  <a:solidFill>
                    <a:srgbClr val="0000FF"/>
                  </a:solidFill>
                  <a:latin typeface="Times New Roman" panose="02020603050405020304" pitchFamily="18" charset="0"/>
                  <a:ea typeface="黑体" panose="02010609060101010101" pitchFamily="49" charset="-122"/>
                </a:rPr>
                <a:t>—A</a:t>
              </a:r>
              <a:r>
                <a:rPr lang="zh-CN" altLang="en-US" sz="1800">
                  <a:solidFill>
                    <a:srgbClr val="0000FF"/>
                  </a:solidFill>
                  <a:latin typeface="Times New Roman" panose="02020603050405020304" pitchFamily="18" charset="0"/>
                  <a:ea typeface="黑体" panose="02010609060101010101" pitchFamily="49" charset="-122"/>
                </a:rPr>
                <a:t>股票</a:t>
              </a:r>
              <a:r>
                <a:rPr lang="en-US" altLang="zh-CN" sz="1800">
                  <a:solidFill>
                    <a:srgbClr val="0000FF"/>
                  </a:solidFill>
                  <a:latin typeface="Times New Roman" panose="02020603050405020304" pitchFamily="18" charset="0"/>
                  <a:ea typeface="黑体" panose="02010609060101010101" pitchFamily="49" charset="-122"/>
                </a:rPr>
                <a:t>—</a:t>
              </a:r>
              <a:r>
                <a:rPr lang="zh-CN" altLang="en-US" sz="1800">
                  <a:solidFill>
                    <a:srgbClr val="0000FF"/>
                  </a:solidFill>
                  <a:latin typeface="Times New Roman" panose="02020603050405020304" pitchFamily="18" charset="0"/>
                  <a:ea typeface="黑体" panose="02010609060101010101" pitchFamily="49" charset="-122"/>
                </a:rPr>
                <a:t>公允价值变动</a:t>
              </a:r>
              <a:endParaRPr lang="zh-CN" altLang="en-US" sz="1800">
                <a:solidFill>
                  <a:srgbClr val="0000FF"/>
                </a:solidFill>
                <a:latin typeface="Times New Roman" panose="02020603050405020304" pitchFamily="18" charset="0"/>
                <a:ea typeface="黑体" panose="02010609060101010101" pitchFamily="49" charset="-122"/>
              </a:endParaRPr>
            </a:p>
          </p:txBody>
        </p:sp>
      </p:grpSp>
      <p:grpSp>
        <p:nvGrpSpPr>
          <p:cNvPr id="6" name="组合 5"/>
          <p:cNvGrpSpPr/>
          <p:nvPr/>
        </p:nvGrpSpPr>
        <p:grpSpPr bwMode="auto">
          <a:xfrm>
            <a:off x="4302125" y="4926013"/>
            <a:ext cx="2228850" cy="1044575"/>
            <a:chOff x="3660546" y="4926611"/>
            <a:chExt cx="2228850" cy="1043650"/>
          </a:xfrm>
        </p:grpSpPr>
        <p:sp>
          <p:nvSpPr>
            <p:cNvPr id="71708" name="Line 37"/>
            <p:cNvSpPr>
              <a:spLocks noChangeShapeType="1"/>
            </p:cNvSpPr>
            <p:nvPr/>
          </p:nvSpPr>
          <p:spPr bwMode="auto">
            <a:xfrm flipV="1">
              <a:off x="3793654" y="5359999"/>
              <a:ext cx="1883017" cy="6671"/>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71709" name="Line 38"/>
            <p:cNvSpPr>
              <a:spLocks noChangeShapeType="1"/>
            </p:cNvSpPr>
            <p:nvPr/>
          </p:nvSpPr>
          <p:spPr bwMode="auto">
            <a:xfrm rot="480000">
              <a:off x="4811657" y="5396931"/>
              <a:ext cx="80852" cy="573330"/>
            </a:xfrm>
            <a:prstGeom prst="line">
              <a:avLst/>
            </a:prstGeom>
            <a:noFill/>
            <a:ln w="9525">
              <a:solidFill>
                <a:srgbClr val="002A00">
                  <a:alpha val="96861"/>
                </a:srgbClr>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71710" name="Rectangle 15"/>
            <p:cNvSpPr>
              <a:spLocks noChangeArrowheads="1"/>
            </p:cNvSpPr>
            <p:nvPr/>
          </p:nvSpPr>
          <p:spPr bwMode="auto">
            <a:xfrm>
              <a:off x="3660546" y="4926611"/>
              <a:ext cx="2228850" cy="396875"/>
            </a:xfrm>
            <a:prstGeom prst="rect">
              <a:avLst/>
            </a:prstGeom>
            <a:solidFill>
              <a:srgbClr val="FF99FF"/>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lang="zh-CN" altLang="en-US" sz="2000">
                  <a:solidFill>
                    <a:srgbClr val="000000"/>
                  </a:solidFill>
                  <a:latin typeface="Times New Roman" panose="02020603050405020304" pitchFamily="18" charset="0"/>
                  <a:ea typeface="黑体" panose="02010609060101010101" pitchFamily="49" charset="-122"/>
                </a:rPr>
                <a:t>公允价值变动损益</a:t>
              </a:r>
              <a:endParaRPr lang="zh-CN" altLang="en-US" sz="1800">
                <a:solidFill>
                  <a:srgbClr val="0000FF"/>
                </a:solidFill>
                <a:latin typeface="Times New Roman" panose="02020603050405020304" pitchFamily="18" charset="0"/>
                <a:ea typeface="黑体" panose="02010609060101010101" pitchFamily="49" charset="-122"/>
              </a:endParaRPr>
            </a:p>
          </p:txBody>
        </p:sp>
        <p:sp>
          <p:nvSpPr>
            <p:cNvPr id="71711" name="Rectangle 34"/>
            <p:cNvSpPr>
              <a:spLocks noChangeArrowheads="1"/>
            </p:cNvSpPr>
            <p:nvPr/>
          </p:nvSpPr>
          <p:spPr bwMode="auto">
            <a:xfrm>
              <a:off x="4955946" y="5358411"/>
              <a:ext cx="647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0000"/>
                  </a:solidFill>
                  <a:latin typeface="Times New Roman" panose="02020603050405020304" pitchFamily="18" charset="0"/>
                  <a:ea typeface="黑体" panose="02010609060101010101" pitchFamily="49" charset="-122"/>
                </a:rPr>
                <a:t>4</a:t>
              </a:r>
              <a:r>
                <a:rPr kumimoji="0" lang="zh-CN" altLang="en-US" sz="2400">
                  <a:solidFill>
                    <a:srgbClr val="000000"/>
                  </a:solidFill>
                  <a:latin typeface="Times New Roman" panose="02020603050405020304" pitchFamily="18" charset="0"/>
                  <a:ea typeface="黑体" panose="02010609060101010101" pitchFamily="49" charset="-122"/>
                </a:rPr>
                <a:t>万</a:t>
              </a:r>
              <a:endParaRPr kumimoji="0" lang="zh-CN" altLang="zh-CN" sz="2400">
                <a:solidFill>
                  <a:srgbClr val="000000"/>
                </a:solidFill>
                <a:latin typeface="Times New Roman" panose="02020603050405020304" pitchFamily="18" charset="0"/>
                <a:ea typeface="黑体" panose="02010609060101010101" pitchFamily="49" charset="-122"/>
              </a:endParaRPr>
            </a:p>
          </p:txBody>
        </p:sp>
      </p:grpSp>
      <p:grpSp>
        <p:nvGrpSpPr>
          <p:cNvPr id="4" name="组合 3"/>
          <p:cNvGrpSpPr/>
          <p:nvPr/>
        </p:nvGrpSpPr>
        <p:grpSpPr bwMode="auto">
          <a:xfrm>
            <a:off x="696913" y="5051425"/>
            <a:ext cx="1665287" cy="1011238"/>
            <a:chOff x="697356" y="5051944"/>
            <a:chExt cx="1665423" cy="1010743"/>
          </a:xfrm>
        </p:grpSpPr>
        <p:sp>
          <p:nvSpPr>
            <p:cNvPr id="71704" name="Line 37"/>
            <p:cNvSpPr>
              <a:spLocks noChangeShapeType="1"/>
            </p:cNvSpPr>
            <p:nvPr/>
          </p:nvSpPr>
          <p:spPr bwMode="auto">
            <a:xfrm flipV="1">
              <a:off x="697356" y="5556769"/>
              <a:ext cx="1655763"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71705" name="Rectangle 15"/>
            <p:cNvSpPr>
              <a:spLocks noChangeArrowheads="1"/>
            </p:cNvSpPr>
            <p:nvPr/>
          </p:nvSpPr>
          <p:spPr bwMode="auto">
            <a:xfrm>
              <a:off x="841819" y="5051944"/>
              <a:ext cx="1409700" cy="457200"/>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spcBef>
                  <a:spcPct val="0"/>
                </a:spcBef>
                <a:buClrTx/>
                <a:buFontTx/>
                <a:buNone/>
              </a:pPr>
              <a:r>
                <a:rPr lang="zh-CN" altLang="en-US" sz="2400">
                  <a:solidFill>
                    <a:srgbClr val="000000"/>
                  </a:solidFill>
                  <a:latin typeface="Times New Roman" panose="02020603050405020304" pitchFamily="18" charset="0"/>
                  <a:ea typeface="黑体" panose="02010609060101010101" pitchFamily="49" charset="-122"/>
                </a:rPr>
                <a:t>银行存款</a:t>
              </a:r>
              <a:endParaRPr lang="zh-CN" altLang="en-US" sz="2400">
                <a:solidFill>
                  <a:srgbClr val="000000"/>
                </a:solidFill>
                <a:latin typeface="Times New Roman" panose="02020603050405020304" pitchFamily="18" charset="0"/>
                <a:ea typeface="黑体" panose="02010609060101010101" pitchFamily="49" charset="-122"/>
              </a:endParaRPr>
            </a:p>
          </p:txBody>
        </p:sp>
        <p:sp>
          <p:nvSpPr>
            <p:cNvPr id="71706" name="Rectangle 34"/>
            <p:cNvSpPr>
              <a:spLocks noChangeArrowheads="1"/>
            </p:cNvSpPr>
            <p:nvPr/>
          </p:nvSpPr>
          <p:spPr bwMode="auto">
            <a:xfrm>
              <a:off x="1560956" y="5601022"/>
              <a:ext cx="8018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0000"/>
                  </a:solidFill>
                  <a:latin typeface="Times New Roman" panose="02020603050405020304" pitchFamily="18" charset="0"/>
                  <a:ea typeface="黑体" panose="02010609060101010101" pitchFamily="49" charset="-122"/>
                </a:rPr>
                <a:t>10</a:t>
              </a:r>
              <a:r>
                <a:rPr kumimoji="0" lang="zh-CN" altLang="en-US" sz="2400">
                  <a:solidFill>
                    <a:srgbClr val="000000"/>
                  </a:solidFill>
                  <a:latin typeface="Times New Roman" panose="02020603050405020304" pitchFamily="18" charset="0"/>
                  <a:ea typeface="黑体" panose="02010609060101010101" pitchFamily="49" charset="-122"/>
                </a:rPr>
                <a:t>万</a:t>
              </a:r>
              <a:endParaRPr kumimoji="0" lang="zh-CN" altLang="zh-CN" sz="2400">
                <a:solidFill>
                  <a:srgbClr val="000000"/>
                </a:solidFill>
                <a:latin typeface="Times New Roman" panose="02020603050405020304" pitchFamily="18" charset="0"/>
                <a:ea typeface="黑体" panose="02010609060101010101" pitchFamily="49" charset="-122"/>
              </a:endParaRPr>
            </a:p>
          </p:txBody>
        </p:sp>
        <p:sp>
          <p:nvSpPr>
            <p:cNvPr id="158" name="Line 151"/>
            <p:cNvSpPr>
              <a:spLocks noChangeShapeType="1"/>
            </p:cNvSpPr>
            <p:nvPr/>
          </p:nvSpPr>
          <p:spPr bwMode="auto">
            <a:xfrm>
              <a:off x="1561027" y="5556522"/>
              <a:ext cx="0" cy="502992"/>
            </a:xfrm>
            <a:prstGeom prst="line">
              <a:avLst/>
            </a:prstGeom>
            <a:noFill/>
            <a:ln w="9525">
              <a:solidFill>
                <a:schemeClr val="tx1"/>
              </a:solidFill>
              <a:miter lim="800000"/>
            </a:ln>
            <a:effectLst>
              <a:prstShdw prst="shdw17" dist="17961" dir="2700000">
                <a:schemeClr val="tx1">
                  <a:gamma/>
                  <a:shade val="60000"/>
                  <a:invGamma/>
                </a:schemeClr>
              </a:prstShdw>
            </a:effectLst>
          </p:spPr>
          <p:txBody>
            <a:bodyPr wrap="none"/>
            <a:lstStyle/>
            <a:p>
              <a:pPr eaLnBrk="1" hangingPunct="1">
                <a:defRPr/>
              </a:pPr>
              <a:endParaRPr lang="zh-CN" altLang="en-US">
                <a:ea typeface="黑体" panose="02010609060101010101" pitchFamily="49" charset="-122"/>
              </a:endParaRPr>
            </a:p>
          </p:txBody>
        </p:sp>
      </p:grpSp>
      <p:sp>
        <p:nvSpPr>
          <p:cNvPr id="167" name="Rectangle 34"/>
          <p:cNvSpPr>
            <a:spLocks noChangeArrowheads="1"/>
          </p:cNvSpPr>
          <p:nvPr/>
        </p:nvSpPr>
        <p:spPr bwMode="auto">
          <a:xfrm>
            <a:off x="4670425" y="5414963"/>
            <a:ext cx="6477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00FF"/>
                </a:solidFill>
                <a:latin typeface="Times New Roman" panose="02020603050405020304" pitchFamily="18" charset="0"/>
                <a:ea typeface="黑体" panose="02010609060101010101" pitchFamily="49" charset="-122"/>
              </a:rPr>
              <a:t>4</a:t>
            </a:r>
            <a:r>
              <a:rPr kumimoji="0" lang="zh-CN" altLang="en-US" sz="2400">
                <a:solidFill>
                  <a:srgbClr val="0000FF"/>
                </a:solidFill>
                <a:latin typeface="Times New Roman" panose="02020603050405020304" pitchFamily="18" charset="0"/>
                <a:ea typeface="黑体" panose="02010609060101010101" pitchFamily="49" charset="-122"/>
              </a:rPr>
              <a:t>万</a:t>
            </a:r>
            <a:endParaRPr kumimoji="0" lang="zh-CN" altLang="zh-CN" sz="2400">
              <a:solidFill>
                <a:srgbClr val="0000FF"/>
              </a:solidFill>
              <a:latin typeface="Times New Roman" panose="02020603050405020304" pitchFamily="18" charset="0"/>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12135"/>
                                        </p:tgtEl>
                                        <p:attrNameLst>
                                          <p:attrName>style.visibility</p:attrName>
                                        </p:attrNameLst>
                                      </p:cBhvr>
                                      <p:to>
                                        <p:strVal val="visible"/>
                                      </p:to>
                                    </p:set>
                                    <p:animEffect transition="in" filter="dissolve">
                                      <p:cBhvr>
                                        <p:cTn id="32" dur="500"/>
                                        <p:tgtEl>
                                          <p:spTgt spid="212135"/>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12153"/>
                                        </p:tgtEl>
                                        <p:attrNameLst>
                                          <p:attrName>style.visibility</p:attrName>
                                        </p:attrNameLst>
                                      </p:cBhvr>
                                      <p:to>
                                        <p:strVal val="visible"/>
                                      </p:to>
                                    </p:set>
                                    <p:animEffect transition="in" filter="dissolve">
                                      <p:cBhvr>
                                        <p:cTn id="37" dur="500"/>
                                        <p:tgtEl>
                                          <p:spTgt spid="212153"/>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dissolv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212152"/>
                                        </p:tgtEl>
                                        <p:attrNameLst>
                                          <p:attrName>style.visibility</p:attrName>
                                        </p:attrNameLst>
                                      </p:cBhvr>
                                      <p:to>
                                        <p:strVal val="visible"/>
                                      </p:to>
                                    </p:set>
                                    <p:animEffect transition="in" filter="dissolve">
                                      <p:cBhvr>
                                        <p:cTn id="47" dur="500"/>
                                        <p:tgtEl>
                                          <p:spTgt spid="212152"/>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dissolve">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212134"/>
                                        </p:tgtEl>
                                        <p:attrNameLst>
                                          <p:attrName>style.visibility</p:attrName>
                                        </p:attrNameLst>
                                      </p:cBhvr>
                                      <p:to>
                                        <p:strVal val="visible"/>
                                      </p:to>
                                    </p:set>
                                    <p:animEffect transition="in" filter="dissolve">
                                      <p:cBhvr>
                                        <p:cTn id="57" dur="500"/>
                                        <p:tgtEl>
                                          <p:spTgt spid="212134"/>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167"/>
                                        </p:tgtEl>
                                        <p:attrNameLst>
                                          <p:attrName>style.visibility</p:attrName>
                                        </p:attrNameLst>
                                      </p:cBhvr>
                                      <p:to>
                                        <p:strVal val="visible"/>
                                      </p:to>
                                    </p:set>
                                    <p:animEffect transition="in" filter="dissolve">
                                      <p:cBhvr>
                                        <p:cTn id="62"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12134" grpId="0"/>
      <p:bldP spid="212135" grpId="0"/>
      <p:bldP spid="212152" grpId="0"/>
      <p:bldP spid="212153" grpId="0"/>
      <p:bldP spid="167" grpId="0"/>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0532" name="Rectangle 4"/>
          <p:cNvSpPr>
            <a:spLocks noChangeArrowheads="1"/>
          </p:cNvSpPr>
          <p:nvPr/>
        </p:nvSpPr>
        <p:spPr bwMode="auto">
          <a:xfrm>
            <a:off x="1595438" y="95250"/>
            <a:ext cx="8821737" cy="3784600"/>
          </a:xfrm>
          <a:prstGeom prst="rect">
            <a:avLst/>
          </a:prstGeom>
          <a:noFill/>
          <a:ln w="9525">
            <a:noFill/>
            <a:miter lim="800000"/>
          </a:ln>
          <a:effectLst>
            <a:prstShdw prst="shdw17" dist="17961" dir="2700000">
              <a:schemeClr val="accent1">
                <a:gamma/>
                <a:shade val="60000"/>
                <a:invGamma/>
              </a:schemeClr>
            </a:prstShdw>
          </a:effectLst>
        </p:spPr>
        <p:txBody>
          <a:bodyPr anchor="ctr">
            <a:spAutoFit/>
          </a:bodyPr>
          <a:lstStyle/>
          <a:p>
            <a:pPr marL="0" marR="0" lvl="0" indent="304800" algn="l"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例</a:t>
            </a:r>
            <a:r>
              <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1】20×7</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年</a:t>
            </a:r>
            <a:r>
              <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5</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月</a:t>
            </a:r>
            <a:r>
              <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13</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日，甲公司支付价款</a:t>
            </a:r>
            <a:r>
              <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1 060 000</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元从二级市场购入乙公司发行的股票</a:t>
            </a:r>
            <a:r>
              <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100 000</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股，</a:t>
            </a:r>
            <a:r>
              <a:rPr kumimoji="1"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mn-cs"/>
              </a:rPr>
              <a:t>每股价格</a:t>
            </a:r>
            <a:r>
              <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10.60</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元（含已宣告但</a:t>
            </a:r>
            <a:r>
              <a:rPr kumimoji="1"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mn-cs"/>
              </a:rPr>
              <a:t>尚未发放的现金股利</a:t>
            </a:r>
            <a:r>
              <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0.60</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元），另支付</a:t>
            </a:r>
            <a:r>
              <a:rPr kumimoji="1"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mn-cs"/>
              </a:rPr>
              <a:t>交易费用</a:t>
            </a:r>
            <a:r>
              <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1 000</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元。甲公司将持有的乙公司股权划分为</a:t>
            </a:r>
            <a:r>
              <a:rPr kumimoji="1"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mn-cs"/>
              </a:rPr>
              <a:t>交易性金融资产</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，且持有乙公司股权后对其无重大影响。</a:t>
            </a:r>
            <a:endPar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endParaRPr>
          </a:p>
          <a:p>
            <a:pPr marL="0" marR="0" lvl="0" indent="30480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甲公司其他相关资料如下：</a:t>
            </a:r>
            <a:endPar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endParaRPr>
          </a:p>
          <a:p>
            <a:pPr marL="0" marR="0" lvl="0" indent="30480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a:t>
            </a:r>
            <a:r>
              <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1</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a:t>
            </a:r>
            <a:r>
              <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5</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月</a:t>
            </a:r>
            <a:r>
              <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23</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日，收到乙公司发放的现金股利；</a:t>
            </a:r>
            <a:endPar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endParaRPr>
          </a:p>
          <a:p>
            <a:pPr marL="0" marR="0" lvl="0" indent="30480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a:t>
            </a:r>
            <a:r>
              <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2</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a:t>
            </a:r>
            <a:r>
              <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6</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月</a:t>
            </a:r>
            <a:r>
              <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30</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日，乙公司股票价格涨到每股</a:t>
            </a:r>
            <a:r>
              <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13</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元；</a:t>
            </a:r>
            <a:endPar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endParaRPr>
          </a:p>
          <a:p>
            <a:pPr marL="0" marR="0" lvl="0" indent="30480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a:t>
            </a:r>
            <a:r>
              <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3</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a:t>
            </a:r>
            <a:r>
              <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8</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月</a:t>
            </a:r>
            <a:r>
              <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15</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日，将持有的乙公司股票全部售出，每股售价</a:t>
            </a:r>
            <a:r>
              <a:rPr kumimoji="1" lang="en-US" altLang="zh-CN"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15</a:t>
            </a:r>
            <a:r>
              <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rPr>
              <a:t>元。</a:t>
            </a:r>
            <a:endParaRPr kumimoji="1" lang="zh-CN" altLang="en-US" sz="2400" b="1" i="0" u="none" strike="noStrike" kern="1200" cap="none" spc="0" normalizeH="0" baseline="0" noProof="0" dirty="0">
              <a:ln>
                <a:noFill/>
              </a:ln>
              <a:solidFill>
                <a:srgbClr val="002A00"/>
              </a:solidFill>
              <a:effectLst/>
              <a:uLnTx/>
              <a:uFillTx/>
              <a:latin typeface="Times New Roman" panose="02020603050405020304" pitchFamily="18" charset="0"/>
              <a:ea typeface="黑体" panose="02010609060101010101" pitchFamily="49" charset="-122"/>
              <a:cs typeface="+mn-cs"/>
            </a:endParaRPr>
          </a:p>
          <a:p>
            <a:pPr marL="0" marR="0" lvl="0" indent="30480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dirty="0">
                <a:ln>
                  <a:noFill/>
                </a:ln>
                <a:solidFill>
                  <a:srgbClr val="000066"/>
                </a:solidFill>
                <a:effectLst/>
                <a:uLnTx/>
                <a:uFillTx/>
                <a:latin typeface="Times New Roman" panose="02020603050405020304" pitchFamily="18" charset="0"/>
                <a:ea typeface="黑体" panose="02010609060101010101" pitchFamily="49" charset="-122"/>
                <a:cs typeface="+mn-cs"/>
              </a:rPr>
              <a:t>甲公司的账务处理：</a:t>
            </a:r>
            <a:endParaRPr kumimoji="1" lang="zh-CN" altLang="en-US" sz="2400" b="1" i="0" u="none" strike="noStrike" kern="1200" cap="none" spc="0" normalizeH="0" baseline="0" noProof="0" dirty="0">
              <a:ln>
                <a:noFill/>
              </a:ln>
              <a:solidFill>
                <a:srgbClr val="000066"/>
              </a:solidFill>
              <a:effectLst/>
              <a:uLnTx/>
              <a:uFillTx/>
              <a:latin typeface="Times New Roman" panose="02020603050405020304" pitchFamily="18" charset="0"/>
              <a:ea typeface="黑体" panose="02010609060101010101" pitchFamily="49" charset="-122"/>
              <a:cs typeface="+mn-cs"/>
            </a:endParaRPr>
          </a:p>
        </p:txBody>
      </p:sp>
      <p:sp>
        <p:nvSpPr>
          <p:cNvPr id="150533" name="Rectangle 5"/>
          <p:cNvSpPr>
            <a:spLocks noChangeArrowheads="1"/>
          </p:cNvSpPr>
          <p:nvPr/>
        </p:nvSpPr>
        <p:spPr bwMode="auto">
          <a:xfrm>
            <a:off x="2279650" y="3933825"/>
            <a:ext cx="7416800" cy="1938338"/>
          </a:xfrm>
          <a:prstGeom prst="rect">
            <a:avLst/>
          </a:prstGeom>
          <a:solidFill>
            <a:srgbClr val="FFFF99"/>
          </a:solidFill>
          <a:ln>
            <a:noFill/>
          </a:ln>
          <a:effectLst>
            <a:prstShdw prst="shdw17" dist="17961" dir="2700000">
              <a:srgbClr val="99995C"/>
            </a:prst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0066"/>
                </a:solidFill>
                <a:effectLst/>
                <a:uLnTx/>
                <a:uFillTx/>
                <a:latin typeface="Times New Roman" panose="02020603050405020304" pitchFamily="18" charset="0"/>
                <a:ea typeface="黑体" panose="02010609060101010101" pitchFamily="49" charset="-122"/>
                <a:cs typeface="+mn-cs"/>
              </a:rPr>
              <a:t>（</a:t>
            </a:r>
            <a:r>
              <a:rPr kumimoji="1" lang="en-US" altLang="zh-CN" sz="2400" b="1" i="0" u="none" strike="noStrike" kern="1200" cap="none" spc="0" normalizeH="0" baseline="0" noProof="0">
                <a:ln>
                  <a:noFill/>
                </a:ln>
                <a:solidFill>
                  <a:srgbClr val="000066"/>
                </a:solidFill>
                <a:effectLst/>
                <a:uLnTx/>
                <a:uFillTx/>
                <a:latin typeface="Times New Roman" panose="02020603050405020304" pitchFamily="18" charset="0"/>
                <a:ea typeface="黑体" panose="02010609060101010101" pitchFamily="49" charset="-122"/>
                <a:cs typeface="+mn-cs"/>
              </a:rPr>
              <a:t>0</a:t>
            </a:r>
            <a:r>
              <a:rPr kumimoji="1" lang="zh-CN" altLang="en-US" sz="2400" b="1" i="0" u="none" strike="noStrike" kern="1200" cap="none" spc="0" normalizeH="0" baseline="0" noProof="0">
                <a:ln>
                  <a:noFill/>
                </a:ln>
                <a:solidFill>
                  <a:srgbClr val="000066"/>
                </a:solidFill>
                <a:effectLst/>
                <a:uLnTx/>
                <a:uFillTx/>
                <a:latin typeface="Times New Roman" panose="02020603050405020304" pitchFamily="18" charset="0"/>
                <a:ea typeface="黑体" panose="02010609060101010101" pitchFamily="49" charset="-122"/>
                <a:cs typeface="+mn-cs"/>
              </a:rPr>
              <a:t>）</a:t>
            </a:r>
            <a:r>
              <a:rPr kumimoji="1" lang="en-US" altLang="zh-CN" sz="2400" b="1" i="0" u="none" strike="noStrike" kern="1200" cap="none" spc="0" normalizeH="0" baseline="0" noProof="0">
                <a:ln>
                  <a:noFill/>
                </a:ln>
                <a:solidFill>
                  <a:srgbClr val="000066"/>
                </a:solidFill>
                <a:effectLst/>
                <a:uLnTx/>
                <a:uFillTx/>
                <a:latin typeface="Times New Roman" panose="02020603050405020304" pitchFamily="18" charset="0"/>
                <a:ea typeface="黑体" panose="02010609060101010101" pitchFamily="49" charset="-122"/>
                <a:cs typeface="+mn-cs"/>
              </a:rPr>
              <a:t>5</a:t>
            </a:r>
            <a:r>
              <a:rPr kumimoji="1" lang="zh-CN" altLang="en-US" sz="2400" b="1" i="0" u="none" strike="noStrike" kern="1200" cap="none" spc="0" normalizeH="0" baseline="0" noProof="0">
                <a:ln>
                  <a:noFill/>
                </a:ln>
                <a:solidFill>
                  <a:srgbClr val="000066"/>
                </a:solidFill>
                <a:effectLst/>
                <a:uLnTx/>
                <a:uFillTx/>
                <a:latin typeface="Times New Roman" panose="02020603050405020304" pitchFamily="18" charset="0"/>
                <a:ea typeface="黑体" panose="02010609060101010101" pitchFamily="49" charset="-122"/>
                <a:cs typeface="+mn-cs"/>
              </a:rPr>
              <a:t>月</a:t>
            </a:r>
            <a:r>
              <a:rPr kumimoji="1" lang="en-US" altLang="zh-CN" sz="2400" b="1" i="0" u="none" strike="noStrike" kern="1200" cap="none" spc="0" normalizeH="0" baseline="0" noProof="0">
                <a:ln>
                  <a:noFill/>
                </a:ln>
                <a:solidFill>
                  <a:srgbClr val="000066"/>
                </a:solidFill>
                <a:effectLst/>
                <a:uLnTx/>
                <a:uFillTx/>
                <a:latin typeface="Times New Roman" panose="02020603050405020304" pitchFamily="18" charset="0"/>
                <a:ea typeface="黑体" panose="02010609060101010101" pitchFamily="49" charset="-122"/>
                <a:cs typeface="+mn-cs"/>
              </a:rPr>
              <a:t>13</a:t>
            </a:r>
            <a:r>
              <a:rPr kumimoji="1" lang="zh-CN" altLang="en-US" sz="2400" b="1" i="0" u="none" strike="noStrike" kern="1200" cap="none" spc="0" normalizeH="0" baseline="0" noProof="0">
                <a:ln>
                  <a:noFill/>
                </a:ln>
                <a:solidFill>
                  <a:srgbClr val="000066"/>
                </a:solidFill>
                <a:effectLst/>
                <a:uLnTx/>
                <a:uFillTx/>
                <a:latin typeface="Times New Roman" panose="02020603050405020304" pitchFamily="18" charset="0"/>
                <a:ea typeface="黑体" panose="02010609060101010101" pitchFamily="49" charset="-122"/>
                <a:cs typeface="+mn-cs"/>
              </a:rPr>
              <a:t>日，购入乙公司股票：</a:t>
            </a:r>
            <a:endParaRPr kumimoji="1" lang="zh-CN" altLang="en-US" sz="2400" b="1" i="0" u="none" strike="noStrike" kern="1200" cap="none" spc="0" normalizeH="0" baseline="0" noProof="0">
              <a:ln>
                <a:noFill/>
              </a:ln>
              <a:solidFill>
                <a:srgbClr val="000066"/>
              </a:solidFill>
              <a:effectLst/>
              <a:uLnTx/>
              <a:uFillTx/>
              <a:latin typeface="Times New Roman" panose="02020603050405020304" pitchFamily="18" charset="0"/>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借：交易性金融资产</a:t>
            </a:r>
            <a:r>
              <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a:t>
            </a:r>
            <a:r>
              <a:rPr kumimoji="1" lang="zh-CN" altLang="en-US"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成本　  　  </a:t>
            </a:r>
            <a:r>
              <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1 000 000</a:t>
            </a:r>
            <a:endPar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　　应收股利　　　　　　　　   　　 </a:t>
            </a:r>
            <a:r>
              <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60 000</a:t>
            </a:r>
            <a:endPar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　　投资收益　　　　　　　　 　 　　</a:t>
            </a:r>
            <a:r>
              <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1 000</a:t>
            </a:r>
            <a:endPar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  贷：银行存款　　　　　　　　　 　    　</a:t>
            </a:r>
            <a:r>
              <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1 061 000</a:t>
            </a:r>
            <a:endPar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0532">
                                            <p:txEl>
                                              <p:pRg st="0" end="0"/>
                                            </p:txEl>
                                          </p:spTgt>
                                        </p:tgtEl>
                                        <p:attrNameLst>
                                          <p:attrName>style.visibility</p:attrName>
                                        </p:attrNameLst>
                                      </p:cBhvr>
                                      <p:to>
                                        <p:strVal val="visible"/>
                                      </p:to>
                                    </p:set>
                                    <p:animEffect transition="in" filter="fade">
                                      <p:cBhvr>
                                        <p:cTn id="7" dur="500"/>
                                        <p:tgtEl>
                                          <p:spTgt spid="1505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0532">
                                            <p:txEl>
                                              <p:pRg st="1" end="1"/>
                                            </p:txEl>
                                          </p:spTgt>
                                        </p:tgtEl>
                                        <p:attrNameLst>
                                          <p:attrName>style.visibility</p:attrName>
                                        </p:attrNameLst>
                                      </p:cBhvr>
                                      <p:to>
                                        <p:strVal val="visible"/>
                                      </p:to>
                                    </p:set>
                                    <p:animEffect transition="in" filter="fade">
                                      <p:cBhvr>
                                        <p:cTn id="12" dur="500"/>
                                        <p:tgtEl>
                                          <p:spTgt spid="15053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0532">
                                            <p:txEl>
                                              <p:pRg st="2" end="2"/>
                                            </p:txEl>
                                          </p:spTgt>
                                        </p:tgtEl>
                                        <p:attrNameLst>
                                          <p:attrName>style.visibility</p:attrName>
                                        </p:attrNameLst>
                                      </p:cBhvr>
                                      <p:to>
                                        <p:strVal val="visible"/>
                                      </p:to>
                                    </p:set>
                                    <p:animEffect transition="in" filter="fade">
                                      <p:cBhvr>
                                        <p:cTn id="17" dur="500"/>
                                        <p:tgtEl>
                                          <p:spTgt spid="15053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0532">
                                            <p:txEl>
                                              <p:pRg st="3" end="3"/>
                                            </p:txEl>
                                          </p:spTgt>
                                        </p:tgtEl>
                                        <p:attrNameLst>
                                          <p:attrName>style.visibility</p:attrName>
                                        </p:attrNameLst>
                                      </p:cBhvr>
                                      <p:to>
                                        <p:strVal val="visible"/>
                                      </p:to>
                                    </p:set>
                                    <p:animEffect transition="in" filter="fade">
                                      <p:cBhvr>
                                        <p:cTn id="22" dur="500"/>
                                        <p:tgtEl>
                                          <p:spTgt spid="15053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0532">
                                            <p:txEl>
                                              <p:pRg st="4" end="4"/>
                                            </p:txEl>
                                          </p:spTgt>
                                        </p:tgtEl>
                                        <p:attrNameLst>
                                          <p:attrName>style.visibility</p:attrName>
                                        </p:attrNameLst>
                                      </p:cBhvr>
                                      <p:to>
                                        <p:strVal val="visible"/>
                                      </p:to>
                                    </p:set>
                                    <p:animEffect transition="in" filter="fade">
                                      <p:cBhvr>
                                        <p:cTn id="27" dur="500"/>
                                        <p:tgtEl>
                                          <p:spTgt spid="15053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0532">
                                            <p:txEl>
                                              <p:pRg st="5" end="5"/>
                                            </p:txEl>
                                          </p:spTgt>
                                        </p:tgtEl>
                                        <p:attrNameLst>
                                          <p:attrName>style.visibility</p:attrName>
                                        </p:attrNameLst>
                                      </p:cBhvr>
                                      <p:to>
                                        <p:strVal val="visible"/>
                                      </p:to>
                                    </p:set>
                                    <p:animEffect transition="in" filter="fade">
                                      <p:cBhvr>
                                        <p:cTn id="32" dur="500"/>
                                        <p:tgtEl>
                                          <p:spTgt spid="15053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0533">
                                            <p:bg/>
                                          </p:spTgt>
                                        </p:tgtEl>
                                        <p:attrNameLst>
                                          <p:attrName>style.visibility</p:attrName>
                                        </p:attrNameLst>
                                      </p:cBhvr>
                                      <p:to>
                                        <p:strVal val="visible"/>
                                      </p:to>
                                    </p:set>
                                    <p:animEffect transition="in" filter="fade">
                                      <p:cBhvr>
                                        <p:cTn id="37" dur="500"/>
                                        <p:tgtEl>
                                          <p:spTgt spid="150533">
                                            <p:bg/>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0533">
                                            <p:txEl>
                                              <p:pRg st="0" end="0"/>
                                            </p:txEl>
                                          </p:spTgt>
                                        </p:tgtEl>
                                        <p:attrNameLst>
                                          <p:attrName>style.visibility</p:attrName>
                                        </p:attrNameLst>
                                      </p:cBhvr>
                                      <p:to>
                                        <p:strVal val="visible"/>
                                      </p:to>
                                    </p:set>
                                    <p:animEffect transition="in" filter="fade">
                                      <p:cBhvr>
                                        <p:cTn id="42" dur="500"/>
                                        <p:tgtEl>
                                          <p:spTgt spid="150533">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0533">
                                            <p:txEl>
                                              <p:pRg st="1" end="1"/>
                                            </p:txEl>
                                          </p:spTgt>
                                        </p:tgtEl>
                                        <p:attrNameLst>
                                          <p:attrName>style.visibility</p:attrName>
                                        </p:attrNameLst>
                                      </p:cBhvr>
                                      <p:to>
                                        <p:strVal val="visible"/>
                                      </p:to>
                                    </p:set>
                                    <p:animEffect transition="in" filter="fade">
                                      <p:cBhvr>
                                        <p:cTn id="47" dur="500"/>
                                        <p:tgtEl>
                                          <p:spTgt spid="150533">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50533">
                                            <p:txEl>
                                              <p:pRg st="2" end="2"/>
                                            </p:txEl>
                                          </p:spTgt>
                                        </p:tgtEl>
                                        <p:attrNameLst>
                                          <p:attrName>style.visibility</p:attrName>
                                        </p:attrNameLst>
                                      </p:cBhvr>
                                      <p:to>
                                        <p:strVal val="visible"/>
                                      </p:to>
                                    </p:set>
                                    <p:animEffect transition="in" filter="fade">
                                      <p:cBhvr>
                                        <p:cTn id="52" dur="500"/>
                                        <p:tgtEl>
                                          <p:spTgt spid="150533">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50533">
                                            <p:txEl>
                                              <p:pRg st="3" end="3"/>
                                            </p:txEl>
                                          </p:spTgt>
                                        </p:tgtEl>
                                        <p:attrNameLst>
                                          <p:attrName>style.visibility</p:attrName>
                                        </p:attrNameLst>
                                      </p:cBhvr>
                                      <p:to>
                                        <p:strVal val="visible"/>
                                      </p:to>
                                    </p:set>
                                    <p:animEffect transition="in" filter="fade">
                                      <p:cBhvr>
                                        <p:cTn id="57" dur="500"/>
                                        <p:tgtEl>
                                          <p:spTgt spid="150533">
                                            <p:txEl>
                                              <p:pRg st="3" end="3"/>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50533">
                                            <p:txEl>
                                              <p:pRg st="4" end="4"/>
                                            </p:txEl>
                                          </p:spTgt>
                                        </p:tgtEl>
                                        <p:attrNameLst>
                                          <p:attrName>style.visibility</p:attrName>
                                        </p:attrNameLst>
                                      </p:cBhvr>
                                      <p:to>
                                        <p:strVal val="visible"/>
                                      </p:to>
                                    </p:set>
                                    <p:animEffect transition="in" filter="fade">
                                      <p:cBhvr>
                                        <p:cTn id="62" dur="500"/>
                                        <p:tgtEl>
                                          <p:spTgt spid="15053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3" grpId="0" animBg="1" build="p"/>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1794" name="Rectangle 2"/>
          <p:cNvSpPr>
            <a:spLocks noChangeArrowheads="1"/>
          </p:cNvSpPr>
          <p:nvPr/>
        </p:nvSpPr>
        <p:spPr bwMode="auto">
          <a:xfrm>
            <a:off x="1595438" y="95250"/>
            <a:ext cx="8821737" cy="3784600"/>
          </a:xfrm>
          <a:prstGeom prst="rect">
            <a:avLst/>
          </a:prstGeom>
          <a:noFill/>
          <a:ln w="9525">
            <a:noFill/>
            <a:miter lim="800000"/>
          </a:ln>
          <a:effectLst>
            <a:prstShdw prst="shdw17" dist="17961" dir="2700000">
              <a:schemeClr val="accent1">
                <a:gamma/>
                <a:shade val="60000"/>
                <a:invGamma/>
              </a:schemeClr>
            </a:prstShdw>
          </a:effectLst>
        </p:spPr>
        <p:txBody>
          <a:bodyPr anchor="ctr">
            <a:spAutoFit/>
          </a:bodyPr>
          <a:lstStyle/>
          <a:p>
            <a:pPr marL="0" marR="0" lvl="0" indent="304800" algn="l"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例</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1】20×7</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年</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5</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月</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13</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日，甲公司支付价款</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1 060 000</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元从二级市场购入乙公司发行的股票</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100 000</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股，</a:t>
            </a: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每股价格</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10.60</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元（含已宣告但</a:t>
            </a: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尚未发放的现金股利</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0.60</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元），另支付</a:t>
            </a: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交易费用</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1 000</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元。甲公司将持有的乙公司股权划分为交易性金融资产，且持有乙公司股权后对其无重大影响。</a:t>
            </a: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a:p>
            <a:pPr marL="0" marR="0" lvl="0" indent="30480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甲公司其他相关资料如下：</a:t>
            </a: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a:p>
            <a:pPr marL="0" marR="0" lvl="0" indent="30480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1</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5</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月</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23</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日，收到乙公司发放的现金股利；</a:t>
            </a: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a:p>
            <a:pPr marL="0" marR="0" lvl="0" indent="30480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2</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6</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月</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30</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日，乙公司股票价格涨到每股</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13</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元；</a:t>
            </a: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a:p>
            <a:pPr marL="0" marR="0" lvl="0" indent="30480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3</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8</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月</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15</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日，将持有的乙公司股票全部售出，每股售价</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15</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元。</a:t>
            </a: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a:p>
            <a:pPr marL="0" marR="0" lvl="0" indent="30480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0066"/>
                </a:solidFill>
                <a:effectLst/>
                <a:uLnTx/>
                <a:uFillTx/>
                <a:latin typeface="Times New Roman" panose="02020603050405020304" pitchFamily="18" charset="0"/>
                <a:ea typeface="黑体" panose="02010609060101010101" pitchFamily="49" charset="-122"/>
                <a:cs typeface="+mn-cs"/>
              </a:rPr>
              <a:t>甲公司的账务处理：</a:t>
            </a:r>
            <a:endParaRPr kumimoji="1" lang="zh-CN" altLang="en-US" sz="2400" b="1" i="0" u="none" strike="noStrike" kern="1200" cap="none" spc="0" normalizeH="0" baseline="0" noProof="0">
              <a:ln>
                <a:noFill/>
              </a:ln>
              <a:solidFill>
                <a:srgbClr val="000066"/>
              </a:solidFill>
              <a:effectLst/>
              <a:uLnTx/>
              <a:uFillTx/>
              <a:latin typeface="Times New Roman" panose="02020603050405020304" pitchFamily="18" charset="0"/>
              <a:ea typeface="黑体" panose="02010609060101010101" pitchFamily="49" charset="-122"/>
              <a:cs typeface="+mn-cs"/>
            </a:endParaRPr>
          </a:p>
        </p:txBody>
      </p:sp>
      <p:sp>
        <p:nvSpPr>
          <p:cNvPr id="161796" name="Rectangle 4"/>
          <p:cNvSpPr>
            <a:spLocks noChangeArrowheads="1"/>
          </p:cNvSpPr>
          <p:nvPr/>
        </p:nvSpPr>
        <p:spPr bwMode="auto">
          <a:xfrm>
            <a:off x="2063750" y="3910013"/>
            <a:ext cx="7416800" cy="1200150"/>
          </a:xfrm>
          <a:prstGeom prst="rect">
            <a:avLst/>
          </a:prstGeom>
          <a:solidFill>
            <a:srgbClr val="CCFFCC"/>
          </a:solidFill>
          <a:ln>
            <a:noFill/>
          </a:ln>
          <a:effectLst>
            <a:prstShdw prst="shdw17" dist="17961" dir="2700000">
              <a:srgbClr val="7A997A"/>
            </a:prstShdw>
          </a:effectLst>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304800">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304800" algn="l" defTabSz="914400" rtl="0" eaLnBrk="1" fontAlgn="base" latinLnBrk="0" hangingPunct="1">
              <a:lnSpc>
                <a:spcPct val="100000"/>
              </a:lnSpc>
              <a:spcBef>
                <a:spcPct val="0"/>
              </a:spcBef>
              <a:spcAft>
                <a:spcPct val="0"/>
              </a:spcAft>
              <a:buClrTx/>
              <a:buSzTx/>
              <a:buFont typeface="Wingdings" panose="05000000000000000000" pitchFamily="2" charset="2"/>
              <a:buNone/>
              <a:defRPr/>
            </a:pPr>
            <a:r>
              <a:rPr kumimoji="1" lang="zh-CN" altLang="en-US" sz="2400" b="1" i="0" u="none" strike="noStrike" kern="1200" cap="none" spc="0" normalizeH="0" baseline="0" noProof="0">
                <a:ln>
                  <a:noFill/>
                </a:ln>
                <a:solidFill>
                  <a:srgbClr val="000066"/>
                </a:solidFill>
                <a:effectLst/>
                <a:uLnTx/>
                <a:uFillTx/>
                <a:latin typeface="Times New Roman" panose="02020603050405020304" pitchFamily="18" charset="0"/>
                <a:ea typeface="黑体" panose="02010609060101010101" pitchFamily="49" charset="-122"/>
                <a:cs typeface="+mn-cs"/>
              </a:rPr>
              <a:t>（</a:t>
            </a:r>
            <a:r>
              <a:rPr kumimoji="1" lang="en-US" altLang="zh-CN" sz="2400" b="1" i="0" u="none" strike="noStrike" kern="1200" cap="none" spc="0" normalizeH="0" baseline="0" noProof="0">
                <a:ln>
                  <a:noFill/>
                </a:ln>
                <a:solidFill>
                  <a:srgbClr val="000066"/>
                </a:solidFill>
                <a:effectLst/>
                <a:uLnTx/>
                <a:uFillTx/>
                <a:latin typeface="Times New Roman" panose="02020603050405020304" pitchFamily="18" charset="0"/>
                <a:ea typeface="黑体" panose="02010609060101010101" pitchFamily="49" charset="-122"/>
                <a:cs typeface="+mn-cs"/>
              </a:rPr>
              <a:t>1</a:t>
            </a:r>
            <a:r>
              <a:rPr kumimoji="1" lang="zh-CN" altLang="en-US" sz="2400" b="1" i="0" u="none" strike="noStrike" kern="1200" cap="none" spc="0" normalizeH="0" baseline="0" noProof="0">
                <a:ln>
                  <a:noFill/>
                </a:ln>
                <a:solidFill>
                  <a:srgbClr val="000066"/>
                </a:solidFill>
                <a:effectLst/>
                <a:uLnTx/>
                <a:uFillTx/>
                <a:latin typeface="Times New Roman" panose="02020603050405020304" pitchFamily="18" charset="0"/>
                <a:ea typeface="黑体" panose="02010609060101010101" pitchFamily="49" charset="-122"/>
                <a:cs typeface="+mn-cs"/>
              </a:rPr>
              <a:t>）</a:t>
            </a:r>
            <a:r>
              <a:rPr kumimoji="1" lang="en-US" altLang="zh-CN" sz="2400" b="1" i="0" u="none" strike="noStrike" kern="1200" cap="none" spc="0" normalizeH="0" baseline="0" noProof="0">
                <a:ln>
                  <a:noFill/>
                </a:ln>
                <a:solidFill>
                  <a:srgbClr val="000066"/>
                </a:solidFill>
                <a:effectLst/>
                <a:uLnTx/>
                <a:uFillTx/>
                <a:latin typeface="Times New Roman" panose="02020603050405020304" pitchFamily="18" charset="0"/>
                <a:ea typeface="黑体" panose="02010609060101010101" pitchFamily="49" charset="-122"/>
                <a:cs typeface="+mn-cs"/>
              </a:rPr>
              <a:t>5</a:t>
            </a:r>
            <a:r>
              <a:rPr kumimoji="1" lang="zh-CN" altLang="en-US" sz="2400" b="1" i="0" u="none" strike="noStrike" kern="1200" cap="none" spc="0" normalizeH="0" baseline="0" noProof="0">
                <a:ln>
                  <a:noFill/>
                </a:ln>
                <a:solidFill>
                  <a:srgbClr val="000066"/>
                </a:solidFill>
                <a:effectLst/>
                <a:uLnTx/>
                <a:uFillTx/>
                <a:latin typeface="Times New Roman" panose="02020603050405020304" pitchFamily="18" charset="0"/>
                <a:ea typeface="黑体" panose="02010609060101010101" pitchFamily="49" charset="-122"/>
                <a:cs typeface="+mn-cs"/>
              </a:rPr>
              <a:t>月</a:t>
            </a:r>
            <a:r>
              <a:rPr kumimoji="1" lang="en-US" altLang="zh-CN" sz="2400" b="1" i="0" u="none" strike="noStrike" kern="1200" cap="none" spc="0" normalizeH="0" baseline="0" noProof="0">
                <a:ln>
                  <a:noFill/>
                </a:ln>
                <a:solidFill>
                  <a:srgbClr val="000066"/>
                </a:solidFill>
                <a:effectLst/>
                <a:uLnTx/>
                <a:uFillTx/>
                <a:latin typeface="Times New Roman" panose="02020603050405020304" pitchFamily="18" charset="0"/>
                <a:ea typeface="黑体" panose="02010609060101010101" pitchFamily="49" charset="-122"/>
                <a:cs typeface="+mn-cs"/>
              </a:rPr>
              <a:t>23</a:t>
            </a:r>
            <a:r>
              <a:rPr kumimoji="1" lang="zh-CN" altLang="en-US" sz="2400" b="1" i="0" u="none" strike="noStrike" kern="1200" cap="none" spc="0" normalizeH="0" baseline="0" noProof="0">
                <a:ln>
                  <a:noFill/>
                </a:ln>
                <a:solidFill>
                  <a:srgbClr val="000066"/>
                </a:solidFill>
                <a:effectLst/>
                <a:uLnTx/>
                <a:uFillTx/>
                <a:latin typeface="Times New Roman" panose="02020603050405020304" pitchFamily="18" charset="0"/>
                <a:ea typeface="黑体" panose="02010609060101010101" pitchFamily="49" charset="-122"/>
                <a:cs typeface="+mn-cs"/>
              </a:rPr>
              <a:t>日，收到乙公司发放的现金股利：</a:t>
            </a:r>
            <a:endParaRPr kumimoji="1" lang="zh-CN" altLang="en-US" sz="2400" b="1" i="0" u="none" strike="noStrike" kern="1200" cap="none" spc="0" normalizeH="0" baseline="0" noProof="0">
              <a:ln>
                <a:noFill/>
              </a:ln>
              <a:solidFill>
                <a:srgbClr val="000066"/>
              </a:solidFill>
              <a:effectLst/>
              <a:uLnTx/>
              <a:uFillTx/>
              <a:latin typeface="Times New Roman" panose="02020603050405020304" pitchFamily="18" charset="0"/>
              <a:ea typeface="黑体" panose="02010609060101010101" pitchFamily="49" charset="-122"/>
              <a:cs typeface="+mn-cs"/>
            </a:endParaRPr>
          </a:p>
          <a:p>
            <a:pPr marL="0" marR="0" lvl="0" indent="304800" algn="l" defTabSz="914400" rtl="0" eaLnBrk="1" fontAlgn="base" latinLnBrk="0" hangingPunct="1">
              <a:lnSpc>
                <a:spcPct val="100000"/>
              </a:lnSpc>
              <a:spcBef>
                <a:spcPct val="0"/>
              </a:spcBef>
              <a:spcAft>
                <a:spcPct val="0"/>
              </a:spcAft>
              <a:buClrTx/>
              <a:buSzTx/>
              <a:buFont typeface="Wingdings" panose="05000000000000000000" pitchFamily="2" charset="2"/>
              <a:buNone/>
              <a:defRPr/>
            </a:pP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      </a:t>
            </a:r>
            <a:r>
              <a:rPr kumimoji="1" lang="zh-CN" altLang="en-US"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借：银行存款　　　　　　</a:t>
            </a:r>
            <a:r>
              <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60 000</a:t>
            </a:r>
            <a:endPar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endParaRPr>
          </a:p>
          <a:p>
            <a:pPr marL="0" marR="0" lvl="0" indent="304800" algn="l" defTabSz="914400" rtl="0" eaLnBrk="1" fontAlgn="base" latinLnBrk="0" hangingPunct="1">
              <a:lnSpc>
                <a:spcPct val="100000"/>
              </a:lnSpc>
              <a:spcBef>
                <a:spcPct val="0"/>
              </a:spcBef>
              <a:spcAft>
                <a:spcPct val="0"/>
              </a:spcAft>
              <a:buClrTx/>
              <a:buSzTx/>
              <a:buFont typeface="Wingdings" panose="05000000000000000000" pitchFamily="2" charset="2"/>
              <a:buNone/>
              <a:defRPr/>
            </a:pPr>
            <a:r>
              <a:rPr kumimoji="1" lang="zh-CN" altLang="en-US"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　　    贷：应收股利　　 　　　 </a:t>
            </a:r>
            <a:r>
              <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60 000</a:t>
            </a:r>
            <a:endPar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1796">
                                            <p:txEl>
                                              <p:pRg st="1" end="1"/>
                                            </p:txEl>
                                          </p:spTgt>
                                        </p:tgtEl>
                                        <p:attrNameLst>
                                          <p:attrName>style.visibility</p:attrName>
                                        </p:attrNameLst>
                                      </p:cBhvr>
                                      <p:to>
                                        <p:strVal val="visible"/>
                                      </p:to>
                                    </p:set>
                                    <p:animEffect transition="in" filter="dissolve">
                                      <p:cBhvr>
                                        <p:cTn id="7" dur="500"/>
                                        <p:tgtEl>
                                          <p:spTgt spid="161796">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61796">
                                            <p:txEl>
                                              <p:pRg st="2" end="2"/>
                                            </p:txEl>
                                          </p:spTgt>
                                        </p:tgtEl>
                                        <p:attrNameLst>
                                          <p:attrName>style.visibility</p:attrName>
                                        </p:attrNameLst>
                                      </p:cBhvr>
                                      <p:to>
                                        <p:strVal val="visible"/>
                                      </p:to>
                                    </p:set>
                                    <p:animEffect transition="in" filter="dissolve">
                                      <p:cBhvr>
                                        <p:cTn id="10" dur="500"/>
                                        <p:tgtEl>
                                          <p:spTgt spid="16179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矩形 2"/>
          <p:cNvSpPr>
            <a:spLocks noChangeArrowheads="1"/>
          </p:cNvSpPr>
          <p:nvPr/>
        </p:nvSpPr>
        <p:spPr bwMode="auto">
          <a:xfrm>
            <a:off x="609600" y="1147763"/>
            <a:ext cx="26558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en-US" altLang="zh-CN" sz="3200">
                <a:solidFill>
                  <a:srgbClr val="0000FF"/>
                </a:solidFill>
                <a:latin typeface="Times New Roman" panose="02020603050405020304" pitchFamily="18" charset="0"/>
                <a:ea typeface="黑体" panose="02010609060101010101" pitchFamily="49" charset="-122"/>
              </a:rPr>
              <a:t>【</a:t>
            </a:r>
            <a:r>
              <a:rPr lang="zh-CN" altLang="en-US" sz="3200">
                <a:solidFill>
                  <a:srgbClr val="0000FF"/>
                </a:solidFill>
                <a:latin typeface="Times New Roman" panose="02020603050405020304" pitchFamily="18" charset="0"/>
                <a:ea typeface="黑体" panose="02010609060101010101" pitchFamily="49" charset="-122"/>
              </a:rPr>
              <a:t>金融工具</a:t>
            </a:r>
            <a:r>
              <a:rPr lang="en-US" altLang="zh-CN" sz="3200">
                <a:solidFill>
                  <a:srgbClr val="0000FF"/>
                </a:solidFill>
                <a:latin typeface="Times New Roman" panose="02020603050405020304" pitchFamily="18" charset="0"/>
                <a:ea typeface="黑体" panose="02010609060101010101" pitchFamily="49" charset="-122"/>
              </a:rPr>
              <a:t>】</a:t>
            </a:r>
            <a:endParaRPr lang="zh-CN" altLang="en-US" sz="3200">
              <a:solidFill>
                <a:srgbClr val="0000FF"/>
              </a:solidFill>
              <a:latin typeface="Times New Roman" panose="02020603050405020304" pitchFamily="18" charset="0"/>
              <a:ea typeface="黑体" panose="02010609060101010101" pitchFamily="49" charset="-122"/>
            </a:endParaRPr>
          </a:p>
        </p:txBody>
      </p:sp>
      <p:sp>
        <p:nvSpPr>
          <p:cNvPr id="29699" name="矩形 4"/>
          <p:cNvSpPr>
            <a:spLocks noChangeArrowheads="1"/>
          </p:cNvSpPr>
          <p:nvPr/>
        </p:nvSpPr>
        <p:spPr bwMode="auto">
          <a:xfrm>
            <a:off x="766763" y="1844675"/>
            <a:ext cx="110172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2400">
                <a:solidFill>
                  <a:srgbClr val="0000FF"/>
                </a:solidFill>
                <a:latin typeface="Times New Roman" panose="02020603050405020304" pitchFamily="18" charset="0"/>
                <a:ea typeface="黑体" panose="02010609060101010101" pitchFamily="49" charset="-122"/>
              </a:rPr>
              <a:t>金融工具</a:t>
            </a:r>
            <a:r>
              <a:rPr lang="zh-CN" altLang="en-US" sz="2400">
                <a:solidFill>
                  <a:srgbClr val="002A00"/>
                </a:solidFill>
                <a:latin typeface="Times New Roman" panose="02020603050405020304" pitchFamily="18" charset="0"/>
                <a:ea typeface="黑体" panose="02010609060101010101" pitchFamily="49" charset="-122"/>
              </a:rPr>
              <a:t>是指形成一方的金融资产并形成其他方的金融负债或权益工具的合同。</a:t>
            </a:r>
            <a:endParaRPr lang="en-US" altLang="zh-CN" sz="2400">
              <a:solidFill>
                <a:srgbClr val="002A00"/>
              </a:solidFill>
              <a:latin typeface="Times New Roman" panose="02020603050405020304" pitchFamily="18" charset="0"/>
              <a:ea typeface="黑体" panose="02010609060101010101" pitchFamily="49" charset="-122"/>
            </a:endParaRPr>
          </a:p>
          <a:p>
            <a:pPr>
              <a:spcBef>
                <a:spcPct val="0"/>
              </a:spcBef>
              <a:buClrTx/>
              <a:buFontTx/>
              <a:buNone/>
            </a:pPr>
            <a:r>
              <a:rPr lang="zh-CN" altLang="en-US" sz="2400">
                <a:solidFill>
                  <a:srgbClr val="002A00"/>
                </a:solidFill>
                <a:latin typeface="Times New Roman" panose="02020603050405020304" pitchFamily="18" charset="0"/>
                <a:ea typeface="黑体" panose="02010609060101010101" pitchFamily="49" charset="-122"/>
              </a:rPr>
              <a:t>金融工具包括</a:t>
            </a:r>
            <a:r>
              <a:rPr lang="zh-CN" altLang="en-US" sz="2400">
                <a:solidFill>
                  <a:srgbClr val="0000FF"/>
                </a:solidFill>
                <a:latin typeface="Times New Roman" panose="02020603050405020304" pitchFamily="18" charset="0"/>
                <a:ea typeface="黑体" panose="02010609060101010101" pitchFamily="49" charset="-122"/>
              </a:rPr>
              <a:t>金融资产</a:t>
            </a:r>
            <a:r>
              <a:rPr lang="zh-CN" altLang="en-US" sz="2400">
                <a:solidFill>
                  <a:srgbClr val="002A00"/>
                </a:solidFill>
                <a:latin typeface="Times New Roman" panose="02020603050405020304" pitchFamily="18" charset="0"/>
                <a:ea typeface="黑体" panose="02010609060101010101" pitchFamily="49" charset="-122"/>
              </a:rPr>
              <a:t>、</a:t>
            </a:r>
            <a:r>
              <a:rPr lang="zh-CN" altLang="en-US" sz="2400">
                <a:solidFill>
                  <a:srgbClr val="0000FF"/>
                </a:solidFill>
                <a:latin typeface="Times New Roman" panose="02020603050405020304" pitchFamily="18" charset="0"/>
                <a:ea typeface="黑体" panose="02010609060101010101" pitchFamily="49" charset="-122"/>
              </a:rPr>
              <a:t>金融负债</a:t>
            </a:r>
            <a:r>
              <a:rPr lang="zh-CN" altLang="en-US" sz="2400">
                <a:solidFill>
                  <a:srgbClr val="002A00"/>
                </a:solidFill>
                <a:latin typeface="Times New Roman" panose="02020603050405020304" pitchFamily="18" charset="0"/>
                <a:ea typeface="黑体" panose="02010609060101010101" pitchFamily="49" charset="-122"/>
              </a:rPr>
              <a:t>和</a:t>
            </a:r>
            <a:r>
              <a:rPr lang="zh-CN" altLang="en-US" sz="2400">
                <a:solidFill>
                  <a:srgbClr val="0000FF"/>
                </a:solidFill>
                <a:latin typeface="Times New Roman" panose="02020603050405020304" pitchFamily="18" charset="0"/>
                <a:ea typeface="黑体" panose="02010609060101010101" pitchFamily="49" charset="-122"/>
              </a:rPr>
              <a:t>权益工具</a:t>
            </a:r>
            <a:r>
              <a:rPr lang="zh-CN" altLang="en-US" sz="2400">
                <a:solidFill>
                  <a:srgbClr val="002A00"/>
                </a:solidFill>
                <a:latin typeface="Times New Roman" panose="02020603050405020304" pitchFamily="18" charset="0"/>
                <a:ea typeface="黑体" panose="02010609060101010101" pitchFamily="49" charset="-122"/>
              </a:rPr>
              <a:t>。</a:t>
            </a:r>
            <a:endParaRPr lang="zh-CN" altLang="en-US" sz="2400">
              <a:solidFill>
                <a:srgbClr val="002A00"/>
              </a:solidFill>
              <a:latin typeface="Times New Roman" panose="02020603050405020304" pitchFamily="18" charset="0"/>
              <a:ea typeface="黑体" panose="02010609060101010101" pitchFamily="49" charset="-122"/>
            </a:endParaRPr>
          </a:p>
        </p:txBody>
      </p:sp>
      <p:sp>
        <p:nvSpPr>
          <p:cNvPr id="29700" name="文本框 6"/>
          <p:cNvSpPr txBox="1">
            <a:spLocks noChangeArrowheads="1"/>
          </p:cNvSpPr>
          <p:nvPr/>
        </p:nvSpPr>
        <p:spPr bwMode="auto">
          <a:xfrm>
            <a:off x="4745038" y="5335588"/>
            <a:ext cx="23764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2400">
                <a:solidFill>
                  <a:srgbClr val="002A00"/>
                </a:solidFill>
                <a:latin typeface="Times New Roman" panose="02020603050405020304" pitchFamily="18" charset="0"/>
                <a:ea typeface="黑体" panose="02010609060101010101" pitchFamily="49" charset="-122"/>
              </a:rPr>
              <a:t>长期投资的股票</a:t>
            </a:r>
            <a:endParaRPr lang="zh-CN" altLang="en-US" sz="2400">
              <a:solidFill>
                <a:srgbClr val="002A00"/>
              </a:solidFill>
              <a:latin typeface="Times New Roman" panose="02020603050405020304" pitchFamily="18" charset="0"/>
              <a:ea typeface="黑体" panose="02010609060101010101" pitchFamily="49" charset="-122"/>
            </a:endParaRPr>
          </a:p>
        </p:txBody>
      </p:sp>
      <p:sp>
        <p:nvSpPr>
          <p:cNvPr id="29701" name="文本框 7"/>
          <p:cNvSpPr txBox="1">
            <a:spLocks noChangeArrowheads="1"/>
          </p:cNvSpPr>
          <p:nvPr/>
        </p:nvSpPr>
        <p:spPr bwMode="auto">
          <a:xfrm>
            <a:off x="2927350" y="3638550"/>
            <a:ext cx="957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2000">
                <a:solidFill>
                  <a:srgbClr val="002A00"/>
                </a:solidFill>
                <a:latin typeface="Times New Roman" panose="02020603050405020304" pitchFamily="18" charset="0"/>
                <a:ea typeface="黑体" panose="02010609060101010101" pitchFamily="49" charset="-122"/>
              </a:rPr>
              <a:t>投资方</a:t>
            </a:r>
            <a:endParaRPr lang="zh-CN" altLang="en-US" sz="2000">
              <a:solidFill>
                <a:srgbClr val="002A00"/>
              </a:solidFill>
              <a:latin typeface="Times New Roman" panose="02020603050405020304" pitchFamily="18" charset="0"/>
              <a:ea typeface="黑体" panose="02010609060101010101" pitchFamily="49" charset="-122"/>
            </a:endParaRPr>
          </a:p>
        </p:txBody>
      </p:sp>
      <p:sp>
        <p:nvSpPr>
          <p:cNvPr id="29702" name="文本框 9"/>
          <p:cNvSpPr txBox="1">
            <a:spLocks noChangeArrowheads="1"/>
          </p:cNvSpPr>
          <p:nvPr/>
        </p:nvSpPr>
        <p:spPr bwMode="auto">
          <a:xfrm>
            <a:off x="7550150" y="3630613"/>
            <a:ext cx="1223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2000">
                <a:solidFill>
                  <a:srgbClr val="002A00"/>
                </a:solidFill>
                <a:latin typeface="Times New Roman" panose="02020603050405020304" pitchFamily="18" charset="0"/>
                <a:ea typeface="黑体" panose="02010609060101010101" pitchFamily="49" charset="-122"/>
              </a:rPr>
              <a:t>发行方</a:t>
            </a:r>
            <a:endParaRPr lang="zh-CN" altLang="en-US" sz="2000">
              <a:solidFill>
                <a:srgbClr val="002A00"/>
              </a:solidFill>
              <a:latin typeface="Times New Roman" panose="02020603050405020304" pitchFamily="18" charset="0"/>
              <a:ea typeface="黑体" panose="02010609060101010101" pitchFamily="49" charset="-122"/>
            </a:endParaRPr>
          </a:p>
        </p:txBody>
      </p:sp>
      <p:sp>
        <p:nvSpPr>
          <p:cNvPr id="29703" name="文本框 47"/>
          <p:cNvSpPr txBox="1">
            <a:spLocks noChangeArrowheads="1"/>
          </p:cNvSpPr>
          <p:nvPr/>
        </p:nvSpPr>
        <p:spPr bwMode="auto">
          <a:xfrm>
            <a:off x="7718425" y="4256088"/>
            <a:ext cx="887413" cy="460375"/>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2400">
                <a:solidFill>
                  <a:srgbClr val="002A00"/>
                </a:solidFill>
                <a:latin typeface="Times New Roman" panose="02020603050405020304" pitchFamily="18" charset="0"/>
                <a:ea typeface="黑体" panose="02010609060101010101" pitchFamily="49" charset="-122"/>
              </a:rPr>
              <a:t>股本</a:t>
            </a:r>
            <a:endParaRPr lang="zh-CN" altLang="en-US" sz="2400">
              <a:solidFill>
                <a:srgbClr val="002A00"/>
              </a:solidFill>
              <a:latin typeface="Times New Roman" panose="02020603050405020304" pitchFamily="18" charset="0"/>
              <a:ea typeface="黑体" panose="02010609060101010101" pitchFamily="49" charset="-122"/>
            </a:endParaRPr>
          </a:p>
        </p:txBody>
      </p:sp>
      <p:sp>
        <p:nvSpPr>
          <p:cNvPr id="11" name="矩形 10"/>
          <p:cNvSpPr/>
          <p:nvPr/>
        </p:nvSpPr>
        <p:spPr>
          <a:xfrm>
            <a:off x="5161586" y="3267249"/>
            <a:ext cx="1422184" cy="461665"/>
          </a:xfrm>
          <a:prstGeom prst="rect">
            <a:avLst/>
          </a:prstGeom>
          <a:solidFill>
            <a:srgbClr val="FF99FF"/>
          </a:solidFill>
          <a:effectLst>
            <a:glow rad="101600">
              <a:schemeClr val="accent4">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wrap="none">
            <a:spAutoFit/>
          </a:bodyPr>
          <a:lstStyle/>
          <a:p>
            <a:pPr>
              <a:defRPr/>
            </a:pPr>
            <a:r>
              <a:rPr lang="zh-CN" altLang="en-US" dirty="0">
                <a:solidFill>
                  <a:srgbClr val="0000FF"/>
                </a:solidFill>
                <a:latin typeface="方正姚体" panose="02010601030101010101" pitchFamily="2" charset="-122"/>
                <a:ea typeface="方正姚体" panose="02010601030101010101" pitchFamily="2" charset="-122"/>
              </a:rPr>
              <a:t>金融工具</a:t>
            </a:r>
            <a:endParaRPr lang="zh-CN" altLang="en-US" dirty="0">
              <a:solidFill>
                <a:srgbClr val="FFFFFF"/>
              </a:solidFill>
              <a:latin typeface="方正姚体" panose="02010601030101010101" pitchFamily="2" charset="-122"/>
              <a:ea typeface="方正姚体" panose="02010601030101010101" pitchFamily="2" charset="-122"/>
            </a:endParaRPr>
          </a:p>
        </p:txBody>
      </p:sp>
      <p:sp>
        <p:nvSpPr>
          <p:cNvPr id="29707" name="文本框 12"/>
          <p:cNvSpPr txBox="1">
            <a:spLocks noChangeArrowheads="1"/>
          </p:cNvSpPr>
          <p:nvPr/>
        </p:nvSpPr>
        <p:spPr bwMode="auto">
          <a:xfrm>
            <a:off x="2598738" y="4256088"/>
            <a:ext cx="2001837"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2000">
                <a:solidFill>
                  <a:srgbClr val="002A00"/>
                </a:solidFill>
                <a:latin typeface="Times New Roman" panose="02020603050405020304" pitchFamily="18" charset="0"/>
                <a:ea typeface="黑体" panose="02010609060101010101" pitchFamily="49" charset="-122"/>
              </a:rPr>
              <a:t>长期股权投资</a:t>
            </a:r>
            <a:endParaRPr lang="zh-CN" altLang="en-US" sz="2000">
              <a:solidFill>
                <a:srgbClr val="002A00"/>
              </a:solidFill>
              <a:latin typeface="Times New Roman" panose="02020603050405020304" pitchFamily="18" charset="0"/>
              <a:ea typeface="黑体" panose="02010609060101010101" pitchFamily="49" charset="-122"/>
            </a:endParaRPr>
          </a:p>
        </p:txBody>
      </p:sp>
      <p:sp>
        <p:nvSpPr>
          <p:cNvPr id="29708" name="文本框 8"/>
          <p:cNvSpPr txBox="1">
            <a:spLocks noChangeArrowheads="1"/>
          </p:cNvSpPr>
          <p:nvPr/>
        </p:nvSpPr>
        <p:spPr bwMode="auto">
          <a:xfrm>
            <a:off x="3054350" y="4656138"/>
            <a:ext cx="1285875" cy="3381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en-US" altLang="zh-CN" sz="1600">
                <a:solidFill>
                  <a:srgbClr val="002A00"/>
                </a:solidFill>
                <a:latin typeface="Times New Roman" panose="02020603050405020304" pitchFamily="18" charset="0"/>
                <a:ea typeface="黑体" panose="02010609060101010101" pitchFamily="49" charset="-122"/>
              </a:rPr>
              <a:t>——B</a:t>
            </a:r>
            <a:r>
              <a:rPr lang="zh-CN" altLang="en-US" sz="1600">
                <a:solidFill>
                  <a:srgbClr val="002A00"/>
                </a:solidFill>
                <a:latin typeface="Times New Roman" panose="02020603050405020304" pitchFamily="18" charset="0"/>
                <a:ea typeface="黑体" panose="02010609060101010101" pitchFamily="49" charset="-122"/>
              </a:rPr>
              <a:t>公司</a:t>
            </a:r>
            <a:endParaRPr lang="zh-CN" altLang="en-US" sz="1600">
              <a:solidFill>
                <a:srgbClr val="002A00"/>
              </a:solidFill>
              <a:latin typeface="Times New Roman" panose="02020603050405020304" pitchFamily="18" charset="0"/>
              <a:ea typeface="黑体" panose="02010609060101010101" pitchFamily="49" charset="-122"/>
            </a:endParaRPr>
          </a:p>
        </p:txBody>
      </p:sp>
      <p:sp>
        <p:nvSpPr>
          <p:cNvPr id="13" name="椭圆形标注 12"/>
          <p:cNvSpPr/>
          <p:nvPr/>
        </p:nvSpPr>
        <p:spPr>
          <a:xfrm>
            <a:off x="1631950" y="5445125"/>
            <a:ext cx="1368425" cy="576263"/>
          </a:xfrm>
          <a:prstGeom prst="wedgeEllipseCallout">
            <a:avLst>
              <a:gd name="adj1" fmla="val 76226"/>
              <a:gd name="adj2" fmla="val -147437"/>
            </a:avLst>
          </a:prstGeom>
        </p:spPr>
        <p:style>
          <a:lnRef idx="1">
            <a:schemeClr val="accent2"/>
          </a:lnRef>
          <a:fillRef idx="2">
            <a:schemeClr val="accent2"/>
          </a:fillRef>
          <a:effectRef idx="1">
            <a:schemeClr val="accent2"/>
          </a:effectRef>
          <a:fontRef idx="minor">
            <a:schemeClr val="dk1"/>
          </a:fontRef>
        </p:style>
        <p:txBody>
          <a:bodyPr lIns="0" tIns="0" rIns="0" bIns="0" anchor="ctr"/>
          <a:lstStyle/>
          <a:p>
            <a:pPr algn="ctr">
              <a:defRPr/>
            </a:pPr>
            <a:r>
              <a:rPr lang="zh-CN" altLang="en-US" sz="1800" dirty="0">
                <a:solidFill>
                  <a:srgbClr val="0000FF"/>
                </a:solidFill>
                <a:latin typeface="黑体" panose="02010609060101010101" pitchFamily="49" charset="-122"/>
                <a:ea typeface="黑体" panose="02010609060101010101" pitchFamily="49" charset="-122"/>
              </a:rPr>
              <a:t>金融资产</a:t>
            </a:r>
            <a:endParaRPr lang="zh-CN" altLang="en-US" sz="1800" dirty="0">
              <a:solidFill>
                <a:srgbClr val="002A00"/>
              </a:solidFill>
              <a:latin typeface="黑体" panose="02010609060101010101" pitchFamily="49" charset="-122"/>
              <a:ea typeface="黑体" panose="02010609060101010101" pitchFamily="49" charset="-122"/>
            </a:endParaRPr>
          </a:p>
        </p:txBody>
      </p:sp>
      <p:sp>
        <p:nvSpPr>
          <p:cNvPr id="14" name="椭圆形标注 13"/>
          <p:cNvSpPr/>
          <p:nvPr/>
        </p:nvSpPr>
        <p:spPr>
          <a:xfrm>
            <a:off x="9409113" y="5426075"/>
            <a:ext cx="1366837" cy="576263"/>
          </a:xfrm>
          <a:prstGeom prst="wedgeEllipseCallout">
            <a:avLst>
              <a:gd name="adj1" fmla="val -131824"/>
              <a:gd name="adj2" fmla="val -137196"/>
            </a:avLst>
          </a:prstGeom>
        </p:spPr>
        <p:style>
          <a:lnRef idx="1">
            <a:schemeClr val="accent2"/>
          </a:lnRef>
          <a:fillRef idx="2">
            <a:schemeClr val="accent2"/>
          </a:fillRef>
          <a:effectRef idx="1">
            <a:schemeClr val="accent2"/>
          </a:effectRef>
          <a:fontRef idx="minor">
            <a:schemeClr val="dk1"/>
          </a:fontRef>
        </p:style>
        <p:txBody>
          <a:bodyPr lIns="0" tIns="0" rIns="0" bIns="0" anchor="ctr"/>
          <a:lstStyle/>
          <a:p>
            <a:pPr algn="ctr">
              <a:defRPr/>
            </a:pPr>
            <a:r>
              <a:rPr lang="zh-CN" altLang="en-US" sz="1800" dirty="0">
                <a:solidFill>
                  <a:srgbClr val="0000FF"/>
                </a:solidFill>
                <a:latin typeface="黑体" panose="02010609060101010101" pitchFamily="49" charset="-122"/>
                <a:ea typeface="黑体" panose="02010609060101010101" pitchFamily="49" charset="-122"/>
              </a:rPr>
              <a:t>权益工具</a:t>
            </a:r>
            <a:endParaRPr lang="zh-CN" altLang="en-US" sz="1800" dirty="0">
              <a:solidFill>
                <a:srgbClr val="002A00"/>
              </a:solidFill>
              <a:latin typeface="黑体" panose="02010609060101010101" pitchFamily="49" charset="-122"/>
              <a:ea typeface="黑体" panose="02010609060101010101" pitchFamily="49" charset="-122"/>
            </a:endParaRPr>
          </a:p>
        </p:txBody>
      </p:sp>
      <p:sp>
        <p:nvSpPr>
          <p:cNvPr id="29711" name="Rectangle 2"/>
          <p:cNvSpPr>
            <a:spLocks noGrp="1" noChangeArrowheads="1"/>
          </p:cNvSpPr>
          <p:nvPr>
            <p:ph type="title"/>
          </p:nvPr>
        </p:nvSpPr>
        <p:spPr/>
        <p:txBody>
          <a:bodyPr/>
          <a:lstStyle/>
          <a:p>
            <a:pPr eaLnBrk="1" hangingPunct="1"/>
            <a:r>
              <a:rPr lang="zh-CN" altLang="en-US" sz="3200">
                <a:solidFill>
                  <a:srgbClr val="FFFF00"/>
                </a:solidFill>
                <a:ea typeface="黑体" panose="02010609060101010101" pitchFamily="49" charset="-122"/>
              </a:rPr>
              <a:t>金融工具</a:t>
            </a:r>
            <a:endParaRPr lang="zh-CN" altLang="en-US" sz="3200">
              <a:solidFill>
                <a:srgbClr val="FFFF00"/>
              </a:solidFill>
              <a:ea typeface="黑体" panose="02010609060101010101" pitchFamily="49" charset="-122"/>
            </a:endParaRPr>
          </a:p>
        </p:txBody>
      </p:sp>
      <p:pic>
        <p:nvPicPr>
          <p:cNvPr id="29712" name="图片 17"/>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064125" y="4059238"/>
            <a:ext cx="173831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2818" name="Rectangle 2"/>
          <p:cNvSpPr>
            <a:spLocks noChangeArrowheads="1"/>
          </p:cNvSpPr>
          <p:nvPr/>
        </p:nvSpPr>
        <p:spPr bwMode="auto">
          <a:xfrm>
            <a:off x="1595438" y="95250"/>
            <a:ext cx="8821737" cy="3784600"/>
          </a:xfrm>
          <a:prstGeom prst="rect">
            <a:avLst/>
          </a:prstGeom>
          <a:noFill/>
          <a:ln w="9525">
            <a:noFill/>
            <a:miter lim="800000"/>
          </a:ln>
          <a:effectLst>
            <a:prstShdw prst="shdw17" dist="17961" dir="2700000">
              <a:schemeClr val="accent1">
                <a:gamma/>
                <a:shade val="60000"/>
                <a:invGamma/>
              </a:schemeClr>
            </a:prstShdw>
          </a:effectLst>
        </p:spPr>
        <p:txBody>
          <a:bodyPr anchor="ctr">
            <a:spAutoFit/>
          </a:bodyPr>
          <a:lstStyle/>
          <a:p>
            <a:pPr marL="0" marR="0" lvl="0" indent="304800" algn="l"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例</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1】20×7</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年</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5</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月</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13</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日，甲公司支付价款</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1 060 000</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元从二级市场购入乙公司发行的股票</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100 000</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股，</a:t>
            </a: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每股价格</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10.60</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元（含已宣告但</a:t>
            </a: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尚未发放的现金股利</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0.60</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元），另支付</a:t>
            </a: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交易费用</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1 000</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元。甲公司将持有的乙公司股权划分为交易性金融资产，且持有乙公司股权后对其无重大影响。</a:t>
            </a: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a:p>
            <a:pPr marL="0" marR="0" lvl="0" indent="30480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甲公司其他相关资料如下：</a:t>
            </a: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a:p>
            <a:pPr marL="0" marR="0" lvl="0" indent="30480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1</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5</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月</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23</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日，收到乙公司发放的现金股利；</a:t>
            </a: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a:p>
            <a:pPr marL="0" marR="0" lvl="0" indent="30480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2</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6</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月</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30</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日，乙公司股票价格涨到每股</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13</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元；</a:t>
            </a: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a:p>
            <a:pPr marL="0" marR="0" lvl="0" indent="30480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3</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8</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月</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15</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日，将持有的乙公司股票全部售出，每股售价</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15</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元。</a:t>
            </a: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a:p>
            <a:pPr marL="0" marR="0" lvl="0" indent="30480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0066"/>
                </a:solidFill>
                <a:effectLst/>
                <a:uLnTx/>
                <a:uFillTx/>
                <a:latin typeface="Times New Roman" panose="02020603050405020304" pitchFamily="18" charset="0"/>
                <a:ea typeface="黑体" panose="02010609060101010101" pitchFamily="49" charset="-122"/>
                <a:cs typeface="+mn-cs"/>
              </a:rPr>
              <a:t>甲公司的账务处理：</a:t>
            </a:r>
            <a:endParaRPr kumimoji="1" lang="zh-CN" altLang="en-US" sz="2400" b="1" i="0" u="none" strike="noStrike" kern="1200" cap="none" spc="0" normalizeH="0" baseline="0" noProof="0">
              <a:ln>
                <a:noFill/>
              </a:ln>
              <a:solidFill>
                <a:srgbClr val="000066"/>
              </a:solidFill>
              <a:effectLst/>
              <a:uLnTx/>
              <a:uFillTx/>
              <a:latin typeface="Times New Roman" panose="02020603050405020304" pitchFamily="18" charset="0"/>
              <a:ea typeface="黑体" panose="02010609060101010101" pitchFamily="49" charset="-122"/>
              <a:cs typeface="+mn-cs"/>
            </a:endParaRPr>
          </a:p>
        </p:txBody>
      </p:sp>
      <p:sp>
        <p:nvSpPr>
          <p:cNvPr id="162820" name="Rectangle 4"/>
          <p:cNvSpPr>
            <a:spLocks noChangeArrowheads="1"/>
          </p:cNvSpPr>
          <p:nvPr/>
        </p:nvSpPr>
        <p:spPr bwMode="auto">
          <a:xfrm>
            <a:off x="2122488" y="3998913"/>
            <a:ext cx="7766050" cy="1200150"/>
          </a:xfrm>
          <a:prstGeom prst="rect">
            <a:avLst/>
          </a:prstGeom>
          <a:solidFill>
            <a:srgbClr val="CCFFCC"/>
          </a:solidFill>
          <a:ln>
            <a:noFill/>
          </a:ln>
          <a:effectLst>
            <a:prstShdw prst="shdw17" dist="17961" dir="2700000">
              <a:srgbClr val="7A997A"/>
            </a:prstShdw>
          </a:effectLst>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304800">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304800" algn="l" defTabSz="914400" rtl="0" eaLnBrk="1" fontAlgn="base" latinLnBrk="0" hangingPunct="1">
              <a:lnSpc>
                <a:spcPct val="100000"/>
              </a:lnSpc>
              <a:spcBef>
                <a:spcPct val="0"/>
              </a:spcBef>
              <a:spcAft>
                <a:spcPct val="0"/>
              </a:spcAft>
              <a:buClrTx/>
              <a:buSzTx/>
              <a:buFont typeface="Wingdings" panose="05000000000000000000" pitchFamily="2" charset="2"/>
              <a:buNone/>
              <a:defRPr/>
            </a:pP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2</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6</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月</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30</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日，确认股票公允价值变动：</a:t>
            </a: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a:p>
            <a:pPr marL="0" marR="0" lvl="0" indent="304800" algn="l" defTabSz="914400" rtl="0" eaLnBrk="1" fontAlgn="base" latinLnBrk="0" hangingPunct="1">
              <a:lnSpc>
                <a:spcPct val="100000"/>
              </a:lnSpc>
              <a:spcBef>
                <a:spcPct val="0"/>
              </a:spcBef>
              <a:spcAft>
                <a:spcPct val="0"/>
              </a:spcAft>
              <a:buClrTx/>
              <a:buSzTx/>
              <a:buFont typeface="Wingdings" panose="05000000000000000000" pitchFamily="2" charset="2"/>
              <a:buNone/>
              <a:defRPr/>
            </a:pPr>
            <a:r>
              <a:rPr kumimoji="1" lang="zh-CN" altLang="en-US"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借：交易性金融资产</a:t>
            </a:r>
            <a:r>
              <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a:t>
            </a:r>
            <a:r>
              <a:rPr kumimoji="1" lang="zh-CN" altLang="en-US"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公允价值变动  　 </a:t>
            </a:r>
            <a:r>
              <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300 000</a:t>
            </a:r>
            <a:endPar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endParaRPr>
          </a:p>
          <a:p>
            <a:pPr marL="0" marR="0" lvl="0" indent="304800" algn="l" defTabSz="914400" rtl="0" eaLnBrk="1" fontAlgn="base" latinLnBrk="0" hangingPunct="1">
              <a:lnSpc>
                <a:spcPct val="100000"/>
              </a:lnSpc>
              <a:spcBef>
                <a:spcPct val="0"/>
              </a:spcBef>
              <a:spcAft>
                <a:spcPct val="0"/>
              </a:spcAft>
              <a:buClrTx/>
              <a:buSzTx/>
              <a:buFont typeface="Wingdings" panose="05000000000000000000" pitchFamily="2" charset="2"/>
              <a:buNone/>
              <a:defRPr/>
            </a:pPr>
            <a:r>
              <a:rPr kumimoji="1" lang="zh-CN" altLang="en-US"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　　贷：公允价值变动损益　　  　 　　  　</a:t>
            </a:r>
            <a:r>
              <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300 000</a:t>
            </a:r>
            <a:endPar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2820">
                                            <p:txEl>
                                              <p:pRg st="1" end="1"/>
                                            </p:txEl>
                                          </p:spTgt>
                                        </p:tgtEl>
                                        <p:attrNameLst>
                                          <p:attrName>style.visibility</p:attrName>
                                        </p:attrNameLst>
                                      </p:cBhvr>
                                      <p:to>
                                        <p:strVal val="visible"/>
                                      </p:to>
                                    </p:set>
                                    <p:animEffect transition="in" filter="dissolve">
                                      <p:cBhvr>
                                        <p:cTn id="7" dur="500"/>
                                        <p:tgtEl>
                                          <p:spTgt spid="162820">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62820">
                                            <p:txEl>
                                              <p:pRg st="2" end="2"/>
                                            </p:txEl>
                                          </p:spTgt>
                                        </p:tgtEl>
                                        <p:attrNameLst>
                                          <p:attrName>style.visibility</p:attrName>
                                        </p:attrNameLst>
                                      </p:cBhvr>
                                      <p:to>
                                        <p:strVal val="visible"/>
                                      </p:to>
                                    </p:set>
                                    <p:animEffect transition="in" filter="dissolve">
                                      <p:cBhvr>
                                        <p:cTn id="10" dur="500"/>
                                        <p:tgtEl>
                                          <p:spTgt spid="16282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42" name="Rectangle 2"/>
          <p:cNvSpPr>
            <a:spLocks noChangeArrowheads="1"/>
          </p:cNvSpPr>
          <p:nvPr/>
        </p:nvSpPr>
        <p:spPr bwMode="auto">
          <a:xfrm>
            <a:off x="1595438" y="95250"/>
            <a:ext cx="8821737" cy="3784600"/>
          </a:xfrm>
          <a:prstGeom prst="rect">
            <a:avLst/>
          </a:prstGeom>
          <a:noFill/>
          <a:ln w="9525">
            <a:noFill/>
            <a:miter lim="800000"/>
          </a:ln>
          <a:effectLst>
            <a:prstShdw prst="shdw17" dist="17961" dir="2700000">
              <a:schemeClr val="accent1">
                <a:gamma/>
                <a:shade val="60000"/>
                <a:invGamma/>
              </a:schemeClr>
            </a:prstShdw>
          </a:effectLst>
        </p:spPr>
        <p:txBody>
          <a:bodyPr anchor="ctr">
            <a:spAutoFit/>
          </a:bodyPr>
          <a:lstStyle/>
          <a:p>
            <a:pPr marL="0" marR="0" lvl="0" indent="304800" algn="l"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例</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1】20×7</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年</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5</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月</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13</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日，甲公司支付价款</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1 060 000</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元从二级市场购入乙公司发行的股票</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100 000</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股，</a:t>
            </a: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每股价格</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10.60</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元（含已宣告但</a:t>
            </a: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尚未发放的现金股利</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0.60</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元），另支付</a:t>
            </a: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交易费用</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1 000</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元。甲公司将持有的乙公司股权划分为交易性金融资产，且持有乙公司股权后对其无重大影响。</a:t>
            </a: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a:p>
            <a:pPr marL="0" marR="0" lvl="0" indent="30480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甲公司其他相关资料如下：</a:t>
            </a: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a:p>
            <a:pPr marL="0" marR="0" lvl="0" indent="30480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1</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5</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月</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23</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日，收到乙公司发放的现金股利；</a:t>
            </a: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a:p>
            <a:pPr marL="0" marR="0" lvl="0" indent="30480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2</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6</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月</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30</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日，乙公司股票价格涨到每股</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13</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元；</a:t>
            </a: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a:p>
            <a:pPr marL="0" marR="0" lvl="0" indent="30480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3</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8</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月</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15</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日，将持有的乙公司股票全部售出，每股售价</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15</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元。</a:t>
            </a: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a:p>
            <a:pPr marL="0" marR="0" lvl="0" indent="30480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0066"/>
                </a:solidFill>
                <a:effectLst/>
                <a:uLnTx/>
                <a:uFillTx/>
                <a:latin typeface="Times New Roman" panose="02020603050405020304" pitchFamily="18" charset="0"/>
                <a:ea typeface="黑体" panose="02010609060101010101" pitchFamily="49" charset="-122"/>
                <a:cs typeface="+mn-cs"/>
              </a:rPr>
              <a:t>甲公司的账务处理：</a:t>
            </a:r>
            <a:endParaRPr kumimoji="1" lang="zh-CN" altLang="en-US" sz="2400" b="1" i="0" u="none" strike="noStrike" kern="1200" cap="none" spc="0" normalizeH="0" baseline="0" noProof="0">
              <a:ln>
                <a:noFill/>
              </a:ln>
              <a:solidFill>
                <a:srgbClr val="000066"/>
              </a:solidFill>
              <a:effectLst/>
              <a:uLnTx/>
              <a:uFillTx/>
              <a:latin typeface="Times New Roman" panose="02020603050405020304" pitchFamily="18" charset="0"/>
              <a:ea typeface="黑体" panose="02010609060101010101" pitchFamily="49" charset="-122"/>
              <a:cs typeface="+mn-cs"/>
            </a:endParaRPr>
          </a:p>
        </p:txBody>
      </p:sp>
      <p:sp>
        <p:nvSpPr>
          <p:cNvPr id="163844" name="Rectangle 4"/>
          <p:cNvSpPr>
            <a:spLocks noChangeArrowheads="1"/>
          </p:cNvSpPr>
          <p:nvPr/>
        </p:nvSpPr>
        <p:spPr bwMode="auto">
          <a:xfrm>
            <a:off x="1992313" y="3849688"/>
            <a:ext cx="8569325" cy="1939925"/>
          </a:xfrm>
          <a:prstGeom prst="rect">
            <a:avLst/>
          </a:prstGeom>
          <a:solidFill>
            <a:srgbClr val="FFFFCC"/>
          </a:solidFill>
          <a:ln>
            <a:noFill/>
          </a:ln>
          <a:effectLst>
            <a:prstShdw prst="shdw17" dist="17961" dir="2700000">
              <a:srgbClr val="99997A"/>
            </a:prstShdw>
          </a:effectLst>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304800">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304800" algn="l" defTabSz="914400" rtl="0" eaLnBrk="1" fontAlgn="base" latinLnBrk="0" hangingPunct="1">
              <a:lnSpc>
                <a:spcPct val="100000"/>
              </a:lnSpc>
              <a:spcBef>
                <a:spcPct val="0"/>
              </a:spcBef>
              <a:spcAft>
                <a:spcPct val="0"/>
              </a:spcAft>
              <a:buClrTx/>
              <a:buSzTx/>
              <a:buFont typeface="Wingdings" panose="05000000000000000000" pitchFamily="2" charset="2"/>
              <a:buNone/>
              <a:defRPr/>
            </a:pP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3</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8</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月</a:t>
            </a:r>
            <a:r>
              <a:rPr kumimoji="1" lang="en-US" altLang="zh-CN"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15</a:t>
            </a:r>
            <a:r>
              <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rPr>
              <a:t>日，将乙公司股票全部售出：</a:t>
            </a:r>
            <a:endParaRPr kumimoji="1" lang="zh-CN" altLang="en-US" sz="2400" b="1" i="0" u="none" strike="noStrike" kern="1200" cap="none" spc="0" normalizeH="0" baseline="0" noProof="0">
              <a:ln>
                <a:noFill/>
              </a:ln>
              <a:solidFill>
                <a:srgbClr val="002A00"/>
              </a:solidFill>
              <a:effectLst/>
              <a:uLnTx/>
              <a:uFillTx/>
              <a:latin typeface="Times New Roman" panose="02020603050405020304" pitchFamily="18" charset="0"/>
              <a:ea typeface="黑体" panose="02010609060101010101" pitchFamily="49" charset="-122"/>
              <a:cs typeface="+mn-cs"/>
            </a:endParaRPr>
          </a:p>
          <a:p>
            <a:pPr marL="0" marR="0" lvl="0" indent="304800" algn="l" defTabSz="914400" rtl="0" eaLnBrk="1" fontAlgn="base" latinLnBrk="0" hangingPunct="1">
              <a:lnSpc>
                <a:spcPct val="100000"/>
              </a:lnSpc>
              <a:spcBef>
                <a:spcPct val="0"/>
              </a:spcBef>
              <a:spcAft>
                <a:spcPct val="0"/>
              </a:spcAft>
              <a:buClrTx/>
              <a:buSzTx/>
              <a:buFont typeface="Wingdings" panose="05000000000000000000" pitchFamily="2" charset="2"/>
              <a:buNone/>
              <a:defRPr/>
            </a:pPr>
            <a:r>
              <a:rPr kumimoji="1" lang="zh-CN" altLang="en-US"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借：银行存款                                      </a:t>
            </a:r>
            <a:r>
              <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1 500 000</a:t>
            </a:r>
            <a:endPar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endParaRPr>
          </a:p>
          <a:p>
            <a:pPr marL="0" marR="0" lvl="0" indent="304800" algn="l" defTabSz="914400" rtl="0" eaLnBrk="1" fontAlgn="base" latinLnBrk="0" hangingPunct="1">
              <a:lnSpc>
                <a:spcPct val="100000"/>
              </a:lnSpc>
              <a:spcBef>
                <a:spcPct val="0"/>
              </a:spcBef>
              <a:spcAft>
                <a:spcPct val="0"/>
              </a:spcAft>
              <a:buClrTx/>
              <a:buSzTx/>
              <a:buFont typeface="Wingdings" panose="05000000000000000000" pitchFamily="2" charset="2"/>
              <a:buNone/>
              <a:defRPr/>
            </a:pPr>
            <a:r>
              <a:rPr kumimoji="1" lang="zh-CN" altLang="en-US"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   贷：交易性金融资产</a:t>
            </a:r>
            <a:r>
              <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a:t>
            </a:r>
            <a:r>
              <a:rPr kumimoji="1" lang="zh-CN" altLang="en-US"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成本                        </a:t>
            </a:r>
            <a:r>
              <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1 000 000</a:t>
            </a:r>
            <a:endPar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endParaRPr>
          </a:p>
          <a:p>
            <a:pPr marL="0" marR="0" lvl="0" indent="304800" algn="l" defTabSz="914400" rtl="0" eaLnBrk="1" fontAlgn="base" latinLnBrk="0" hangingPunct="1">
              <a:lnSpc>
                <a:spcPct val="100000"/>
              </a:lnSpc>
              <a:spcBef>
                <a:spcPct val="0"/>
              </a:spcBef>
              <a:spcAft>
                <a:spcPct val="0"/>
              </a:spcAft>
              <a:buClrTx/>
              <a:buSzTx/>
              <a:buFont typeface="Wingdings" panose="05000000000000000000" pitchFamily="2" charset="2"/>
              <a:buNone/>
              <a:defRPr/>
            </a:pPr>
            <a:r>
              <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                                        ——</a:t>
            </a:r>
            <a:r>
              <a:rPr kumimoji="1" lang="zh-CN" altLang="en-US"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公允价值变动           </a:t>
            </a:r>
            <a:r>
              <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300 000</a:t>
            </a:r>
            <a:endPar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endParaRPr>
          </a:p>
          <a:p>
            <a:pPr marL="0" marR="0" lvl="0" indent="304800" algn="l" defTabSz="914400" rtl="0" eaLnBrk="1" fontAlgn="base" latinLnBrk="0" hangingPunct="1">
              <a:lnSpc>
                <a:spcPct val="100000"/>
              </a:lnSpc>
              <a:spcBef>
                <a:spcPct val="0"/>
              </a:spcBef>
              <a:spcAft>
                <a:spcPct val="0"/>
              </a:spcAft>
              <a:buClrTx/>
              <a:buSzTx/>
              <a:buFont typeface="Wingdings" panose="05000000000000000000" pitchFamily="2" charset="2"/>
              <a:buNone/>
              <a:defRPr/>
            </a:pPr>
            <a:r>
              <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            </a:t>
            </a:r>
            <a:r>
              <a:rPr kumimoji="1" lang="zh-CN" altLang="en-US"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投资收益                                                       </a:t>
            </a:r>
            <a:r>
              <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rPr>
              <a:t>200 000</a:t>
            </a:r>
            <a:endParaRPr kumimoji="1" lang="en-US" altLang="zh-CN" sz="2400" b="1" i="0" u="none" strike="noStrike" kern="1200" cap="none" spc="0" normalizeH="0" baseline="0" noProof="0">
              <a:ln>
                <a:noFill/>
              </a:ln>
              <a:solidFill>
                <a:srgbClr val="A50021"/>
              </a:solidFill>
              <a:effectLst/>
              <a:uLnTx/>
              <a:uFillTx/>
              <a:latin typeface="Times New Roman" panose="02020603050405020304" pitchFamily="18" charset="0"/>
              <a:ea typeface="黑体" panose="02010609060101010101" pitchFamily="49" charset="-122"/>
              <a:cs typeface="+mn-cs"/>
            </a:endParaRPr>
          </a:p>
        </p:txBody>
      </p:sp>
      <p:sp>
        <p:nvSpPr>
          <p:cNvPr id="163845" name="Rectangle 5"/>
          <p:cNvSpPr>
            <a:spLocks noChangeArrowheads="1"/>
          </p:cNvSpPr>
          <p:nvPr/>
        </p:nvSpPr>
        <p:spPr bwMode="auto">
          <a:xfrm>
            <a:off x="2208213" y="5919788"/>
            <a:ext cx="7615237" cy="830262"/>
          </a:xfrm>
          <a:prstGeom prst="rect">
            <a:avLst/>
          </a:prstGeom>
          <a:solidFill>
            <a:srgbClr val="CCFFCC"/>
          </a:solidFill>
          <a:ln>
            <a:noFill/>
          </a:ln>
          <a:effectLst>
            <a:prstShdw prst="shdw17" dist="17961" dir="2700000">
              <a:srgbClr val="7A997A"/>
            </a:prst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defRPr/>
            </a:pP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借</a:t>
            </a:r>
            <a:r>
              <a:rPr kumimoji="1" lang="en-US" altLang="zh-CN"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   </a:t>
            </a: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公允价值变动损益                         </a:t>
            </a:r>
            <a:r>
              <a:rPr kumimoji="1" lang="en-US" altLang="zh-CN"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300 000</a:t>
            </a:r>
            <a:endParaRPr kumimoji="1" lang="en-US" altLang="zh-CN"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defRPr/>
            </a:pP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    贷</a:t>
            </a:r>
            <a:r>
              <a:rPr kumimoji="1" lang="en-US" altLang="zh-CN"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  </a:t>
            </a: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投资收益                                           </a:t>
            </a:r>
            <a:r>
              <a:rPr kumimoji="1" lang="en-US" altLang="zh-CN"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300 000</a:t>
            </a:r>
            <a:endPar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3844">
                                            <p:txEl>
                                              <p:pRg st="1" end="1"/>
                                            </p:txEl>
                                          </p:spTgt>
                                        </p:tgtEl>
                                        <p:attrNameLst>
                                          <p:attrName>style.visibility</p:attrName>
                                        </p:attrNameLst>
                                      </p:cBhvr>
                                      <p:to>
                                        <p:strVal val="visible"/>
                                      </p:to>
                                    </p:set>
                                    <p:animEffect transition="in" filter="dissolve">
                                      <p:cBhvr>
                                        <p:cTn id="7" dur="500"/>
                                        <p:tgtEl>
                                          <p:spTgt spid="163844">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63844">
                                            <p:txEl>
                                              <p:pRg st="2" end="2"/>
                                            </p:txEl>
                                          </p:spTgt>
                                        </p:tgtEl>
                                        <p:attrNameLst>
                                          <p:attrName>style.visibility</p:attrName>
                                        </p:attrNameLst>
                                      </p:cBhvr>
                                      <p:to>
                                        <p:strVal val="visible"/>
                                      </p:to>
                                    </p:set>
                                    <p:animEffect transition="in" filter="dissolve">
                                      <p:cBhvr>
                                        <p:cTn id="10" dur="500"/>
                                        <p:tgtEl>
                                          <p:spTgt spid="163844">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163844">
                                            <p:txEl>
                                              <p:pRg st="3" end="3"/>
                                            </p:txEl>
                                          </p:spTgt>
                                        </p:tgtEl>
                                        <p:attrNameLst>
                                          <p:attrName>style.visibility</p:attrName>
                                        </p:attrNameLst>
                                      </p:cBhvr>
                                      <p:to>
                                        <p:strVal val="visible"/>
                                      </p:to>
                                    </p:set>
                                    <p:animEffect transition="in" filter="dissolve">
                                      <p:cBhvr>
                                        <p:cTn id="13" dur="500"/>
                                        <p:tgtEl>
                                          <p:spTgt spid="163844">
                                            <p:txEl>
                                              <p:pRg st="3" end="3"/>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163844">
                                            <p:txEl>
                                              <p:pRg st="4" end="4"/>
                                            </p:txEl>
                                          </p:spTgt>
                                        </p:tgtEl>
                                        <p:attrNameLst>
                                          <p:attrName>style.visibility</p:attrName>
                                        </p:attrNameLst>
                                      </p:cBhvr>
                                      <p:to>
                                        <p:strVal val="visible"/>
                                      </p:to>
                                    </p:set>
                                    <p:animEffect transition="in" filter="dissolve">
                                      <p:cBhvr>
                                        <p:cTn id="16" dur="500"/>
                                        <p:tgtEl>
                                          <p:spTgt spid="163844">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63845">
                                            <p:txEl>
                                              <p:pRg st="0" end="0"/>
                                            </p:txEl>
                                          </p:spTgt>
                                        </p:tgtEl>
                                        <p:attrNameLst>
                                          <p:attrName>style.visibility</p:attrName>
                                        </p:attrNameLst>
                                      </p:cBhvr>
                                      <p:to>
                                        <p:strVal val="visible"/>
                                      </p:to>
                                    </p:set>
                                    <p:animEffect transition="in" filter="dissolve">
                                      <p:cBhvr>
                                        <p:cTn id="21" dur="500"/>
                                        <p:tgtEl>
                                          <p:spTgt spid="163845">
                                            <p:txEl>
                                              <p:pRg st="0" end="0"/>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163845">
                                            <p:txEl>
                                              <p:pRg st="1" end="1"/>
                                            </p:txEl>
                                          </p:spTgt>
                                        </p:tgtEl>
                                        <p:attrNameLst>
                                          <p:attrName>style.visibility</p:attrName>
                                        </p:attrNameLst>
                                      </p:cBhvr>
                                      <p:to>
                                        <p:strVal val="visible"/>
                                      </p:to>
                                    </p:set>
                                    <p:animEffect transition="in" filter="dissolve">
                                      <p:cBhvr>
                                        <p:cTn id="24" dur="500"/>
                                        <p:tgtEl>
                                          <p:spTgt spid="16384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0" name="Text Box 3"/>
          <p:cNvSpPr txBox="1">
            <a:spLocks noChangeArrowheads="1"/>
          </p:cNvSpPr>
          <p:nvPr/>
        </p:nvSpPr>
        <p:spPr bwMode="auto">
          <a:xfrm>
            <a:off x="2063750" y="2133600"/>
            <a:ext cx="8147050" cy="2800350"/>
          </a:xfrm>
          <a:prstGeom prst="rect">
            <a:avLst/>
          </a:prstGeom>
          <a:noFill/>
          <a:ln w="9525">
            <a:noFill/>
            <a:miter lim="800000"/>
          </a:ln>
        </p:spPr>
        <p:txBody>
          <a:bodyPr>
            <a:spAutoFit/>
          </a:bodyPr>
          <a:lstStyle/>
          <a:p>
            <a:pPr eaLnBrk="1" hangingPunct="1">
              <a:spcBef>
                <a:spcPct val="50000"/>
              </a:spcBef>
              <a:defRPr/>
            </a:pPr>
            <a:r>
              <a:rPr lang="zh-CN" altLang="en-US" sz="4400" dirty="0">
                <a:solidFill>
                  <a:srgbClr val="A50021"/>
                </a:solidFill>
                <a:effectLst>
                  <a:outerShdw blurRad="38100" dist="38100" dir="2700000" algn="tl">
                    <a:srgbClr val="C0C0C0"/>
                  </a:outerShdw>
                </a:effectLst>
                <a:latin typeface="华文行楷" panose="02010800040101010101" pitchFamily="2" charset="-122"/>
                <a:ea typeface="华文行楷" panose="02010800040101010101" pitchFamily="2" charset="-122"/>
              </a:rPr>
              <a:t>交易性金融资产</a:t>
            </a:r>
            <a:endParaRPr lang="zh-CN" altLang="en-US" sz="4400" dirty="0">
              <a:solidFill>
                <a:srgbClr val="A50021"/>
              </a:solidFill>
              <a:effectLst>
                <a:outerShdw blurRad="38100" dist="38100" dir="2700000" algn="tl">
                  <a:srgbClr val="C0C0C0"/>
                </a:outerShdw>
              </a:effectLst>
              <a:latin typeface="华文行楷" panose="02010800040101010101" pitchFamily="2" charset="-122"/>
              <a:ea typeface="华文行楷" panose="02010800040101010101" pitchFamily="2" charset="-122"/>
            </a:endParaRPr>
          </a:p>
          <a:p>
            <a:pPr eaLnBrk="1" hangingPunct="1">
              <a:spcBef>
                <a:spcPct val="50000"/>
              </a:spcBef>
              <a:defRPr/>
            </a:pPr>
            <a:r>
              <a:rPr lang="zh-CN" altLang="en-US" sz="4400" dirty="0">
                <a:solidFill>
                  <a:srgbClr val="A50021"/>
                </a:solidFill>
                <a:effectLst>
                  <a:outerShdw blurRad="38100" dist="38100" dir="2700000" algn="tl">
                    <a:srgbClr val="C0C0C0"/>
                  </a:outerShdw>
                </a:effectLst>
                <a:latin typeface="华文行楷" panose="02010800040101010101" pitchFamily="2" charset="-122"/>
                <a:ea typeface="华文行楷" panose="02010800040101010101" pitchFamily="2" charset="-122"/>
              </a:rPr>
              <a:t>     不需要计提减值准备！</a:t>
            </a:r>
            <a:endParaRPr lang="zh-CN" altLang="en-US" sz="4400" dirty="0">
              <a:solidFill>
                <a:srgbClr val="A50021"/>
              </a:solidFill>
              <a:effectLst>
                <a:outerShdw blurRad="38100" dist="38100" dir="2700000" algn="tl">
                  <a:srgbClr val="C0C0C0"/>
                </a:outerShdw>
              </a:effectLst>
              <a:latin typeface="华文行楷" panose="02010800040101010101" pitchFamily="2" charset="-122"/>
              <a:ea typeface="华文行楷" panose="02010800040101010101" pitchFamily="2" charset="-122"/>
            </a:endParaRPr>
          </a:p>
          <a:p>
            <a:pPr eaLnBrk="1" hangingPunct="1">
              <a:spcBef>
                <a:spcPct val="50000"/>
              </a:spcBef>
              <a:defRPr/>
            </a:pPr>
            <a:endParaRPr lang="zh-CN" altLang="en-US" sz="4400" dirty="0">
              <a:solidFill>
                <a:srgbClr val="040404"/>
              </a:solidFill>
              <a:latin typeface="华文行楷" panose="02010800040101010101" pitchFamily="2" charset="-122"/>
              <a:ea typeface="华文行楷" panose="02010800040101010101" pitchFamily="2" charset="-122"/>
            </a:endParaRPr>
          </a:p>
        </p:txBody>
      </p:sp>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573892" name="Group 4"/>
          <p:cNvGraphicFramePr>
            <a:graphicFrameLocks noGrp="1"/>
          </p:cNvGraphicFramePr>
          <p:nvPr/>
        </p:nvGraphicFramePr>
        <p:xfrm>
          <a:off x="1703388" y="1628775"/>
          <a:ext cx="7920037" cy="2087563"/>
        </p:xfrm>
        <a:graphic>
          <a:graphicData uri="http://schemas.openxmlformats.org/drawingml/2006/table">
            <a:tbl>
              <a:tblPr/>
              <a:tblGrid>
                <a:gridCol w="3527425"/>
                <a:gridCol w="2089150"/>
                <a:gridCol w="2303462"/>
              </a:tblGrid>
              <a:tr h="679450">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endParaRPr kumimoji="0" lang="zh-CN" altLang="en-US" sz="2800" b="0" i="0" u="none" strike="noStrike" cap="none" normalizeH="0" baseline="0">
                        <a:ln>
                          <a:noFill/>
                        </a:ln>
                        <a:solidFill>
                          <a:schemeClr val="tx1"/>
                        </a:solidFill>
                        <a:effectLst/>
                        <a:latin typeface="Times New Roman" panose="02020603050405020304" pitchFamily="18" charset="0"/>
                        <a:ea typeface="宋体" pitchFamily="2"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itchFamily="2" charset="-122"/>
                        </a:rPr>
                        <a:t>07</a:t>
                      </a:r>
                      <a:r>
                        <a:rPr kumimoji="0" lang="zh-CN" altLang="en-US" sz="2000" b="1" i="0" u="none" strike="noStrike" cap="none" normalizeH="0" baseline="0">
                          <a:ln>
                            <a:noFill/>
                          </a:ln>
                          <a:solidFill>
                            <a:srgbClr val="000000"/>
                          </a:solidFill>
                          <a:effectLst/>
                          <a:latin typeface="Times New Roman" panose="02020603050405020304" pitchFamily="18" charset="0"/>
                          <a:ea typeface="宋体" pitchFamily="2" charset="-122"/>
                        </a:rPr>
                        <a:t>年中报净利润</a:t>
                      </a:r>
                      <a:endParaRPr kumimoji="0" lang="zh-CN" altLang="en-US" sz="2000" b="1" i="0" u="none" strike="noStrike" cap="none" normalizeH="0" baseline="0">
                        <a:ln>
                          <a:noFill/>
                        </a:ln>
                        <a:solidFill>
                          <a:srgbClr val="000000"/>
                        </a:solidFill>
                        <a:effectLst/>
                        <a:latin typeface="Times New Roman" panose="02020603050405020304" pitchFamily="18"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0" lang="zh-CN" altLang="en-US" sz="2000" b="1" i="0" u="none" strike="noStrike" cap="none" normalizeH="0" baseline="0">
                          <a:ln>
                            <a:noFill/>
                          </a:ln>
                          <a:solidFill>
                            <a:srgbClr val="000000"/>
                          </a:solidFill>
                          <a:effectLst/>
                          <a:latin typeface="Times New Roman" panose="02020603050405020304" pitchFamily="18" charset="0"/>
                          <a:ea typeface="宋体" pitchFamily="2" charset="-122"/>
                        </a:rPr>
                        <a:t>公允价值变动收益</a:t>
                      </a:r>
                      <a:endParaRPr kumimoji="0" lang="zh-CN" altLang="en-US" sz="2000" b="1" i="0" u="none" strike="noStrike" cap="none" normalizeH="0" baseline="0">
                        <a:ln>
                          <a:noFill/>
                        </a:ln>
                        <a:solidFill>
                          <a:srgbClr val="000000"/>
                        </a:solidFill>
                        <a:effectLst/>
                        <a:latin typeface="Times New Roman" panose="02020603050405020304" pitchFamily="18"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r>
              <a:tr h="730250">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0" lang="zh-CN" altLang="en-US" sz="2000" b="1" i="0" u="none" strike="noStrike" cap="none" normalizeH="0" baseline="0">
                          <a:ln>
                            <a:noFill/>
                          </a:ln>
                          <a:solidFill>
                            <a:srgbClr val="000000"/>
                          </a:solidFill>
                          <a:effectLst/>
                          <a:latin typeface="Times New Roman" panose="02020603050405020304" pitchFamily="18" charset="0"/>
                          <a:ea typeface="黑体" panose="02010609060101010101" pitchFamily="49" charset="-122"/>
                        </a:rPr>
                        <a:t>         中国人寿</a:t>
                      </a:r>
                      <a:endParaRPr kumimoji="0" lang="zh-CN" altLang="en-US" sz="2000" b="1" i="0" u="none" strike="noStrike" cap="none" normalizeH="0" baseline="0">
                        <a:ln>
                          <a:noFill/>
                        </a:ln>
                        <a:solidFill>
                          <a:srgbClr val="000000"/>
                        </a:solidFill>
                        <a:effectLst/>
                        <a:latin typeface="Times New Roman" panose="02020603050405020304" pitchFamily="18" charset="0"/>
                        <a:ea typeface="黑体" panose="02010609060101010101" pitchFamily="49" charset="-122"/>
                      </a:endParaRPr>
                    </a:p>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0" lang="zh-CN" altLang="en-US" sz="1400" b="1" i="0" u="none" strike="noStrike" cap="none" normalizeH="0" baseline="0">
                          <a:ln>
                            <a:noFill/>
                          </a:ln>
                          <a:solidFill>
                            <a:srgbClr val="000000"/>
                          </a:solidFill>
                          <a:effectLst/>
                          <a:latin typeface="Times New Roman" panose="02020603050405020304" pitchFamily="18" charset="0"/>
                          <a:ea typeface="黑体" panose="02010609060101010101" pitchFamily="49" charset="-122"/>
                        </a:rPr>
                        <a:t>（持有：中信证券、工商银行、中国银行）</a:t>
                      </a:r>
                      <a:endParaRPr kumimoji="0" lang="zh-CN" altLang="en-US" sz="1400" b="1" i="0" u="none" strike="noStrike" cap="none" normalizeH="0" baseline="0">
                        <a:ln>
                          <a:noFill/>
                        </a:ln>
                        <a:solidFill>
                          <a:srgbClr val="000000"/>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itchFamily="2" charset="-122"/>
                        </a:rPr>
                        <a:t>169.96</a:t>
                      </a:r>
                      <a:r>
                        <a:rPr kumimoji="0" lang="zh-CN" altLang="en-US" sz="2000" b="1" i="0" u="none" strike="noStrike" cap="none" normalizeH="0" baseline="0">
                          <a:ln>
                            <a:noFill/>
                          </a:ln>
                          <a:solidFill>
                            <a:srgbClr val="000000"/>
                          </a:solidFill>
                          <a:effectLst/>
                          <a:latin typeface="Times New Roman" panose="02020603050405020304" pitchFamily="18" charset="0"/>
                          <a:ea typeface="宋体" pitchFamily="2" charset="-122"/>
                        </a:rPr>
                        <a:t>亿元</a:t>
                      </a:r>
                      <a:endParaRPr kumimoji="0" lang="zh-CN" altLang="en-US" sz="2000" b="1" i="0" u="none" strike="noStrike" cap="none" normalizeH="0" baseline="0">
                        <a:ln>
                          <a:noFill/>
                        </a:ln>
                        <a:solidFill>
                          <a:srgbClr val="000000"/>
                        </a:solidFill>
                        <a:effectLst/>
                        <a:latin typeface="Times New Roman" panose="02020603050405020304" pitchFamily="18"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0" lang="en-US" altLang="zh-CN" sz="2000" b="1" i="0" u="none" strike="noStrike" cap="none" normalizeH="0" baseline="0">
                          <a:ln>
                            <a:noFill/>
                          </a:ln>
                          <a:solidFill>
                            <a:srgbClr val="000000"/>
                          </a:solidFill>
                          <a:effectLst>
                            <a:outerShdw blurRad="38100" dist="38100" dir="2700000" algn="tl">
                              <a:srgbClr val="FFFFFF"/>
                            </a:outerShdw>
                          </a:effectLst>
                          <a:latin typeface="Times New Roman" panose="02020603050405020304" pitchFamily="18" charset="0"/>
                          <a:ea typeface="宋体" pitchFamily="2" charset="-122"/>
                        </a:rPr>
                        <a:t>65</a:t>
                      </a:r>
                      <a:r>
                        <a:rPr kumimoji="0" lang="zh-CN" altLang="en-US" sz="2000" b="1" i="0" u="none" strike="noStrike" cap="none" normalizeH="0" baseline="0">
                          <a:ln>
                            <a:noFill/>
                          </a:ln>
                          <a:solidFill>
                            <a:srgbClr val="000000"/>
                          </a:solidFill>
                          <a:effectLst>
                            <a:outerShdw blurRad="38100" dist="38100" dir="2700000" algn="tl">
                              <a:srgbClr val="FFFFFF"/>
                            </a:outerShdw>
                          </a:effectLst>
                          <a:latin typeface="Times New Roman" panose="02020603050405020304" pitchFamily="18" charset="0"/>
                          <a:ea typeface="宋体" pitchFamily="2" charset="-122"/>
                        </a:rPr>
                        <a:t>亿元</a:t>
                      </a:r>
                      <a:r>
                        <a:rPr kumimoji="0" lang="en-US" altLang="zh-CN" sz="2000" b="1" i="0" u="none" strike="noStrike" cap="none" normalizeH="0" baseline="0">
                          <a:ln>
                            <a:noFill/>
                          </a:ln>
                          <a:solidFill>
                            <a:srgbClr val="000000"/>
                          </a:solidFill>
                          <a:effectLst>
                            <a:outerShdw blurRad="38100" dist="38100" dir="2700000" algn="tl">
                              <a:srgbClr val="FFFFFF"/>
                            </a:outerShdw>
                          </a:effectLst>
                          <a:latin typeface="Times New Roman" panose="02020603050405020304" pitchFamily="18" charset="0"/>
                          <a:ea typeface="宋体" pitchFamily="2" charset="-122"/>
                        </a:rPr>
                        <a:t>(</a:t>
                      </a:r>
                      <a:r>
                        <a:rPr kumimoji="0" lang="zh-CN" altLang="en-US" sz="2000" b="1" i="0" u="none" strike="noStrike" cap="none" normalizeH="0" baseline="0">
                          <a:ln>
                            <a:noFill/>
                          </a:ln>
                          <a:solidFill>
                            <a:srgbClr val="000000"/>
                          </a:solidFill>
                          <a:effectLst>
                            <a:outerShdw blurRad="38100" dist="38100" dir="2700000" algn="tl">
                              <a:srgbClr val="FFFFFF"/>
                            </a:outerShdw>
                          </a:effectLst>
                          <a:latin typeface="Times New Roman" panose="02020603050405020304" pitchFamily="18" charset="0"/>
                          <a:ea typeface="宋体" pitchFamily="2" charset="-122"/>
                        </a:rPr>
                        <a:t>占</a:t>
                      </a:r>
                      <a:r>
                        <a:rPr kumimoji="0" lang="en-US" altLang="zh-CN" sz="2000" b="1" i="0" u="none" strike="noStrike" cap="none" normalizeH="0" baseline="0">
                          <a:ln>
                            <a:noFill/>
                          </a:ln>
                          <a:solidFill>
                            <a:srgbClr val="000000"/>
                          </a:solidFill>
                          <a:effectLst>
                            <a:outerShdw blurRad="38100" dist="38100" dir="2700000" algn="tl">
                              <a:srgbClr val="FFFFFF"/>
                            </a:outerShdw>
                          </a:effectLst>
                          <a:latin typeface="Times New Roman" panose="02020603050405020304" pitchFamily="18" charset="0"/>
                          <a:ea typeface="宋体" pitchFamily="2" charset="-122"/>
                        </a:rPr>
                        <a:t>38%</a:t>
                      </a:r>
                      <a:r>
                        <a:rPr kumimoji="0" lang="zh-CN" altLang="en-US" sz="2000" b="1" i="0" u="none" strike="noStrike" cap="none" normalizeH="0" baseline="0">
                          <a:ln>
                            <a:noFill/>
                          </a:ln>
                          <a:solidFill>
                            <a:srgbClr val="000000"/>
                          </a:solidFill>
                          <a:effectLst>
                            <a:outerShdw blurRad="38100" dist="38100" dir="2700000" algn="tl">
                              <a:srgbClr val="FFFFFF"/>
                            </a:outerShdw>
                          </a:effectLst>
                          <a:latin typeface="Times New Roman" panose="02020603050405020304" pitchFamily="18" charset="0"/>
                          <a:ea typeface="宋体" pitchFamily="2" charset="-122"/>
                        </a:rPr>
                        <a:t>）</a:t>
                      </a:r>
                      <a:endParaRPr kumimoji="0" lang="zh-CN" altLang="en-US" sz="2000" b="1" i="0" u="none" strike="noStrike" cap="none" normalizeH="0" baseline="0">
                        <a:ln>
                          <a:noFill/>
                        </a:ln>
                        <a:solidFill>
                          <a:srgbClr val="000000"/>
                        </a:solidFill>
                        <a:effectLst>
                          <a:outerShdw blurRad="38100" dist="38100" dir="2700000" algn="tl">
                            <a:srgbClr val="FFFFFF"/>
                          </a:outerShdw>
                        </a:effectLst>
                        <a:latin typeface="Times New Roman" panose="02020603050405020304" pitchFamily="18"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r>
              <a:tr h="677863">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0" lang="zh-CN" altLang="en-US" sz="2000" b="1" i="0" u="none" strike="noStrike" cap="none" normalizeH="0" baseline="0">
                          <a:ln>
                            <a:noFill/>
                          </a:ln>
                          <a:solidFill>
                            <a:srgbClr val="000000"/>
                          </a:solidFill>
                          <a:effectLst/>
                          <a:latin typeface="Times New Roman" panose="02020603050405020304" pitchFamily="18" charset="0"/>
                          <a:ea typeface="黑体" panose="02010609060101010101" pitchFamily="49" charset="-122"/>
                        </a:rPr>
                        <a:t>        平安保险</a:t>
                      </a:r>
                      <a:endParaRPr kumimoji="0" lang="zh-CN" altLang="en-US" sz="2000" b="1" i="0" u="none" strike="noStrike" cap="none" normalizeH="0" baseline="0">
                        <a:ln>
                          <a:noFill/>
                        </a:ln>
                        <a:solidFill>
                          <a:srgbClr val="000000"/>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itchFamily="2" charset="-122"/>
                        </a:rPr>
                        <a:t>83</a:t>
                      </a:r>
                      <a:r>
                        <a:rPr kumimoji="0" lang="zh-CN" altLang="en-US" sz="2000" b="1" i="0" u="none" strike="noStrike" cap="none" normalizeH="0" baseline="0">
                          <a:ln>
                            <a:noFill/>
                          </a:ln>
                          <a:solidFill>
                            <a:srgbClr val="000000"/>
                          </a:solidFill>
                          <a:effectLst/>
                          <a:latin typeface="Times New Roman" panose="02020603050405020304" pitchFamily="18" charset="0"/>
                          <a:ea typeface="宋体" pitchFamily="2" charset="-122"/>
                        </a:rPr>
                        <a:t>亿元</a:t>
                      </a:r>
                      <a:endParaRPr kumimoji="0" lang="zh-CN" altLang="en-US" sz="2000" b="1" i="0" u="none" strike="noStrike" cap="none" normalizeH="0" baseline="0">
                        <a:ln>
                          <a:noFill/>
                        </a:ln>
                        <a:solidFill>
                          <a:srgbClr val="000000"/>
                        </a:solidFill>
                        <a:effectLst/>
                        <a:latin typeface="Times New Roman" panose="02020603050405020304" pitchFamily="18"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0" lang="en-US" altLang="zh-CN" sz="2000" b="1" i="0" u="none" strike="noStrike" cap="none" normalizeH="0" baseline="0">
                          <a:ln>
                            <a:noFill/>
                          </a:ln>
                          <a:solidFill>
                            <a:srgbClr val="000000"/>
                          </a:solidFill>
                          <a:effectLst>
                            <a:outerShdw blurRad="38100" dist="38100" dir="2700000" algn="tl">
                              <a:srgbClr val="FFFFFF"/>
                            </a:outerShdw>
                          </a:effectLst>
                          <a:latin typeface="Times New Roman" panose="02020603050405020304" pitchFamily="18" charset="0"/>
                          <a:ea typeface="宋体" pitchFamily="2" charset="-122"/>
                        </a:rPr>
                        <a:t>31</a:t>
                      </a:r>
                      <a:r>
                        <a:rPr kumimoji="0" lang="zh-CN" altLang="en-US" sz="2000" b="1" i="0" u="none" strike="noStrike" cap="none" normalizeH="0" baseline="0">
                          <a:ln>
                            <a:noFill/>
                          </a:ln>
                          <a:solidFill>
                            <a:srgbClr val="000000"/>
                          </a:solidFill>
                          <a:effectLst>
                            <a:outerShdw blurRad="38100" dist="38100" dir="2700000" algn="tl">
                              <a:srgbClr val="FFFFFF"/>
                            </a:outerShdw>
                          </a:effectLst>
                          <a:latin typeface="Times New Roman" panose="02020603050405020304" pitchFamily="18" charset="0"/>
                          <a:ea typeface="宋体" pitchFamily="2" charset="-122"/>
                        </a:rPr>
                        <a:t>亿元（占</a:t>
                      </a:r>
                      <a:r>
                        <a:rPr kumimoji="0" lang="en-US" altLang="zh-CN" sz="2000" b="1" i="0" u="none" strike="noStrike" cap="none" normalizeH="0" baseline="0">
                          <a:ln>
                            <a:noFill/>
                          </a:ln>
                          <a:solidFill>
                            <a:srgbClr val="000000"/>
                          </a:solidFill>
                          <a:effectLst>
                            <a:outerShdw blurRad="38100" dist="38100" dir="2700000" algn="tl">
                              <a:srgbClr val="FFFFFF"/>
                            </a:outerShdw>
                          </a:effectLst>
                          <a:latin typeface="Times New Roman" panose="02020603050405020304" pitchFamily="18" charset="0"/>
                          <a:ea typeface="宋体" pitchFamily="2" charset="-122"/>
                        </a:rPr>
                        <a:t>37%</a:t>
                      </a:r>
                      <a:r>
                        <a:rPr kumimoji="0" lang="zh-CN" altLang="en-US" sz="2000" b="1" i="0" u="none" strike="noStrike" cap="none" normalizeH="0" baseline="0">
                          <a:ln>
                            <a:noFill/>
                          </a:ln>
                          <a:solidFill>
                            <a:srgbClr val="000000"/>
                          </a:solidFill>
                          <a:effectLst>
                            <a:outerShdw blurRad="38100" dist="38100" dir="2700000" algn="tl">
                              <a:srgbClr val="FFFFFF"/>
                            </a:outerShdw>
                          </a:effectLst>
                          <a:latin typeface="Times New Roman" panose="02020603050405020304" pitchFamily="18" charset="0"/>
                          <a:ea typeface="宋体" pitchFamily="2" charset="-122"/>
                        </a:rPr>
                        <a:t>）</a:t>
                      </a:r>
                      <a:endParaRPr kumimoji="0" lang="zh-CN" altLang="en-US" sz="2000" b="1" i="0" u="none" strike="noStrike" cap="none" normalizeH="0" baseline="0">
                        <a:ln>
                          <a:noFill/>
                        </a:ln>
                        <a:solidFill>
                          <a:srgbClr val="000000"/>
                        </a:solidFill>
                        <a:effectLst>
                          <a:outerShdw blurRad="38100" dist="38100" dir="2700000" algn="tl">
                            <a:srgbClr val="FFFFFF"/>
                          </a:outerShdw>
                        </a:effectLst>
                        <a:latin typeface="Times New Roman" panose="02020603050405020304" pitchFamily="18"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1"/>
                    </a:solidFill>
                  </a:tcPr>
                </a:tc>
              </a:tr>
            </a:tbl>
          </a:graphicData>
        </a:graphic>
      </p:graphicFrame>
      <p:graphicFrame>
        <p:nvGraphicFramePr>
          <p:cNvPr id="1573910" name="Group 22"/>
          <p:cNvGraphicFramePr>
            <a:graphicFrameLocks noGrp="1"/>
          </p:cNvGraphicFramePr>
          <p:nvPr/>
        </p:nvGraphicFramePr>
        <p:xfrm>
          <a:off x="1703388" y="4005263"/>
          <a:ext cx="7920037" cy="2087563"/>
        </p:xfrm>
        <a:graphic>
          <a:graphicData uri="http://schemas.openxmlformats.org/drawingml/2006/table">
            <a:tbl>
              <a:tblPr/>
              <a:tblGrid>
                <a:gridCol w="3527425"/>
                <a:gridCol w="2089150"/>
                <a:gridCol w="2303462"/>
              </a:tblGrid>
              <a:tr h="647700">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endParaRPr kumimoji="0" lang="zh-CN" altLang="en-US" sz="2800" b="0" i="0" u="none" strike="noStrike" cap="none" normalizeH="0" baseline="0">
                        <a:ln>
                          <a:noFill/>
                        </a:ln>
                        <a:solidFill>
                          <a:schemeClr val="tx1"/>
                        </a:solidFill>
                        <a:effectLst/>
                        <a:latin typeface="Times New Roman" panose="02020603050405020304" pitchFamily="18" charset="0"/>
                        <a:ea typeface="宋体" pitchFamily="2"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itchFamily="2" charset="-122"/>
                        </a:rPr>
                        <a:t>08</a:t>
                      </a:r>
                      <a:r>
                        <a:rPr kumimoji="0" lang="zh-CN" altLang="en-US" sz="2000" b="1" i="0" u="none" strike="noStrike" cap="none" normalizeH="0" baseline="0">
                          <a:ln>
                            <a:noFill/>
                          </a:ln>
                          <a:solidFill>
                            <a:srgbClr val="000000"/>
                          </a:solidFill>
                          <a:effectLst/>
                          <a:latin typeface="Times New Roman" panose="02020603050405020304" pitchFamily="18" charset="0"/>
                          <a:ea typeface="宋体" pitchFamily="2" charset="-122"/>
                        </a:rPr>
                        <a:t>年中报净利润</a:t>
                      </a:r>
                      <a:endParaRPr kumimoji="0" lang="zh-CN" altLang="en-US" sz="2000" b="1" i="0" u="none" strike="noStrike" cap="none" normalizeH="0" baseline="0">
                        <a:ln>
                          <a:noFill/>
                        </a:ln>
                        <a:solidFill>
                          <a:srgbClr val="000000"/>
                        </a:solidFill>
                        <a:effectLst/>
                        <a:latin typeface="Times New Roman" panose="02020603050405020304" pitchFamily="18"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0" lang="zh-CN" altLang="en-US" sz="2000" b="1" i="0" u="none" strike="noStrike" cap="none" normalizeH="0" baseline="0">
                          <a:ln>
                            <a:noFill/>
                          </a:ln>
                          <a:solidFill>
                            <a:srgbClr val="000000"/>
                          </a:solidFill>
                          <a:effectLst/>
                          <a:latin typeface="Times New Roman" panose="02020603050405020304" pitchFamily="18" charset="0"/>
                          <a:ea typeface="宋体" pitchFamily="2" charset="-122"/>
                        </a:rPr>
                        <a:t>公允价值变动损失</a:t>
                      </a:r>
                      <a:endParaRPr kumimoji="0" lang="zh-CN" altLang="en-US" sz="2000" b="1" i="0" u="none" strike="noStrike" cap="none" normalizeH="0" baseline="0">
                        <a:ln>
                          <a:noFill/>
                        </a:ln>
                        <a:solidFill>
                          <a:srgbClr val="000000"/>
                        </a:solidFill>
                        <a:effectLst/>
                        <a:latin typeface="Times New Roman" panose="02020603050405020304" pitchFamily="18"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r>
              <a:tr h="730250">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0" lang="zh-CN" altLang="en-US" sz="2000" b="1" i="0" u="none" strike="noStrike" cap="none" normalizeH="0" baseline="0">
                          <a:ln>
                            <a:noFill/>
                          </a:ln>
                          <a:solidFill>
                            <a:srgbClr val="000000"/>
                          </a:solidFill>
                          <a:effectLst/>
                          <a:latin typeface="Times New Roman" panose="02020603050405020304" pitchFamily="18" charset="0"/>
                          <a:ea typeface="黑体" panose="02010609060101010101" pitchFamily="49" charset="-122"/>
                        </a:rPr>
                        <a:t>         中国人寿</a:t>
                      </a:r>
                      <a:endParaRPr kumimoji="0" lang="zh-CN" altLang="en-US" sz="2000" b="1" i="0" u="none" strike="noStrike" cap="none" normalizeH="0" baseline="0">
                        <a:ln>
                          <a:noFill/>
                        </a:ln>
                        <a:solidFill>
                          <a:srgbClr val="000000"/>
                        </a:solidFill>
                        <a:effectLst/>
                        <a:latin typeface="Times New Roman" panose="02020603050405020304" pitchFamily="18" charset="0"/>
                        <a:ea typeface="黑体" panose="02010609060101010101" pitchFamily="49" charset="-122"/>
                      </a:endParaRPr>
                    </a:p>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0" lang="zh-CN" altLang="en-US" sz="1400" b="1" i="0" u="none" strike="noStrike" cap="none" normalizeH="0" baseline="0">
                          <a:ln>
                            <a:noFill/>
                          </a:ln>
                          <a:solidFill>
                            <a:srgbClr val="000000"/>
                          </a:solidFill>
                          <a:effectLst/>
                          <a:latin typeface="Times New Roman" panose="02020603050405020304" pitchFamily="18" charset="0"/>
                          <a:ea typeface="黑体" panose="02010609060101010101" pitchFamily="49" charset="-122"/>
                        </a:rPr>
                        <a:t>（持有：中信证券、工商银行、中国银行）</a:t>
                      </a:r>
                      <a:endParaRPr kumimoji="0" lang="zh-CN" altLang="en-US" sz="1400" b="1" i="0" u="none" strike="noStrike" cap="none" normalizeH="0" baseline="0">
                        <a:ln>
                          <a:noFill/>
                        </a:ln>
                        <a:solidFill>
                          <a:srgbClr val="000000"/>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itchFamily="2" charset="-122"/>
                        </a:rPr>
                        <a:t>109</a:t>
                      </a:r>
                      <a:r>
                        <a:rPr kumimoji="0" lang="zh-CN" altLang="en-US" sz="2000" b="1" i="0" u="none" strike="noStrike" cap="none" normalizeH="0" baseline="0">
                          <a:ln>
                            <a:noFill/>
                          </a:ln>
                          <a:solidFill>
                            <a:srgbClr val="000000"/>
                          </a:solidFill>
                          <a:effectLst/>
                          <a:latin typeface="Times New Roman" panose="02020603050405020304" pitchFamily="18" charset="0"/>
                          <a:ea typeface="宋体" pitchFamily="2" charset="-122"/>
                        </a:rPr>
                        <a:t>亿元</a:t>
                      </a:r>
                      <a:endParaRPr kumimoji="0" lang="zh-CN" altLang="en-US" sz="2000" b="1" i="0" u="none" strike="noStrike" cap="none" normalizeH="0" baseline="0">
                        <a:ln>
                          <a:noFill/>
                        </a:ln>
                        <a:solidFill>
                          <a:srgbClr val="000000"/>
                        </a:solidFill>
                        <a:effectLst/>
                        <a:latin typeface="Times New Roman" panose="02020603050405020304" pitchFamily="18"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0" lang="en-US" altLang="zh-CN" sz="2000" b="1" i="0" u="none" strike="noStrike" cap="none" normalizeH="0" baseline="0">
                          <a:ln>
                            <a:noFill/>
                          </a:ln>
                          <a:solidFill>
                            <a:srgbClr val="000000"/>
                          </a:solidFill>
                          <a:effectLst>
                            <a:outerShdw blurRad="38100" dist="38100" dir="2700000" algn="tl">
                              <a:srgbClr val="FFFFFF"/>
                            </a:outerShdw>
                          </a:effectLst>
                          <a:latin typeface="Times New Roman" panose="02020603050405020304" pitchFamily="18" charset="0"/>
                          <a:ea typeface="宋体" pitchFamily="2" charset="-122"/>
                        </a:rPr>
                        <a:t>-77.66</a:t>
                      </a:r>
                      <a:r>
                        <a:rPr kumimoji="0" lang="zh-CN" altLang="en-US" sz="2000" b="1" i="0" u="none" strike="noStrike" cap="none" normalizeH="0" baseline="0">
                          <a:ln>
                            <a:noFill/>
                          </a:ln>
                          <a:solidFill>
                            <a:srgbClr val="000000"/>
                          </a:solidFill>
                          <a:effectLst>
                            <a:outerShdw blurRad="38100" dist="38100" dir="2700000" algn="tl">
                              <a:srgbClr val="FFFFFF"/>
                            </a:outerShdw>
                          </a:effectLst>
                          <a:latin typeface="Times New Roman" panose="02020603050405020304" pitchFamily="18" charset="0"/>
                          <a:ea typeface="宋体" pitchFamily="2" charset="-122"/>
                        </a:rPr>
                        <a:t>亿元</a:t>
                      </a:r>
                      <a:endParaRPr kumimoji="0" lang="zh-CN" altLang="en-US" sz="2000" b="1" i="0" u="none" strike="noStrike" cap="none" normalizeH="0" baseline="0">
                        <a:ln>
                          <a:noFill/>
                        </a:ln>
                        <a:solidFill>
                          <a:srgbClr val="000000"/>
                        </a:solidFill>
                        <a:effectLst>
                          <a:outerShdw blurRad="38100" dist="38100" dir="2700000" algn="tl">
                            <a:srgbClr val="FFFFFF"/>
                          </a:outerShdw>
                        </a:effectLst>
                        <a:latin typeface="Times New Roman" panose="02020603050405020304" pitchFamily="18"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r>
              <a:tr h="709613">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0" lang="zh-CN" altLang="en-US" sz="2000" b="1" i="0" u="none" strike="noStrike" cap="none" normalizeH="0" baseline="0">
                          <a:ln>
                            <a:noFill/>
                          </a:ln>
                          <a:solidFill>
                            <a:srgbClr val="000000"/>
                          </a:solidFill>
                          <a:effectLst/>
                          <a:latin typeface="Times New Roman" panose="02020603050405020304" pitchFamily="18" charset="0"/>
                          <a:ea typeface="黑体" panose="02010609060101010101" pitchFamily="49" charset="-122"/>
                        </a:rPr>
                        <a:t>        平安保险</a:t>
                      </a:r>
                      <a:endParaRPr kumimoji="0" lang="zh-CN" altLang="en-US" sz="2000" b="1" i="0" u="none" strike="noStrike" cap="none" normalizeH="0" baseline="0">
                        <a:ln>
                          <a:noFill/>
                        </a:ln>
                        <a:solidFill>
                          <a:srgbClr val="000000"/>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itchFamily="2" charset="-122"/>
                        </a:rPr>
                        <a:t>73.1</a:t>
                      </a:r>
                      <a:r>
                        <a:rPr kumimoji="0" lang="zh-CN" altLang="en-US" sz="2000" b="1" i="0" u="none" strike="noStrike" cap="none" normalizeH="0" baseline="0">
                          <a:ln>
                            <a:noFill/>
                          </a:ln>
                          <a:solidFill>
                            <a:srgbClr val="000000"/>
                          </a:solidFill>
                          <a:effectLst/>
                          <a:latin typeface="Times New Roman" panose="02020603050405020304" pitchFamily="18" charset="0"/>
                          <a:ea typeface="宋体" pitchFamily="2" charset="-122"/>
                        </a:rPr>
                        <a:t>亿元</a:t>
                      </a:r>
                      <a:endParaRPr kumimoji="0" lang="zh-CN" altLang="en-US" sz="2000" b="1" i="0" u="none" strike="noStrike" cap="none" normalizeH="0" baseline="0">
                        <a:ln>
                          <a:noFill/>
                        </a:ln>
                        <a:solidFill>
                          <a:srgbClr val="000000"/>
                        </a:solidFill>
                        <a:effectLst/>
                        <a:latin typeface="Times New Roman" panose="02020603050405020304" pitchFamily="18"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0" lang="en-US" altLang="zh-CN" sz="2000" b="1" i="0" u="none" strike="noStrike" cap="none" normalizeH="0" baseline="0">
                          <a:ln>
                            <a:noFill/>
                          </a:ln>
                          <a:solidFill>
                            <a:srgbClr val="000000"/>
                          </a:solidFill>
                          <a:effectLst>
                            <a:outerShdw blurRad="38100" dist="38100" dir="2700000" algn="tl">
                              <a:srgbClr val="FFFFFF"/>
                            </a:outerShdw>
                          </a:effectLst>
                          <a:latin typeface="Times New Roman" panose="02020603050405020304" pitchFamily="18" charset="0"/>
                          <a:ea typeface="宋体" pitchFamily="2" charset="-122"/>
                        </a:rPr>
                        <a:t>-187.59</a:t>
                      </a:r>
                      <a:r>
                        <a:rPr kumimoji="0" lang="zh-CN" altLang="en-US" sz="2000" b="1" i="0" u="none" strike="noStrike" cap="none" normalizeH="0" baseline="0">
                          <a:ln>
                            <a:noFill/>
                          </a:ln>
                          <a:solidFill>
                            <a:srgbClr val="000000"/>
                          </a:solidFill>
                          <a:effectLst>
                            <a:outerShdw blurRad="38100" dist="38100" dir="2700000" algn="tl">
                              <a:srgbClr val="FFFFFF"/>
                            </a:outerShdw>
                          </a:effectLst>
                          <a:latin typeface="Times New Roman" panose="02020603050405020304" pitchFamily="18" charset="0"/>
                          <a:ea typeface="宋体" pitchFamily="2" charset="-122"/>
                        </a:rPr>
                        <a:t>亿元</a:t>
                      </a:r>
                      <a:endParaRPr kumimoji="0" lang="zh-CN" altLang="en-US" sz="2000" b="1" i="0" u="none" strike="noStrike" cap="none" normalizeH="0" baseline="0">
                        <a:ln>
                          <a:noFill/>
                        </a:ln>
                        <a:solidFill>
                          <a:srgbClr val="000000"/>
                        </a:solidFill>
                        <a:effectLst>
                          <a:outerShdw blurRad="38100" dist="38100" dir="2700000" algn="tl">
                            <a:srgbClr val="FFFFFF"/>
                          </a:outerShdw>
                        </a:effectLst>
                        <a:latin typeface="Times New Roman" panose="02020603050405020304" pitchFamily="18"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1"/>
                    </a:solidFill>
                  </a:tcPr>
                </a:tc>
              </a:tr>
            </a:tbl>
          </a:graphicData>
        </a:graphic>
      </p:graphicFrame>
      <p:sp>
        <p:nvSpPr>
          <p:cNvPr id="1573928" name="Rectangle 40"/>
          <p:cNvSpPr>
            <a:spLocks noChangeArrowheads="1"/>
          </p:cNvSpPr>
          <p:nvPr/>
        </p:nvSpPr>
        <p:spPr bwMode="auto">
          <a:xfrm>
            <a:off x="2351088" y="620713"/>
            <a:ext cx="6551612" cy="579437"/>
          </a:xfrm>
          <a:prstGeom prst="rect">
            <a:avLst/>
          </a:prstGeom>
          <a:solidFill>
            <a:srgbClr val="D5EDA9"/>
          </a:solidFill>
          <a:ln w="9525">
            <a:noFill/>
            <a:miter lim="800000"/>
          </a:ln>
          <a:effectLst/>
        </p:spPr>
        <p:txBody>
          <a:bodyPr>
            <a:spAutoFit/>
          </a:bodyPr>
          <a:lstStyle/>
          <a:p>
            <a:pPr>
              <a:defRPr/>
            </a:pPr>
            <a:r>
              <a:rPr kumimoji="0" lang="zh-CN" altLang="en-US" sz="3200">
                <a:solidFill>
                  <a:schemeClr val="tx2"/>
                </a:solidFill>
                <a:effectLst>
                  <a:outerShdw blurRad="38100" dist="38100" dir="2700000" algn="tl">
                    <a:srgbClr val="000000"/>
                  </a:outerShdw>
                </a:effectLst>
                <a:latin typeface="Arial" panose="020B0604020202020204" pitchFamily="34" charset="0"/>
                <a:ea typeface="宋体" pitchFamily="2" charset="-122"/>
              </a:rPr>
              <a:t>公允价值的影响：       保险业</a:t>
            </a:r>
            <a:endParaRPr kumimoji="0" lang="zh-CN" altLang="en-US" sz="3200">
              <a:solidFill>
                <a:schemeClr val="tx2"/>
              </a:solidFill>
              <a:effectLst>
                <a:outerShdw blurRad="38100" dist="38100" dir="2700000" algn="tl">
                  <a:srgbClr val="000000"/>
                </a:outerShdw>
              </a:effectLst>
              <a:latin typeface="Arial" panose="020B0604020202020204" pitchFamily="34" charset="0"/>
              <a:ea typeface="宋体" pitchFamily="2" charset="-122"/>
            </a:endParaRPr>
          </a:p>
        </p:txBody>
      </p:sp>
      <p:sp>
        <p:nvSpPr>
          <p:cNvPr id="1573929" name="AutoShape 41"/>
          <p:cNvSpPr>
            <a:spLocks noChangeArrowheads="1"/>
          </p:cNvSpPr>
          <p:nvPr/>
        </p:nvSpPr>
        <p:spPr bwMode="auto">
          <a:xfrm>
            <a:off x="8905875" y="1341438"/>
            <a:ext cx="1943100" cy="719137"/>
          </a:xfrm>
          <a:prstGeom prst="cloudCallout">
            <a:avLst>
              <a:gd name="adj1" fmla="val -10213"/>
              <a:gd name="adj2" fmla="val 100333"/>
            </a:avLst>
          </a:prstGeom>
          <a:solidFill>
            <a:srgbClr val="FF9900"/>
          </a:solidFill>
          <a:ln w="9525">
            <a:solidFill>
              <a:schemeClr val="tx1"/>
            </a:solidFill>
            <a:miter lim="800000"/>
          </a:ln>
        </p:spPr>
        <p:txBody>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algn="ctr" eaLnBrk="1" hangingPunct="1">
              <a:spcBef>
                <a:spcPct val="0"/>
              </a:spcBef>
              <a:buClrTx/>
              <a:buSzTx/>
              <a:buFontTx/>
              <a:buNone/>
            </a:pPr>
            <a:r>
              <a:rPr lang="zh-CN" altLang="en-US" sz="2400">
                <a:ea typeface="黑体" panose="02010609060101010101" pitchFamily="49" charset="-122"/>
              </a:rPr>
              <a:t>甜饼？</a:t>
            </a:r>
            <a:endParaRPr lang="zh-CN" altLang="en-US" sz="2400">
              <a:ea typeface="黑体" panose="02010609060101010101" pitchFamily="49" charset="-122"/>
            </a:endParaRPr>
          </a:p>
        </p:txBody>
      </p:sp>
      <p:sp>
        <p:nvSpPr>
          <p:cNvPr id="1573930" name="AutoShape 42"/>
          <p:cNvSpPr>
            <a:spLocks noChangeArrowheads="1"/>
          </p:cNvSpPr>
          <p:nvPr/>
        </p:nvSpPr>
        <p:spPr bwMode="auto">
          <a:xfrm>
            <a:off x="8905875" y="4292600"/>
            <a:ext cx="1943100" cy="719138"/>
          </a:xfrm>
          <a:prstGeom prst="cloudCallout">
            <a:avLst>
              <a:gd name="adj1" fmla="val 5472"/>
              <a:gd name="adj2" fmla="val 84218"/>
            </a:avLst>
          </a:prstGeom>
          <a:solidFill>
            <a:srgbClr val="FF9900"/>
          </a:solidFill>
          <a:ln w="9525">
            <a:solidFill>
              <a:schemeClr val="tx1"/>
            </a:solidFill>
            <a:miter lim="800000"/>
          </a:ln>
        </p:spPr>
        <p:txBody>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algn="ctr" eaLnBrk="1" hangingPunct="1">
              <a:spcBef>
                <a:spcPct val="0"/>
              </a:spcBef>
              <a:buClrTx/>
              <a:buSzTx/>
              <a:buFontTx/>
              <a:buNone/>
            </a:pPr>
            <a:r>
              <a:rPr lang="zh-CN" altLang="en-US" sz="2400">
                <a:ea typeface="黑体" panose="02010609060101010101" pitchFamily="49" charset="-122"/>
              </a:rPr>
              <a:t>陷阱？</a:t>
            </a:r>
            <a:endParaRPr lang="zh-CN" altLang="en-US" sz="2400">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73929"/>
                                        </p:tgtEl>
                                        <p:attrNameLst>
                                          <p:attrName>style.visibility</p:attrName>
                                        </p:attrNameLst>
                                      </p:cBhvr>
                                      <p:to>
                                        <p:strVal val="visible"/>
                                      </p:to>
                                    </p:set>
                                    <p:animEffect transition="in" filter="blinds(horizontal)">
                                      <p:cBhvr>
                                        <p:cTn id="7" dur="500"/>
                                        <p:tgtEl>
                                          <p:spTgt spid="15739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573910"/>
                                        </p:tgtEl>
                                        <p:attrNameLst>
                                          <p:attrName>style.visibility</p:attrName>
                                        </p:attrNameLst>
                                      </p:cBhvr>
                                      <p:to>
                                        <p:strVal val="visible"/>
                                      </p:to>
                                    </p:set>
                                    <p:animEffect transition="in" filter="wipe(up)">
                                      <p:cBhvr>
                                        <p:cTn id="12" dur="500"/>
                                        <p:tgtEl>
                                          <p:spTgt spid="15739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73930"/>
                                        </p:tgtEl>
                                        <p:attrNameLst>
                                          <p:attrName>style.visibility</p:attrName>
                                        </p:attrNameLst>
                                      </p:cBhvr>
                                      <p:to>
                                        <p:strVal val="visible"/>
                                      </p:to>
                                    </p:set>
                                    <p:animEffect transition="in" filter="blinds(horizontal)">
                                      <p:cBhvr>
                                        <p:cTn id="17" dur="500"/>
                                        <p:tgtEl>
                                          <p:spTgt spid="15739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3929" grpId="0" animBg="1"/>
      <p:bldP spid="1573930"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754" name="Text Box 4"/>
          <p:cNvSpPr txBox="1">
            <a:spLocks noChangeArrowheads="1"/>
          </p:cNvSpPr>
          <p:nvPr/>
        </p:nvSpPr>
        <p:spPr bwMode="auto">
          <a:xfrm>
            <a:off x="3287713" y="1268413"/>
            <a:ext cx="48974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50000"/>
              </a:spcBef>
              <a:buClrTx/>
              <a:buSzTx/>
              <a:buFontTx/>
              <a:buNone/>
            </a:pPr>
            <a:r>
              <a:rPr lang="zh-CN" altLang="en-US" sz="3600">
                <a:solidFill>
                  <a:srgbClr val="2E11DF"/>
                </a:solidFill>
                <a:ea typeface="黑体" panose="02010609060101010101" pitchFamily="49" charset="-122"/>
              </a:rPr>
              <a:t>    公允价值 助涨助跌</a:t>
            </a:r>
            <a:endParaRPr lang="zh-CN" altLang="en-US" sz="3600">
              <a:solidFill>
                <a:srgbClr val="2E11DF"/>
              </a:solidFill>
              <a:ea typeface="黑体" panose="02010609060101010101" pitchFamily="49" charset="-122"/>
            </a:endParaRPr>
          </a:p>
        </p:txBody>
      </p:sp>
      <p:pic>
        <p:nvPicPr>
          <p:cNvPr id="74755" name="Picture 7" descr="06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gray">
          <a:xfrm>
            <a:off x="4367213" y="2852738"/>
            <a:ext cx="3168650" cy="306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5778" name="Text Box 4"/>
          <p:cNvSpPr txBox="1">
            <a:spLocks noChangeArrowheads="1"/>
          </p:cNvSpPr>
          <p:nvPr/>
        </p:nvSpPr>
        <p:spPr bwMode="auto">
          <a:xfrm>
            <a:off x="1992313" y="-30163"/>
            <a:ext cx="7848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50000"/>
              </a:spcBef>
              <a:buClrTx/>
              <a:buSzTx/>
              <a:buFontTx/>
              <a:buNone/>
            </a:pPr>
            <a:r>
              <a:rPr lang="zh-CN" altLang="en-US">
                <a:solidFill>
                  <a:srgbClr val="070605"/>
                </a:solidFill>
              </a:rPr>
              <a:t>                      </a:t>
            </a:r>
            <a:r>
              <a:rPr lang="en-US" altLang="zh-CN">
                <a:solidFill>
                  <a:srgbClr val="070605"/>
                </a:solidFill>
              </a:rPr>
              <a:t>FV </a:t>
            </a:r>
            <a:r>
              <a:rPr lang="zh-CN" altLang="en-US">
                <a:solidFill>
                  <a:srgbClr val="070605"/>
                </a:solidFill>
              </a:rPr>
              <a:t>顺周期效应示意图</a:t>
            </a:r>
            <a:endParaRPr lang="zh-CN" altLang="en-US">
              <a:solidFill>
                <a:srgbClr val="070605"/>
              </a:solidFill>
            </a:endParaRPr>
          </a:p>
        </p:txBody>
      </p:sp>
      <p:sp>
        <p:nvSpPr>
          <p:cNvPr id="75779" name="Text Box 5"/>
          <p:cNvSpPr txBox="1">
            <a:spLocks noChangeArrowheads="1"/>
          </p:cNvSpPr>
          <p:nvPr/>
        </p:nvSpPr>
        <p:spPr bwMode="auto">
          <a:xfrm>
            <a:off x="4295775" y="919163"/>
            <a:ext cx="2952750" cy="887412"/>
          </a:xfrm>
          <a:prstGeom prst="rect">
            <a:avLst/>
          </a:prstGeom>
          <a:solidFill>
            <a:schemeClr val="accent1"/>
          </a:solidFill>
          <a:ln w="28575">
            <a:solidFill>
              <a:srgbClr val="070605"/>
            </a:solidFill>
            <a:miter lim="800000"/>
          </a:ln>
          <a:effectLst>
            <a:outerShdw dist="107763" dir="2700000" algn="ctr" rotWithShape="0">
              <a:schemeClr val="bg2">
                <a:alpha val="50000"/>
              </a:schemeClr>
            </a:outerShdw>
          </a:effectLst>
        </p:spPr>
        <p:txBody>
          <a:bodyPr>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50000"/>
              </a:spcBef>
              <a:buClrTx/>
              <a:buSzTx/>
              <a:buFontTx/>
              <a:buNone/>
            </a:pPr>
            <a:r>
              <a:rPr lang="zh-CN" altLang="en-US" sz="2400">
                <a:solidFill>
                  <a:srgbClr val="070605"/>
                </a:solidFill>
              </a:rPr>
              <a:t>         金融资产</a:t>
            </a:r>
            <a:endParaRPr lang="zh-CN" altLang="en-US" sz="2400">
              <a:solidFill>
                <a:srgbClr val="070605"/>
              </a:solidFill>
            </a:endParaRPr>
          </a:p>
          <a:p>
            <a:pPr eaLnBrk="1" hangingPunct="1">
              <a:lnSpc>
                <a:spcPct val="60000"/>
              </a:lnSpc>
              <a:spcBef>
                <a:spcPct val="50000"/>
              </a:spcBef>
              <a:buClrTx/>
              <a:buSzTx/>
              <a:buFontTx/>
              <a:buNone/>
            </a:pPr>
            <a:r>
              <a:rPr lang="zh-CN" altLang="en-US" sz="2400">
                <a:solidFill>
                  <a:srgbClr val="070605"/>
                </a:solidFill>
              </a:rPr>
              <a:t>     公允价值下降</a:t>
            </a:r>
            <a:endParaRPr lang="zh-CN" altLang="en-US" sz="2400">
              <a:solidFill>
                <a:srgbClr val="070605"/>
              </a:solidFill>
            </a:endParaRPr>
          </a:p>
        </p:txBody>
      </p:sp>
      <p:sp>
        <p:nvSpPr>
          <p:cNvPr id="75780" name="Line 6"/>
          <p:cNvSpPr>
            <a:spLocks noChangeShapeType="1"/>
          </p:cNvSpPr>
          <p:nvPr/>
        </p:nvSpPr>
        <p:spPr bwMode="auto">
          <a:xfrm flipV="1">
            <a:off x="7248525" y="1125538"/>
            <a:ext cx="1584325" cy="9525"/>
          </a:xfrm>
          <a:prstGeom prst="line">
            <a:avLst/>
          </a:prstGeom>
          <a:noFill/>
          <a:ln w="28575">
            <a:solidFill>
              <a:srgbClr val="070605"/>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75781" name="Line 7"/>
          <p:cNvSpPr>
            <a:spLocks noChangeShapeType="1"/>
          </p:cNvSpPr>
          <p:nvPr/>
        </p:nvSpPr>
        <p:spPr bwMode="auto">
          <a:xfrm>
            <a:off x="8832850" y="1135063"/>
            <a:ext cx="0" cy="1141412"/>
          </a:xfrm>
          <a:prstGeom prst="line">
            <a:avLst/>
          </a:prstGeom>
          <a:noFill/>
          <a:ln w="28575">
            <a:solidFill>
              <a:srgbClr val="070605"/>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5782" name="Text Box 8"/>
          <p:cNvSpPr txBox="1">
            <a:spLocks noChangeArrowheads="1"/>
          </p:cNvSpPr>
          <p:nvPr/>
        </p:nvSpPr>
        <p:spPr bwMode="auto">
          <a:xfrm>
            <a:off x="7608888" y="2287588"/>
            <a:ext cx="2447925" cy="996950"/>
          </a:xfrm>
          <a:prstGeom prst="rect">
            <a:avLst/>
          </a:prstGeom>
          <a:solidFill>
            <a:schemeClr val="accent1"/>
          </a:solidFill>
          <a:ln w="28575">
            <a:solidFill>
              <a:srgbClr val="070605"/>
            </a:solidFill>
            <a:miter lim="800000"/>
          </a:ln>
          <a:effectLst>
            <a:outerShdw dist="107763" dir="2700000" algn="ctr" rotWithShape="0">
              <a:schemeClr val="bg2">
                <a:alpha val="50000"/>
              </a:schemeClr>
            </a:outerShdw>
          </a:effectLst>
        </p:spPr>
        <p:txBody>
          <a:bodyPr>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lnSpc>
                <a:spcPct val="170000"/>
              </a:lnSpc>
              <a:spcBef>
                <a:spcPct val="50000"/>
              </a:spcBef>
              <a:buClrTx/>
              <a:buSzTx/>
              <a:buFontTx/>
              <a:buNone/>
            </a:pPr>
            <a:r>
              <a:rPr lang="zh-CN" altLang="en-US" sz="2400">
                <a:solidFill>
                  <a:srgbClr val="070605"/>
                </a:solidFill>
              </a:rPr>
              <a:t>银行利润锐减</a:t>
            </a:r>
            <a:endParaRPr lang="zh-CN" altLang="en-US" sz="2400">
              <a:solidFill>
                <a:srgbClr val="070605"/>
              </a:solidFill>
            </a:endParaRPr>
          </a:p>
          <a:p>
            <a:pPr eaLnBrk="1" hangingPunct="1">
              <a:lnSpc>
                <a:spcPct val="20000"/>
              </a:lnSpc>
              <a:spcBef>
                <a:spcPct val="50000"/>
              </a:spcBef>
              <a:buClrTx/>
              <a:buSzTx/>
              <a:buFontTx/>
              <a:buNone/>
            </a:pPr>
            <a:endParaRPr lang="zh-CN" altLang="en-US" sz="2400">
              <a:solidFill>
                <a:srgbClr val="070605"/>
              </a:solidFill>
            </a:endParaRPr>
          </a:p>
        </p:txBody>
      </p:sp>
      <p:sp>
        <p:nvSpPr>
          <p:cNvPr id="75783" name="Text Box 9"/>
          <p:cNvSpPr txBox="1">
            <a:spLocks noChangeArrowheads="1"/>
          </p:cNvSpPr>
          <p:nvPr/>
        </p:nvSpPr>
        <p:spPr bwMode="auto">
          <a:xfrm>
            <a:off x="4224338" y="3763963"/>
            <a:ext cx="3311525" cy="1033462"/>
          </a:xfrm>
          <a:prstGeom prst="rect">
            <a:avLst/>
          </a:prstGeom>
          <a:solidFill>
            <a:schemeClr val="accent1"/>
          </a:solidFill>
          <a:ln w="28575">
            <a:solidFill>
              <a:srgbClr val="070605"/>
            </a:solidFill>
            <a:miter lim="800000"/>
          </a:ln>
          <a:effectLst>
            <a:outerShdw dist="107763" dir="2700000" algn="ctr" rotWithShape="0">
              <a:schemeClr val="bg2">
                <a:alpha val="50000"/>
              </a:schemeClr>
            </a:outerShdw>
          </a:effectLst>
        </p:spPr>
        <p:txBody>
          <a:bodyPr>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50000"/>
              </a:spcBef>
              <a:buClrTx/>
              <a:buSzTx/>
              <a:buFontTx/>
              <a:buNone/>
            </a:pPr>
            <a:r>
              <a:rPr lang="zh-CN" altLang="en-US" sz="2400">
                <a:solidFill>
                  <a:srgbClr val="070605"/>
                </a:solidFill>
              </a:rPr>
              <a:t>银行出售资产压力加大</a:t>
            </a:r>
            <a:endParaRPr lang="zh-CN" altLang="en-US" sz="2400">
              <a:solidFill>
                <a:srgbClr val="070605"/>
              </a:solidFill>
            </a:endParaRPr>
          </a:p>
          <a:p>
            <a:pPr eaLnBrk="1" hangingPunct="1">
              <a:spcBef>
                <a:spcPct val="50000"/>
              </a:spcBef>
              <a:buClrTx/>
              <a:buSzTx/>
              <a:buFontTx/>
              <a:buNone/>
            </a:pPr>
            <a:r>
              <a:rPr lang="zh-CN" altLang="en-US" sz="2400">
                <a:solidFill>
                  <a:srgbClr val="070605"/>
                </a:solidFill>
              </a:rPr>
              <a:t>补充资本融资压力加大</a:t>
            </a:r>
            <a:endParaRPr lang="zh-CN" altLang="en-US" sz="2400">
              <a:solidFill>
                <a:srgbClr val="070605"/>
              </a:solidFill>
            </a:endParaRPr>
          </a:p>
        </p:txBody>
      </p:sp>
      <p:sp>
        <p:nvSpPr>
          <p:cNvPr id="75784" name="Line 10"/>
          <p:cNvSpPr>
            <a:spLocks noChangeShapeType="1"/>
          </p:cNvSpPr>
          <p:nvPr/>
        </p:nvSpPr>
        <p:spPr bwMode="auto">
          <a:xfrm>
            <a:off x="8832850" y="3357563"/>
            <a:ext cx="0" cy="863600"/>
          </a:xfrm>
          <a:prstGeom prst="line">
            <a:avLst/>
          </a:prstGeom>
          <a:noFill/>
          <a:ln w="28575">
            <a:solidFill>
              <a:srgbClr val="070605"/>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75785" name="Line 11"/>
          <p:cNvSpPr>
            <a:spLocks noChangeShapeType="1"/>
          </p:cNvSpPr>
          <p:nvPr/>
        </p:nvSpPr>
        <p:spPr bwMode="auto">
          <a:xfrm flipH="1">
            <a:off x="7537450" y="4221163"/>
            <a:ext cx="1295400" cy="0"/>
          </a:xfrm>
          <a:prstGeom prst="line">
            <a:avLst/>
          </a:prstGeom>
          <a:noFill/>
          <a:ln w="28575">
            <a:solidFill>
              <a:srgbClr val="070605"/>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5786" name="Line 12"/>
          <p:cNvSpPr>
            <a:spLocks noChangeShapeType="1"/>
          </p:cNvSpPr>
          <p:nvPr/>
        </p:nvSpPr>
        <p:spPr bwMode="auto">
          <a:xfrm flipH="1" flipV="1">
            <a:off x="3359150" y="4221163"/>
            <a:ext cx="936625" cy="9525"/>
          </a:xfrm>
          <a:prstGeom prst="line">
            <a:avLst/>
          </a:prstGeom>
          <a:noFill/>
          <a:ln w="28575">
            <a:solidFill>
              <a:srgbClr val="070605"/>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75787" name="Text Box 13"/>
          <p:cNvSpPr txBox="1">
            <a:spLocks noChangeArrowheads="1"/>
          </p:cNvSpPr>
          <p:nvPr/>
        </p:nvSpPr>
        <p:spPr bwMode="auto">
          <a:xfrm>
            <a:off x="2208213" y="2251075"/>
            <a:ext cx="2519362" cy="1033463"/>
          </a:xfrm>
          <a:prstGeom prst="rect">
            <a:avLst/>
          </a:prstGeom>
          <a:solidFill>
            <a:schemeClr val="accent1"/>
          </a:solidFill>
          <a:ln w="28575">
            <a:solidFill>
              <a:srgbClr val="070605"/>
            </a:solidFill>
            <a:miter lim="800000"/>
          </a:ln>
          <a:effectLst>
            <a:outerShdw dist="107763" dir="2700000" algn="ctr" rotWithShape="0">
              <a:schemeClr val="bg2">
                <a:alpha val="50000"/>
              </a:schemeClr>
            </a:outerShdw>
          </a:effectLst>
        </p:spPr>
        <p:txBody>
          <a:bodyPr>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50000"/>
              </a:spcBef>
              <a:buClrTx/>
              <a:buSzTx/>
              <a:buFontTx/>
              <a:buNone/>
            </a:pPr>
            <a:r>
              <a:rPr lang="zh-CN" altLang="en-US" sz="2400">
                <a:solidFill>
                  <a:srgbClr val="070605"/>
                </a:solidFill>
              </a:rPr>
              <a:t>  投资者抛售</a:t>
            </a:r>
            <a:endParaRPr lang="zh-CN" altLang="en-US" sz="2400">
              <a:solidFill>
                <a:srgbClr val="070605"/>
              </a:solidFill>
            </a:endParaRPr>
          </a:p>
          <a:p>
            <a:pPr eaLnBrk="1" hangingPunct="1">
              <a:spcBef>
                <a:spcPct val="50000"/>
              </a:spcBef>
              <a:buClrTx/>
              <a:buSzTx/>
              <a:buFontTx/>
              <a:buNone/>
            </a:pPr>
            <a:r>
              <a:rPr lang="zh-CN" altLang="en-US" sz="2400">
                <a:solidFill>
                  <a:srgbClr val="070605"/>
                </a:solidFill>
              </a:rPr>
              <a:t>    金融资产</a:t>
            </a:r>
            <a:endParaRPr lang="zh-CN" altLang="en-US" sz="2400">
              <a:solidFill>
                <a:srgbClr val="070605"/>
              </a:solidFill>
            </a:endParaRPr>
          </a:p>
        </p:txBody>
      </p:sp>
      <p:sp>
        <p:nvSpPr>
          <p:cNvPr id="75788" name="Line 14"/>
          <p:cNvSpPr>
            <a:spLocks noChangeShapeType="1"/>
          </p:cNvSpPr>
          <p:nvPr/>
        </p:nvSpPr>
        <p:spPr bwMode="auto">
          <a:xfrm flipV="1">
            <a:off x="3575050" y="1135063"/>
            <a:ext cx="1588" cy="1069975"/>
          </a:xfrm>
          <a:prstGeom prst="line">
            <a:avLst/>
          </a:prstGeom>
          <a:noFill/>
          <a:ln w="28575">
            <a:solidFill>
              <a:srgbClr val="070605"/>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75789" name="Line 15"/>
          <p:cNvSpPr>
            <a:spLocks noChangeShapeType="1"/>
          </p:cNvSpPr>
          <p:nvPr/>
        </p:nvSpPr>
        <p:spPr bwMode="auto">
          <a:xfrm>
            <a:off x="3575050" y="1135063"/>
            <a:ext cx="720725" cy="0"/>
          </a:xfrm>
          <a:prstGeom prst="line">
            <a:avLst/>
          </a:prstGeom>
          <a:noFill/>
          <a:ln w="28575">
            <a:solidFill>
              <a:srgbClr val="070605"/>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5790" name="Oval 16"/>
          <p:cNvSpPr>
            <a:spLocks noChangeArrowheads="1"/>
          </p:cNvSpPr>
          <p:nvPr/>
        </p:nvSpPr>
        <p:spPr bwMode="auto">
          <a:xfrm>
            <a:off x="5376863" y="2287588"/>
            <a:ext cx="1439862" cy="719137"/>
          </a:xfrm>
          <a:prstGeom prst="ellipse">
            <a:avLst/>
          </a:prstGeom>
          <a:solidFill>
            <a:srgbClr val="760412"/>
          </a:solidFill>
          <a:ln w="28575">
            <a:solidFill>
              <a:srgbClr val="070605"/>
            </a:solidFill>
            <a:miter lim="800000"/>
          </a:ln>
        </p:spPr>
        <p:txBody>
          <a:bodyPr wrap="none" anchor="ct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algn="ctr" eaLnBrk="1" hangingPunct="1">
              <a:spcBef>
                <a:spcPct val="0"/>
              </a:spcBef>
              <a:buClrTx/>
              <a:buSzTx/>
              <a:buFontTx/>
              <a:buNone/>
            </a:pPr>
            <a:r>
              <a:rPr lang="zh-CN" altLang="en-US" sz="2400">
                <a:solidFill>
                  <a:srgbClr val="E5E5FB"/>
                </a:solidFill>
              </a:rPr>
              <a:t>交易账户</a:t>
            </a:r>
            <a:endParaRPr lang="zh-CN" altLang="en-US" sz="2400">
              <a:solidFill>
                <a:srgbClr val="E5E5FB"/>
              </a:solidFill>
            </a:endParaRPr>
          </a:p>
        </p:txBody>
      </p:sp>
      <p:sp>
        <p:nvSpPr>
          <p:cNvPr id="75791" name="Line 17"/>
          <p:cNvSpPr>
            <a:spLocks noChangeShapeType="1"/>
          </p:cNvSpPr>
          <p:nvPr/>
        </p:nvSpPr>
        <p:spPr bwMode="auto">
          <a:xfrm flipH="1" flipV="1">
            <a:off x="3359150" y="3284538"/>
            <a:ext cx="1588" cy="946150"/>
          </a:xfrm>
          <a:prstGeom prst="line">
            <a:avLst/>
          </a:prstGeom>
          <a:noFill/>
          <a:ln w="28575">
            <a:solidFill>
              <a:srgbClr val="070605"/>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579026" name="Text Box 18"/>
          <p:cNvSpPr txBox="1">
            <a:spLocks noChangeArrowheads="1"/>
          </p:cNvSpPr>
          <p:nvPr/>
        </p:nvSpPr>
        <p:spPr bwMode="auto">
          <a:xfrm>
            <a:off x="1524000" y="5519738"/>
            <a:ext cx="8964613" cy="83026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50000"/>
              </a:spcBef>
              <a:buClrTx/>
              <a:buSzTx/>
              <a:buFontTx/>
              <a:buNone/>
            </a:pPr>
            <a:r>
              <a:rPr lang="zh-CN" altLang="en-US" sz="2400">
                <a:solidFill>
                  <a:srgbClr val="070605"/>
                </a:solidFill>
              </a:rPr>
              <a:t>顺周期效应</a:t>
            </a:r>
            <a:r>
              <a:rPr lang="en-US" altLang="zh-CN" sz="2400">
                <a:solidFill>
                  <a:srgbClr val="070605"/>
                </a:solidFill>
                <a:latin typeface="宋体" pitchFamily="2" charset="-122"/>
              </a:rPr>
              <a:t>——</a:t>
            </a:r>
            <a:r>
              <a:rPr lang="zh-CN" altLang="en-US" sz="2400">
                <a:solidFill>
                  <a:srgbClr val="070605"/>
                </a:solidFill>
              </a:rPr>
              <a:t>放大金融系统波动幅度并可能引发或者加剧金融不稳定的一种相互强化机制。</a:t>
            </a:r>
            <a:endParaRPr lang="zh-CN" altLang="en-US" sz="2400">
              <a:solidFill>
                <a:srgbClr val="070605"/>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79026"/>
                                        </p:tgtEl>
                                        <p:attrNameLst>
                                          <p:attrName>style.visibility</p:attrName>
                                        </p:attrNameLst>
                                      </p:cBhvr>
                                      <p:to>
                                        <p:strVal val="visible"/>
                                      </p:to>
                                    </p:set>
                                    <p:animEffect transition="in" filter="blinds(horizontal)">
                                      <p:cBhvr>
                                        <p:cTn id="7" dur="500"/>
                                        <p:tgtEl>
                                          <p:spTgt spid="1579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9026"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81060" name="Rectangle 4"/>
          <p:cNvSpPr>
            <a:spLocks noChangeArrowheads="1"/>
          </p:cNvSpPr>
          <p:nvPr/>
        </p:nvSpPr>
        <p:spPr bwMode="auto">
          <a:xfrm>
            <a:off x="6600825" y="4195763"/>
            <a:ext cx="3743325" cy="336550"/>
          </a:xfrm>
          <a:prstGeom prst="rect">
            <a:avLst/>
          </a:prstGeom>
          <a:noFill/>
          <a:ln w="9525">
            <a:noFill/>
            <a:miter lim="800000"/>
          </a:ln>
          <a:effectLst/>
        </p:spPr>
        <p:txBody>
          <a:bodyPr>
            <a:spAutoFit/>
          </a:bodyPr>
          <a:lstStyle/>
          <a:p>
            <a:pPr eaLnBrk="1" hangingPunct="1">
              <a:defRPr/>
            </a:pPr>
            <a:endParaRPr kumimoji="0" lang="zh-CN" altLang="en-US" sz="1600">
              <a:effectLst>
                <a:outerShdw blurRad="38100" dist="38100" dir="2700000" algn="tl">
                  <a:srgbClr val="C0C0C0"/>
                </a:outerShdw>
              </a:effectLst>
              <a:ea typeface="黑体" panose="02010609060101010101" pitchFamily="49" charset="-122"/>
            </a:endParaRPr>
          </a:p>
        </p:txBody>
      </p:sp>
      <p:sp>
        <p:nvSpPr>
          <p:cNvPr id="76803" name="Text Box 5"/>
          <p:cNvSpPr txBox="1">
            <a:spLocks noChangeArrowheads="1"/>
          </p:cNvSpPr>
          <p:nvPr/>
        </p:nvSpPr>
        <p:spPr bwMode="auto">
          <a:xfrm>
            <a:off x="1774825" y="185738"/>
            <a:ext cx="8424863" cy="57943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A50021"/>
              </a:buClr>
              <a:buSzPct val="75000"/>
              <a:buFont typeface="Wingdings" panose="05000000000000000000" pitchFamily="2" charset="2"/>
              <a:buChar char="n"/>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SzPct val="75000"/>
              <a:buFont typeface="Wingdings" panose="05000000000000000000" pitchFamily="2" charset="2"/>
              <a:buChar char="n"/>
              <a:defRPr sz="2800">
                <a:solidFill>
                  <a:schemeClr val="tx1"/>
                </a:solidFill>
                <a:latin typeface="Times New Roman" panose="02020603050405020304" pitchFamily="18" charset="0"/>
                <a:ea typeface="宋体" pitchFamily="2" charset="-122"/>
              </a:defRPr>
            </a:lvl2pPr>
            <a:lvl3pPr marL="1143000" indent="-228600">
              <a:spcBef>
                <a:spcPct val="20000"/>
              </a:spcBef>
              <a:buClr>
                <a:srgbClr val="666699"/>
              </a:buClr>
              <a:buSzPct val="70000"/>
              <a:buFont typeface="Wingdings" panose="05000000000000000000" pitchFamily="2" charset="2"/>
              <a:buChar char="n"/>
              <a:defRPr sz="2400">
                <a:solidFill>
                  <a:schemeClr val="tx1"/>
                </a:solidFill>
                <a:latin typeface="Times New Roman" panose="02020603050405020304" pitchFamily="18" charset="0"/>
                <a:ea typeface="宋体" pitchFamily="2" charset="-122"/>
              </a:defRPr>
            </a:lvl3pPr>
            <a:lvl4pPr marL="1600200" indent="-228600">
              <a:spcBef>
                <a:spcPct val="20000"/>
              </a:spcBef>
              <a:buSzPct val="60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4pPr>
            <a:lvl5pPr marL="2057400" indent="-228600">
              <a:spcBef>
                <a:spcPct val="20000"/>
              </a:spcBef>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Times New Roman" panose="02020603050405020304" pitchFamily="18" charset="0"/>
                <a:ea typeface="宋体" pitchFamily="2" charset="-122"/>
              </a:defRPr>
            </a:lvl9pPr>
          </a:lstStyle>
          <a:p>
            <a:pPr eaLnBrk="1" hangingPunct="1">
              <a:spcBef>
                <a:spcPct val="50000"/>
              </a:spcBef>
              <a:buClrTx/>
              <a:buSzTx/>
              <a:buFontTx/>
              <a:buNone/>
            </a:pPr>
            <a:r>
              <a:rPr lang="zh-CN" altLang="en-US">
                <a:solidFill>
                  <a:schemeClr val="bg1"/>
                </a:solidFill>
                <a:ea typeface="黑体" panose="02010609060101010101" pitchFamily="49" charset="-122"/>
              </a:rPr>
              <a:t>                            公允价值之争！</a:t>
            </a:r>
            <a:endParaRPr lang="zh-CN" altLang="en-US">
              <a:solidFill>
                <a:schemeClr val="bg1"/>
              </a:solidFill>
              <a:ea typeface="黑体" panose="02010609060101010101" pitchFamily="49" charset="-122"/>
            </a:endParaRPr>
          </a:p>
        </p:txBody>
      </p:sp>
      <p:graphicFrame>
        <p:nvGraphicFramePr>
          <p:cNvPr id="1581062" name="Group 6"/>
          <p:cNvGraphicFramePr>
            <a:graphicFrameLocks noGrp="1"/>
          </p:cNvGraphicFramePr>
          <p:nvPr/>
        </p:nvGraphicFramePr>
        <p:xfrm>
          <a:off x="1774825" y="765175"/>
          <a:ext cx="3959225" cy="762000"/>
        </p:xfrm>
        <a:graphic>
          <a:graphicData uri="http://schemas.openxmlformats.org/drawingml/2006/table">
            <a:tbl>
              <a:tblPr/>
              <a:tblGrid>
                <a:gridCol w="3959225"/>
              </a:tblGrid>
              <a:tr h="576263">
                <a:tc>
                  <a:txBody>
                    <a:bodyPr/>
                    <a:lstStyle/>
                    <a:p>
                      <a:pPr marL="0" marR="0" lvl="0" indent="0" algn="ctr" defTabSz="914400" rtl="0" eaLnBrk="1" fontAlgn="base" latinLnBrk="0" hangingPunct="1">
                        <a:lnSpc>
                          <a:spcPct val="110000"/>
                        </a:lnSpc>
                        <a:spcBef>
                          <a:spcPct val="50000"/>
                        </a:spcBef>
                        <a:spcAft>
                          <a:spcPct val="0"/>
                        </a:spcAft>
                        <a:buClrTx/>
                        <a:buSzTx/>
                        <a:buFontTx/>
                        <a:buNone/>
                      </a:pPr>
                      <a:r>
                        <a:rPr kumimoji="0" lang="zh-CN" altLang="en-US" sz="20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rPr>
                        <a:t>反对</a:t>
                      </a:r>
                      <a:r>
                        <a:rPr kumimoji="0" lang="en-US" altLang="zh-CN" sz="20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rPr>
                        <a:t>FV</a:t>
                      </a:r>
                      <a:r>
                        <a:rPr kumimoji="0" lang="zh-CN" altLang="en-US" sz="20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rPr>
                        <a:t>：</a:t>
                      </a:r>
                      <a:endParaRPr kumimoji="0" lang="zh-CN" altLang="en-US" sz="20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60000"/>
                        </a:lnSpc>
                        <a:spcBef>
                          <a:spcPct val="50000"/>
                        </a:spcBef>
                        <a:spcAft>
                          <a:spcPct val="0"/>
                        </a:spcAft>
                        <a:buClrTx/>
                        <a:buSzTx/>
                        <a:buFontTx/>
                        <a:buNone/>
                      </a:pPr>
                      <a:r>
                        <a:rPr kumimoji="0" lang="zh-CN" altLang="en-US" sz="20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rPr>
                        <a:t>损失惨重的金融界</a:t>
                      </a:r>
                      <a:endParaRPr kumimoji="0" lang="zh-CN" altLang="en-US" sz="2000" b="1" i="0" u="none" strike="noStrike" cap="none" normalizeH="0" baseline="0">
                        <a:ln>
                          <a:noFill/>
                        </a:ln>
                        <a:solidFill>
                          <a:schemeClr val="bg1"/>
                        </a:solidFill>
                        <a:effectLst/>
                        <a:latin typeface="黑体" panose="02010609060101010101" pitchFamily="49" charset="-122"/>
                        <a:ea typeface="黑体" panose="02010609060101010101" pitchFamily="49"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347FCA"/>
                    </a:solidFill>
                  </a:tcPr>
                </a:tc>
              </a:tr>
            </a:tbl>
          </a:graphicData>
        </a:graphic>
      </p:graphicFrame>
      <p:graphicFrame>
        <p:nvGraphicFramePr>
          <p:cNvPr id="1581068" name="Group 12"/>
          <p:cNvGraphicFramePr>
            <a:graphicFrameLocks noGrp="1"/>
          </p:cNvGraphicFramePr>
          <p:nvPr/>
        </p:nvGraphicFramePr>
        <p:xfrm>
          <a:off x="6024563" y="765175"/>
          <a:ext cx="4175125" cy="762000"/>
        </p:xfrm>
        <a:graphic>
          <a:graphicData uri="http://schemas.openxmlformats.org/drawingml/2006/table">
            <a:tbl>
              <a:tblPr/>
              <a:tblGrid>
                <a:gridCol w="4175125"/>
              </a:tblGrid>
              <a:tr h="576263">
                <a:tc>
                  <a:txBody>
                    <a:bodyPr/>
                    <a:lstStyle/>
                    <a:p>
                      <a:pPr marL="0" marR="0" lvl="0" indent="0" algn="ctr" defTabSz="914400" rtl="0" eaLnBrk="1" fontAlgn="base" latinLnBrk="0" hangingPunct="1">
                        <a:lnSpc>
                          <a:spcPct val="110000"/>
                        </a:lnSpc>
                        <a:spcBef>
                          <a:spcPct val="50000"/>
                        </a:spcBef>
                        <a:spcAft>
                          <a:spcPct val="0"/>
                        </a:spcAft>
                        <a:buClrTx/>
                        <a:buSzTx/>
                        <a:buFontTx/>
                        <a:buNone/>
                      </a:pPr>
                      <a:r>
                        <a:rPr kumimoji="0" lang="zh-CN" altLang="en-US" sz="20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rPr>
                        <a:t>支持</a:t>
                      </a:r>
                      <a:r>
                        <a:rPr kumimoji="0" lang="en-US" altLang="zh-CN" sz="20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rPr>
                        <a:t>FV</a:t>
                      </a:r>
                      <a:r>
                        <a:rPr kumimoji="0" lang="zh-CN" altLang="en-US" sz="20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rPr>
                        <a:t>：</a:t>
                      </a:r>
                      <a:endParaRPr kumimoji="0" lang="zh-CN" altLang="en-US" sz="20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60000"/>
                        </a:lnSpc>
                        <a:spcBef>
                          <a:spcPct val="50000"/>
                        </a:spcBef>
                        <a:spcAft>
                          <a:spcPct val="0"/>
                        </a:spcAft>
                        <a:buClrTx/>
                        <a:buSzTx/>
                        <a:buFontTx/>
                        <a:buNone/>
                      </a:pPr>
                      <a:r>
                        <a:rPr kumimoji="0" lang="zh-CN" altLang="en-US" sz="20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rPr>
                        <a:t>万分委屈的会计界</a:t>
                      </a:r>
                      <a:endParaRPr kumimoji="0" lang="zh-CN" altLang="en-US" sz="2000" b="1" i="0" u="none" strike="noStrike" cap="none" normalizeH="0" baseline="0">
                        <a:ln>
                          <a:noFill/>
                        </a:ln>
                        <a:solidFill>
                          <a:schemeClr val="bg1"/>
                        </a:solidFill>
                        <a:effectLst/>
                        <a:latin typeface="黑体" panose="02010609060101010101" pitchFamily="49" charset="-122"/>
                        <a:ea typeface="黑体" panose="02010609060101010101" pitchFamily="49"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347FCA"/>
                    </a:solidFill>
                  </a:tcPr>
                </a:tc>
              </a:tr>
            </a:tbl>
          </a:graphicData>
        </a:graphic>
      </p:graphicFrame>
      <p:graphicFrame>
        <p:nvGraphicFramePr>
          <p:cNvPr id="1581074" name="Group 18"/>
          <p:cNvGraphicFramePr>
            <a:graphicFrameLocks noGrp="1"/>
          </p:cNvGraphicFramePr>
          <p:nvPr/>
        </p:nvGraphicFramePr>
        <p:xfrm>
          <a:off x="1774825" y="1484313"/>
          <a:ext cx="3959225" cy="1584325"/>
        </p:xfrm>
        <a:graphic>
          <a:graphicData uri="http://schemas.openxmlformats.org/drawingml/2006/table">
            <a:tbl>
              <a:tblPr/>
              <a:tblGrid>
                <a:gridCol w="3959225"/>
              </a:tblGrid>
              <a:tr h="1584325">
                <a:tc>
                  <a:txBody>
                    <a:bodyPr/>
                    <a:lstStyle/>
                    <a:p>
                      <a:pPr marL="0" marR="0" lvl="0" indent="0" algn="l" defTabSz="914400" rtl="0" eaLnBrk="1" fontAlgn="base" latinLnBrk="0" hangingPunct="1">
                        <a:lnSpc>
                          <a:spcPct val="80000"/>
                        </a:lnSpc>
                        <a:spcBef>
                          <a:spcPct val="20000"/>
                        </a:spcBef>
                        <a:spcAft>
                          <a:spcPct val="0"/>
                        </a:spcAft>
                        <a:buClr>
                          <a:srgbClr val="A50021"/>
                        </a:buClr>
                        <a:buSzPct val="75000"/>
                        <a:buFont typeface="Wingdings" panose="05000000000000000000" pitchFamily="2" charset="2"/>
                        <a:buNone/>
                      </a:pPr>
                      <a:r>
                        <a:rPr kumimoji="0" lang="zh-CN" altLang="en-US" sz="1800" b="1" i="0" u="none" strike="noStrike" cap="none" normalizeH="0" baseline="0">
                          <a:ln>
                            <a:noFill/>
                          </a:ln>
                          <a:solidFill>
                            <a:srgbClr val="800000"/>
                          </a:solidFill>
                          <a:effectLst/>
                          <a:latin typeface="宋体" pitchFamily="2" charset="-122"/>
                          <a:ea typeface="宋体" pitchFamily="2" charset="-122"/>
                        </a:rPr>
                        <a:t>代表性机构：</a:t>
                      </a:r>
                      <a:endParaRPr kumimoji="0" lang="zh-CN" altLang="en-US" sz="1800" b="1" i="0" u="none" strike="noStrike" cap="none" normalizeH="0" baseline="0">
                        <a:ln>
                          <a:noFill/>
                        </a:ln>
                        <a:solidFill>
                          <a:srgbClr val="800000"/>
                        </a:solidFill>
                        <a:effectLst/>
                        <a:latin typeface="宋体" pitchFamily="2" charset="-122"/>
                        <a:ea typeface="宋体" pitchFamily="2" charset="-122"/>
                      </a:endParaRPr>
                    </a:p>
                    <a:p>
                      <a:pPr marL="0" marR="0" lvl="0" indent="0" algn="l" defTabSz="914400" rtl="0" eaLnBrk="1" fontAlgn="base" latinLnBrk="0" hangingPunct="1">
                        <a:lnSpc>
                          <a:spcPct val="120000"/>
                        </a:lnSpc>
                        <a:spcBef>
                          <a:spcPct val="20000"/>
                        </a:spcBef>
                        <a:spcAft>
                          <a:spcPct val="0"/>
                        </a:spcAft>
                        <a:buClr>
                          <a:srgbClr val="A50021"/>
                        </a:buClr>
                        <a:buSzPct val="75000"/>
                        <a:buFont typeface="Wingdings" panose="05000000000000000000" pitchFamily="2" charset="2"/>
                        <a:buNone/>
                      </a:pPr>
                      <a:r>
                        <a:rPr kumimoji="0" lang="zh-CN" altLang="en-US" sz="1800" b="1" i="0" u="none" strike="noStrike" cap="none" normalizeH="0" baseline="0">
                          <a:ln>
                            <a:noFill/>
                          </a:ln>
                          <a:solidFill>
                            <a:srgbClr val="090807"/>
                          </a:solidFill>
                          <a:effectLst/>
                          <a:latin typeface="宋体" pitchFamily="2" charset="-122"/>
                          <a:ea typeface="宋体" pitchFamily="2" charset="-122"/>
                        </a:rPr>
                        <a:t>花期、美林、瑞银、</a:t>
                      </a:r>
                      <a:endParaRPr kumimoji="0" lang="zh-CN" altLang="en-US" sz="1800" b="1" i="0" u="none" strike="noStrike" cap="none" normalizeH="0" baseline="0">
                        <a:ln>
                          <a:noFill/>
                        </a:ln>
                        <a:solidFill>
                          <a:srgbClr val="090807"/>
                        </a:solidFill>
                        <a:effectLst/>
                        <a:latin typeface="宋体" pitchFamily="2" charset="-122"/>
                        <a:ea typeface="宋体" pitchFamily="2" charset="-122"/>
                      </a:endParaRPr>
                    </a:p>
                    <a:p>
                      <a:pPr marL="0" marR="0" lvl="0" indent="0" algn="l" defTabSz="914400" rtl="0" eaLnBrk="1" fontAlgn="base" latinLnBrk="0" hangingPunct="1">
                        <a:lnSpc>
                          <a:spcPct val="80000"/>
                        </a:lnSpc>
                        <a:spcBef>
                          <a:spcPct val="20000"/>
                        </a:spcBef>
                        <a:spcAft>
                          <a:spcPct val="0"/>
                        </a:spcAft>
                        <a:buClr>
                          <a:srgbClr val="A50021"/>
                        </a:buClr>
                        <a:buSzPct val="75000"/>
                        <a:buFont typeface="Wingdings" panose="05000000000000000000" pitchFamily="2" charset="2"/>
                        <a:buNone/>
                      </a:pPr>
                      <a:r>
                        <a:rPr kumimoji="0" lang="zh-CN" altLang="en-US" sz="1800" b="1" i="0" u="none" strike="noStrike" cap="none" normalizeH="0" baseline="0">
                          <a:ln>
                            <a:noFill/>
                          </a:ln>
                          <a:solidFill>
                            <a:srgbClr val="090807"/>
                          </a:solidFill>
                          <a:effectLst/>
                          <a:latin typeface="宋体" pitchFamily="2" charset="-122"/>
                          <a:ea typeface="宋体" pitchFamily="2" charset="-122"/>
                        </a:rPr>
                        <a:t>美国国际集团、百仕通</a:t>
                      </a:r>
                      <a:endParaRPr kumimoji="0" lang="zh-CN" altLang="en-US" sz="1800" b="1" i="0" u="none" strike="noStrike" cap="none" normalizeH="0" baseline="0">
                        <a:ln>
                          <a:noFill/>
                        </a:ln>
                        <a:solidFill>
                          <a:srgbClr val="090807"/>
                        </a:solidFill>
                        <a:effectLst/>
                        <a:latin typeface="宋体" pitchFamily="2" charset="-122"/>
                        <a:ea typeface="宋体" pitchFamily="2" charset="-122"/>
                      </a:endParaRPr>
                    </a:p>
                    <a:p>
                      <a:pPr marL="0" marR="0" lvl="0" indent="0" algn="l" defTabSz="914400" rtl="0" eaLnBrk="1" fontAlgn="base" latinLnBrk="0" hangingPunct="1">
                        <a:lnSpc>
                          <a:spcPct val="80000"/>
                        </a:lnSpc>
                        <a:spcBef>
                          <a:spcPct val="20000"/>
                        </a:spcBef>
                        <a:spcAft>
                          <a:spcPct val="0"/>
                        </a:spcAft>
                        <a:buClr>
                          <a:srgbClr val="A50021"/>
                        </a:buClr>
                        <a:buSzPct val="75000"/>
                        <a:buFont typeface="Wingdings" panose="05000000000000000000" pitchFamily="2" charset="2"/>
                        <a:buNone/>
                      </a:pPr>
                      <a:r>
                        <a:rPr kumimoji="0" lang="zh-CN" altLang="en-US" sz="1800" b="1" i="0" u="none" strike="noStrike" cap="none" normalizeH="0" baseline="0">
                          <a:ln>
                            <a:noFill/>
                          </a:ln>
                          <a:solidFill>
                            <a:srgbClr val="090807"/>
                          </a:solidFill>
                          <a:effectLst/>
                          <a:latin typeface="宋体" pitchFamily="2" charset="-122"/>
                          <a:ea typeface="宋体" pitchFamily="2" charset="-122"/>
                        </a:rPr>
                        <a:t>美国金融家协会</a:t>
                      </a:r>
                      <a:r>
                        <a:rPr kumimoji="0" lang="en-US" altLang="zh-CN" sz="1800" b="1" i="0" u="none" strike="noStrike" cap="none" normalizeH="0" baseline="0">
                          <a:ln>
                            <a:noFill/>
                          </a:ln>
                          <a:solidFill>
                            <a:srgbClr val="090807"/>
                          </a:solidFill>
                          <a:effectLst/>
                          <a:latin typeface="宋体" pitchFamily="2" charset="-122"/>
                          <a:ea typeface="宋体" pitchFamily="2" charset="-122"/>
                        </a:rPr>
                        <a:t>ABA</a:t>
                      </a:r>
                      <a:endParaRPr kumimoji="0" lang="en-US" altLang="zh-CN" sz="1800" b="1" i="0" u="none" strike="noStrike" cap="none" normalizeH="0" baseline="0">
                        <a:ln>
                          <a:noFill/>
                        </a:ln>
                        <a:solidFill>
                          <a:srgbClr val="090807"/>
                        </a:solidFill>
                        <a:effectLst/>
                        <a:latin typeface="宋体" pitchFamily="2" charset="-122"/>
                        <a:ea typeface="宋体" pitchFamily="2" charset="-122"/>
                      </a:endParaRPr>
                    </a:p>
                    <a:p>
                      <a:pPr marL="0" marR="0" lvl="0" indent="0" algn="l" defTabSz="914400" rtl="0" eaLnBrk="1" fontAlgn="base" latinLnBrk="0" hangingPunct="1">
                        <a:lnSpc>
                          <a:spcPct val="80000"/>
                        </a:lnSpc>
                        <a:spcBef>
                          <a:spcPct val="20000"/>
                        </a:spcBef>
                        <a:spcAft>
                          <a:spcPct val="0"/>
                        </a:spcAft>
                        <a:buClr>
                          <a:srgbClr val="A50021"/>
                        </a:buClr>
                        <a:buSzPct val="75000"/>
                        <a:buFont typeface="Wingdings" panose="05000000000000000000" pitchFamily="2" charset="2"/>
                        <a:buNone/>
                      </a:pPr>
                      <a:r>
                        <a:rPr kumimoji="0" lang="zh-CN" altLang="en-US" sz="1800" b="1" i="0" u="none" strike="noStrike" cap="none" normalizeH="0" baseline="0">
                          <a:ln>
                            <a:noFill/>
                          </a:ln>
                          <a:solidFill>
                            <a:srgbClr val="090807"/>
                          </a:solidFill>
                          <a:effectLst/>
                          <a:latin typeface="宋体" pitchFamily="2" charset="-122"/>
                          <a:ea typeface="宋体" pitchFamily="2" charset="-122"/>
                        </a:rPr>
                        <a:t>美联储</a:t>
                      </a:r>
                      <a:r>
                        <a:rPr kumimoji="0" lang="en-US" altLang="zh-CN" sz="1800" b="1" i="0" u="none" strike="noStrike" cap="none" normalizeH="0" baseline="0">
                          <a:ln>
                            <a:noFill/>
                          </a:ln>
                          <a:solidFill>
                            <a:srgbClr val="090807"/>
                          </a:solidFill>
                          <a:effectLst/>
                          <a:latin typeface="宋体" pitchFamily="2" charset="-122"/>
                          <a:ea typeface="宋体" pitchFamily="2" charset="-122"/>
                        </a:rPr>
                        <a:t>FR</a:t>
                      </a:r>
                      <a:r>
                        <a:rPr kumimoji="0" lang="zh-CN" altLang="en-US" sz="1800" b="1" i="0" u="none" strike="noStrike" cap="none" normalizeH="0" baseline="0">
                          <a:ln>
                            <a:noFill/>
                          </a:ln>
                          <a:solidFill>
                            <a:srgbClr val="090807"/>
                          </a:solidFill>
                          <a:effectLst/>
                          <a:latin typeface="宋体" pitchFamily="2" charset="-122"/>
                          <a:ea typeface="宋体" pitchFamily="2" charset="-122"/>
                        </a:rPr>
                        <a:t>、国际货币组织</a:t>
                      </a:r>
                      <a:endParaRPr kumimoji="0" lang="zh-CN" altLang="en-US" sz="1800" b="1" i="0" u="none" strike="noStrike" cap="none" normalizeH="0" baseline="0">
                        <a:ln>
                          <a:noFill/>
                        </a:ln>
                        <a:solidFill>
                          <a:srgbClr val="090807"/>
                        </a:solidFill>
                        <a:effectLst/>
                        <a:latin typeface="宋体" pitchFamily="2" charset="-122"/>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1"/>
                    </a:solidFill>
                  </a:tcPr>
                </a:tc>
              </a:tr>
            </a:tbl>
          </a:graphicData>
        </a:graphic>
      </p:graphicFrame>
      <p:graphicFrame>
        <p:nvGraphicFramePr>
          <p:cNvPr id="1581080" name="Group 24"/>
          <p:cNvGraphicFramePr>
            <a:graphicFrameLocks noGrp="1"/>
          </p:cNvGraphicFramePr>
          <p:nvPr/>
        </p:nvGraphicFramePr>
        <p:xfrm>
          <a:off x="6024563" y="1484313"/>
          <a:ext cx="4175125" cy="1584325"/>
        </p:xfrm>
        <a:graphic>
          <a:graphicData uri="http://schemas.openxmlformats.org/drawingml/2006/table">
            <a:tbl>
              <a:tblPr/>
              <a:tblGrid>
                <a:gridCol w="4175125"/>
              </a:tblGrid>
              <a:tr h="1584325">
                <a:tc>
                  <a:txBody>
                    <a:bodyPr/>
                    <a:lstStyle/>
                    <a:p>
                      <a:pPr marL="0" marR="0" lvl="0" indent="0" algn="l" defTabSz="914400" rtl="0" eaLnBrk="1" fontAlgn="base" latinLnBrk="0" hangingPunct="1">
                        <a:lnSpc>
                          <a:spcPct val="80000"/>
                        </a:lnSpc>
                        <a:spcBef>
                          <a:spcPct val="20000"/>
                        </a:spcBef>
                        <a:spcAft>
                          <a:spcPct val="0"/>
                        </a:spcAft>
                        <a:buClr>
                          <a:srgbClr val="A50021"/>
                        </a:buClr>
                        <a:buSzPct val="75000"/>
                        <a:buFont typeface="Wingdings" panose="05000000000000000000" pitchFamily="2" charset="2"/>
                        <a:buNone/>
                      </a:pPr>
                      <a:r>
                        <a:rPr kumimoji="0" lang="zh-CN" altLang="en-US" sz="1800" b="1" i="0" u="none" strike="noStrike" cap="none" normalizeH="0" baseline="0">
                          <a:ln>
                            <a:noFill/>
                          </a:ln>
                          <a:solidFill>
                            <a:srgbClr val="800000"/>
                          </a:solidFill>
                          <a:effectLst/>
                          <a:latin typeface="宋体" pitchFamily="2" charset="-122"/>
                          <a:ea typeface="宋体" pitchFamily="2" charset="-122"/>
                        </a:rPr>
                        <a:t>代表性机构：</a:t>
                      </a:r>
                      <a:endParaRPr kumimoji="0" lang="zh-CN" altLang="en-US" sz="1800" b="1" i="0" u="none" strike="noStrike" cap="none" normalizeH="0" baseline="0">
                        <a:ln>
                          <a:noFill/>
                        </a:ln>
                        <a:solidFill>
                          <a:srgbClr val="800000"/>
                        </a:solidFill>
                        <a:effectLst/>
                        <a:latin typeface="宋体" pitchFamily="2" charset="-122"/>
                        <a:ea typeface="宋体" pitchFamily="2" charset="-122"/>
                      </a:endParaRPr>
                    </a:p>
                    <a:p>
                      <a:pPr marL="0" marR="0" lvl="0" indent="0" algn="l" defTabSz="914400" rtl="0" eaLnBrk="1" fontAlgn="base" latinLnBrk="0" hangingPunct="1">
                        <a:lnSpc>
                          <a:spcPct val="110000"/>
                        </a:lnSpc>
                        <a:spcBef>
                          <a:spcPct val="20000"/>
                        </a:spcBef>
                        <a:spcAft>
                          <a:spcPct val="0"/>
                        </a:spcAft>
                        <a:buClr>
                          <a:srgbClr val="A50021"/>
                        </a:buClr>
                        <a:buSzPct val="75000"/>
                        <a:buFont typeface="Wingdings" panose="05000000000000000000" pitchFamily="2" charset="2"/>
                        <a:buNone/>
                      </a:pPr>
                      <a:r>
                        <a:rPr kumimoji="0" lang="zh-CN" altLang="en-US" sz="1800" b="1" i="0" u="none" strike="noStrike" cap="none" normalizeH="0" baseline="0">
                          <a:ln>
                            <a:noFill/>
                          </a:ln>
                          <a:solidFill>
                            <a:srgbClr val="090807"/>
                          </a:solidFill>
                          <a:effectLst/>
                          <a:latin typeface="宋体" pitchFamily="2" charset="-122"/>
                          <a:ea typeface="宋体" pitchFamily="2" charset="-122"/>
                        </a:rPr>
                        <a:t>美国财务会计准则委员会</a:t>
                      </a:r>
                      <a:endParaRPr kumimoji="0" lang="zh-CN" altLang="en-US" sz="1800" b="1" i="0" u="none" strike="noStrike" cap="none" normalizeH="0" baseline="0">
                        <a:ln>
                          <a:noFill/>
                        </a:ln>
                        <a:solidFill>
                          <a:srgbClr val="090807"/>
                        </a:solidFill>
                        <a:effectLst/>
                        <a:latin typeface="宋体" pitchFamily="2" charset="-122"/>
                        <a:ea typeface="宋体" pitchFamily="2" charset="-122"/>
                      </a:endParaRPr>
                    </a:p>
                    <a:p>
                      <a:pPr marL="0" marR="0" lvl="0" indent="0" algn="l" defTabSz="914400" rtl="0" eaLnBrk="1" fontAlgn="base" latinLnBrk="0" hangingPunct="1">
                        <a:lnSpc>
                          <a:spcPct val="80000"/>
                        </a:lnSpc>
                        <a:spcBef>
                          <a:spcPct val="20000"/>
                        </a:spcBef>
                        <a:spcAft>
                          <a:spcPct val="0"/>
                        </a:spcAft>
                        <a:buClr>
                          <a:srgbClr val="A50021"/>
                        </a:buClr>
                        <a:buSzPct val="75000"/>
                        <a:buFont typeface="Wingdings" panose="05000000000000000000" pitchFamily="2" charset="2"/>
                        <a:buNone/>
                      </a:pPr>
                      <a:r>
                        <a:rPr kumimoji="0" lang="zh-CN" altLang="en-US" sz="1800" b="1" i="0" u="none" strike="noStrike" cap="none" normalizeH="0" baseline="0">
                          <a:ln>
                            <a:noFill/>
                          </a:ln>
                          <a:solidFill>
                            <a:srgbClr val="090807"/>
                          </a:solidFill>
                          <a:effectLst/>
                          <a:latin typeface="宋体" pitchFamily="2" charset="-122"/>
                          <a:ea typeface="宋体" pitchFamily="2" charset="-122"/>
                        </a:rPr>
                        <a:t>国际会计准则理事会</a:t>
                      </a:r>
                      <a:endParaRPr kumimoji="0" lang="zh-CN" altLang="en-US" sz="1800" b="1" i="0" u="none" strike="noStrike" cap="none" normalizeH="0" baseline="0">
                        <a:ln>
                          <a:noFill/>
                        </a:ln>
                        <a:solidFill>
                          <a:srgbClr val="090807"/>
                        </a:solidFill>
                        <a:effectLst/>
                        <a:latin typeface="宋体" pitchFamily="2" charset="-122"/>
                        <a:ea typeface="宋体" pitchFamily="2" charset="-122"/>
                      </a:endParaRPr>
                    </a:p>
                    <a:p>
                      <a:pPr marL="0" marR="0" lvl="0" indent="0" algn="l" defTabSz="914400" rtl="0" eaLnBrk="1" fontAlgn="base" latinLnBrk="0" hangingPunct="1">
                        <a:lnSpc>
                          <a:spcPct val="80000"/>
                        </a:lnSpc>
                        <a:spcBef>
                          <a:spcPct val="20000"/>
                        </a:spcBef>
                        <a:spcAft>
                          <a:spcPct val="0"/>
                        </a:spcAft>
                        <a:buClr>
                          <a:srgbClr val="A50021"/>
                        </a:buClr>
                        <a:buSzPct val="75000"/>
                        <a:buFont typeface="Wingdings" panose="05000000000000000000" pitchFamily="2" charset="2"/>
                        <a:buNone/>
                      </a:pPr>
                      <a:r>
                        <a:rPr kumimoji="0" lang="zh-CN" altLang="en-US" sz="1800" b="1" i="0" u="none" strike="noStrike" cap="none" normalizeH="0" baseline="0">
                          <a:ln>
                            <a:noFill/>
                          </a:ln>
                          <a:solidFill>
                            <a:srgbClr val="090807"/>
                          </a:solidFill>
                          <a:effectLst/>
                          <a:latin typeface="宋体" pitchFamily="2" charset="-122"/>
                          <a:ea typeface="宋体" pitchFamily="2" charset="-122"/>
                        </a:rPr>
                        <a:t>机构投资者委员会</a:t>
                      </a:r>
                      <a:endParaRPr kumimoji="0" lang="zh-CN" altLang="en-US" sz="1800" b="1" i="0" u="none" strike="noStrike" cap="none" normalizeH="0" baseline="0">
                        <a:ln>
                          <a:noFill/>
                        </a:ln>
                        <a:solidFill>
                          <a:srgbClr val="090807"/>
                        </a:solidFill>
                        <a:effectLst/>
                        <a:latin typeface="宋体" pitchFamily="2" charset="-122"/>
                        <a:ea typeface="宋体" pitchFamily="2" charset="-122"/>
                      </a:endParaRPr>
                    </a:p>
                    <a:p>
                      <a:pPr marL="0" marR="0" lvl="0" indent="0" algn="l" defTabSz="914400" rtl="0" eaLnBrk="1" fontAlgn="base" latinLnBrk="0" hangingPunct="1">
                        <a:lnSpc>
                          <a:spcPct val="80000"/>
                        </a:lnSpc>
                        <a:spcBef>
                          <a:spcPct val="20000"/>
                        </a:spcBef>
                        <a:spcAft>
                          <a:spcPct val="0"/>
                        </a:spcAft>
                        <a:buClr>
                          <a:srgbClr val="A50021"/>
                        </a:buClr>
                        <a:buSzPct val="75000"/>
                        <a:buFont typeface="Wingdings" panose="05000000000000000000" pitchFamily="2" charset="2"/>
                        <a:buNone/>
                      </a:pPr>
                      <a:r>
                        <a:rPr kumimoji="0" lang="zh-CN" altLang="en-US" sz="1800" b="1" i="0" u="none" strike="noStrike" cap="none" normalizeH="0" baseline="0">
                          <a:ln>
                            <a:noFill/>
                          </a:ln>
                          <a:solidFill>
                            <a:srgbClr val="090807"/>
                          </a:solidFill>
                          <a:effectLst/>
                          <a:latin typeface="宋体" pitchFamily="2" charset="-122"/>
                          <a:ea typeface="宋体" pitchFamily="2" charset="-122"/>
                        </a:rPr>
                        <a:t>注册财务分析师协会</a:t>
                      </a:r>
                      <a:endParaRPr kumimoji="0" lang="zh-CN" altLang="en-US" sz="1800" b="1" i="0" u="none" strike="noStrike" cap="none" normalizeH="0" baseline="0">
                        <a:ln>
                          <a:noFill/>
                        </a:ln>
                        <a:solidFill>
                          <a:srgbClr val="090807"/>
                        </a:solidFill>
                        <a:effectLst/>
                        <a:latin typeface="宋体" pitchFamily="2" charset="-122"/>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1"/>
                    </a:solidFill>
                  </a:tcPr>
                </a:tc>
              </a:tr>
            </a:tbl>
          </a:graphicData>
        </a:graphic>
      </p:graphicFrame>
      <p:graphicFrame>
        <p:nvGraphicFramePr>
          <p:cNvPr id="1581086" name="Group 30"/>
          <p:cNvGraphicFramePr>
            <a:graphicFrameLocks noGrp="1"/>
          </p:cNvGraphicFramePr>
          <p:nvPr/>
        </p:nvGraphicFramePr>
        <p:xfrm>
          <a:off x="1774825" y="3068638"/>
          <a:ext cx="3959225" cy="3455987"/>
        </p:xfrm>
        <a:graphic>
          <a:graphicData uri="http://schemas.openxmlformats.org/drawingml/2006/table">
            <a:tbl>
              <a:tblPr/>
              <a:tblGrid>
                <a:gridCol w="3959225"/>
              </a:tblGrid>
              <a:tr h="3455987">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0" lang="zh-CN" altLang="en-US" sz="2000" b="1" i="0" u="none" strike="noStrike" cap="none" normalizeH="0" baseline="0">
                          <a:ln>
                            <a:noFill/>
                          </a:ln>
                          <a:solidFill>
                            <a:srgbClr val="090807"/>
                          </a:solidFill>
                          <a:effectLst>
                            <a:outerShdw blurRad="38100" dist="38100" dir="2700000" algn="tl">
                              <a:srgbClr val="FFFFFF"/>
                            </a:outerShdw>
                          </a:effectLst>
                          <a:latin typeface="Times New Roman" panose="02020603050405020304" pitchFamily="18" charset="0"/>
                          <a:ea typeface="宋体" pitchFamily="2" charset="-122"/>
                        </a:rPr>
                        <a:t>                 </a:t>
                      </a:r>
                      <a:r>
                        <a:rPr kumimoji="0" lang="zh-CN" altLang="en-US" sz="2000" b="1" i="0" u="none" strike="noStrike" cap="none" normalizeH="0" baseline="0">
                          <a:ln>
                            <a:noFill/>
                          </a:ln>
                          <a:solidFill>
                            <a:srgbClr val="800000"/>
                          </a:solidFill>
                          <a:effectLst/>
                          <a:latin typeface="Times New Roman" panose="02020603050405020304" pitchFamily="18" charset="0"/>
                          <a:ea typeface="宋体" pitchFamily="2" charset="-122"/>
                        </a:rPr>
                        <a:t>主要观点：</a:t>
                      </a:r>
                      <a:endParaRPr kumimoji="0" lang="zh-CN" altLang="en-US" sz="2000" b="1" i="0" u="none" strike="noStrike" cap="none" normalizeH="0" baseline="0">
                        <a:ln>
                          <a:noFill/>
                        </a:ln>
                        <a:solidFill>
                          <a:srgbClr val="800000"/>
                        </a:solidFill>
                        <a:effectLst/>
                        <a:latin typeface="Times New Roman" panose="02020603050405020304" pitchFamily="18" charset="0"/>
                        <a:ea typeface="宋体" pitchFamily="2" charset="-122"/>
                      </a:endParaRPr>
                    </a:p>
                    <a:p>
                      <a:pPr marL="0" marR="0" lvl="0" indent="0" algn="l" defTabSz="914400" rtl="0" eaLnBrk="1" fontAlgn="base" latinLnBrk="0" hangingPunct="1">
                        <a:lnSpc>
                          <a:spcPct val="120000"/>
                        </a:lnSpc>
                        <a:spcBef>
                          <a:spcPct val="20000"/>
                        </a:spcBef>
                        <a:spcAft>
                          <a:spcPct val="0"/>
                        </a:spcAft>
                        <a:buClr>
                          <a:srgbClr val="A50021"/>
                        </a:buClr>
                        <a:buSzPct val="75000"/>
                        <a:buFont typeface="Wingdings" panose="05000000000000000000" pitchFamily="2" charset="2"/>
                        <a:buNone/>
                      </a:pPr>
                      <a:r>
                        <a:rPr kumimoji="0" lang="en-US" altLang="en-US" sz="1800" b="1" i="0" u="none" strike="noStrike" cap="none" normalizeH="0" baseline="0">
                          <a:ln>
                            <a:noFill/>
                          </a:ln>
                          <a:solidFill>
                            <a:srgbClr val="800000"/>
                          </a:solidFill>
                          <a:effectLst/>
                          <a:latin typeface="Times New Roman" panose="02020603050405020304" pitchFamily="18" charset="0"/>
                          <a:ea typeface="宋体" pitchFamily="2" charset="-122"/>
                        </a:rPr>
                        <a:t>●</a:t>
                      </a:r>
                      <a:r>
                        <a:rPr kumimoji="0" lang="en-US" altLang="zh-CN" sz="1800" b="1" i="0" u="none" strike="noStrike" cap="none" normalizeH="0" baseline="0">
                          <a:ln>
                            <a:noFill/>
                          </a:ln>
                          <a:solidFill>
                            <a:srgbClr val="090807"/>
                          </a:solidFill>
                          <a:effectLst/>
                          <a:latin typeface="Times New Roman" panose="02020603050405020304" pitchFamily="18" charset="0"/>
                          <a:ea typeface="宋体" pitchFamily="2" charset="-122"/>
                        </a:rPr>
                        <a:t>FV</a:t>
                      </a:r>
                      <a:r>
                        <a:rPr kumimoji="0" lang="zh-CN" altLang="en-US" sz="1800" b="1" i="0" u="none" strike="noStrike" cap="none" normalizeH="0" baseline="0">
                          <a:ln>
                            <a:noFill/>
                          </a:ln>
                          <a:solidFill>
                            <a:srgbClr val="090807"/>
                          </a:solidFill>
                          <a:effectLst/>
                          <a:latin typeface="Times New Roman" panose="02020603050405020304" pitchFamily="18" charset="0"/>
                          <a:ea typeface="宋体" pitchFamily="2" charset="-122"/>
                        </a:rPr>
                        <a:t>导致金融机构确认巨额的未实现</a:t>
                      </a:r>
                      <a:endParaRPr kumimoji="0" lang="zh-CN" altLang="en-US" sz="1800" b="1" i="0" u="none" strike="noStrike" cap="none" normalizeH="0" baseline="0">
                        <a:ln>
                          <a:noFill/>
                        </a:ln>
                        <a:solidFill>
                          <a:srgbClr val="090807"/>
                        </a:solidFill>
                        <a:effectLst/>
                        <a:latin typeface="Times New Roman" panose="0202060305040502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0" lang="zh-CN" altLang="en-US" sz="1800" b="1" i="0" u="none" strike="noStrike" cap="none" normalizeH="0" baseline="0">
                          <a:ln>
                            <a:noFill/>
                          </a:ln>
                          <a:solidFill>
                            <a:srgbClr val="090807"/>
                          </a:solidFill>
                          <a:effectLst/>
                          <a:latin typeface="Times New Roman" panose="02020603050405020304" pitchFamily="18" charset="0"/>
                          <a:ea typeface="宋体" pitchFamily="2" charset="-122"/>
                        </a:rPr>
                        <a:t>  的、没有现金流量的账面损失；</a:t>
                      </a:r>
                      <a:endParaRPr kumimoji="0" lang="zh-CN" altLang="en-US" sz="1800" b="1" i="0" u="none" strike="noStrike" cap="none" normalizeH="0" baseline="0">
                        <a:ln>
                          <a:noFill/>
                        </a:ln>
                        <a:solidFill>
                          <a:srgbClr val="090807"/>
                        </a:solidFill>
                        <a:effectLst/>
                        <a:latin typeface="Times New Roman" panose="02020603050405020304" pitchFamily="18" charset="0"/>
                        <a:ea typeface="宋体" pitchFamily="2" charset="-122"/>
                      </a:endParaRPr>
                    </a:p>
                    <a:p>
                      <a:pPr marL="0" marR="0" lvl="0" indent="0" algn="l" defTabSz="914400" rtl="0" eaLnBrk="1" fontAlgn="base" latinLnBrk="0" hangingPunct="1">
                        <a:lnSpc>
                          <a:spcPct val="140000"/>
                        </a:lnSpc>
                        <a:spcBef>
                          <a:spcPct val="20000"/>
                        </a:spcBef>
                        <a:spcAft>
                          <a:spcPct val="0"/>
                        </a:spcAft>
                        <a:buClr>
                          <a:srgbClr val="A50021"/>
                        </a:buClr>
                        <a:buSzPct val="75000"/>
                        <a:buFont typeface="Wingdings" panose="05000000000000000000" pitchFamily="2" charset="2"/>
                        <a:buNone/>
                      </a:pPr>
                      <a:r>
                        <a:rPr kumimoji="0" lang="en-US" altLang="en-US" sz="1800" b="1" i="0" u="none" strike="noStrike" cap="none" normalizeH="0" baseline="0">
                          <a:ln>
                            <a:noFill/>
                          </a:ln>
                          <a:solidFill>
                            <a:srgbClr val="800000"/>
                          </a:solidFill>
                          <a:effectLst/>
                          <a:latin typeface="Times New Roman" panose="02020603050405020304" pitchFamily="18" charset="0"/>
                          <a:ea typeface="宋体" pitchFamily="2" charset="-122"/>
                        </a:rPr>
                        <a:t>●</a:t>
                      </a:r>
                      <a:r>
                        <a:rPr kumimoji="0" lang="zh-CN" altLang="en-US" sz="1800" b="1" i="0" u="none" strike="noStrike" cap="none" normalizeH="0" baseline="0">
                          <a:ln>
                            <a:noFill/>
                          </a:ln>
                          <a:solidFill>
                            <a:srgbClr val="090807"/>
                          </a:solidFill>
                          <a:effectLst/>
                          <a:latin typeface="Times New Roman" panose="02020603050405020304" pitchFamily="18" charset="0"/>
                          <a:ea typeface="宋体" pitchFamily="2" charset="-122"/>
                        </a:rPr>
                        <a:t>这些损失引起投资者恐慌</a:t>
                      </a:r>
                      <a:r>
                        <a:rPr kumimoji="0" lang="en-US" altLang="zh-CN" sz="1800" b="1" i="0" u="none" strike="noStrike" cap="none" normalizeH="0" baseline="0">
                          <a:ln>
                            <a:noFill/>
                          </a:ln>
                          <a:solidFill>
                            <a:srgbClr val="090807"/>
                          </a:solidFill>
                          <a:effectLst/>
                          <a:latin typeface="Times New Roman" panose="02020603050405020304" pitchFamily="18" charset="0"/>
                          <a:ea typeface="宋体" pitchFamily="2" charset="-122"/>
                        </a:rPr>
                        <a:t>,</a:t>
                      </a:r>
                      <a:r>
                        <a:rPr kumimoji="0" lang="zh-CN" altLang="en-US" sz="1800" b="1" i="0" u="none" strike="noStrike" cap="none" normalizeH="0" baseline="0">
                          <a:ln>
                            <a:noFill/>
                          </a:ln>
                          <a:solidFill>
                            <a:srgbClr val="090807"/>
                          </a:solidFill>
                          <a:effectLst/>
                          <a:latin typeface="Times New Roman" panose="02020603050405020304" pitchFamily="18" charset="0"/>
                          <a:ea typeface="宋体" pitchFamily="2" charset="-122"/>
                        </a:rPr>
                        <a:t>导致抛售</a:t>
                      </a:r>
                      <a:endParaRPr kumimoji="0" lang="zh-CN" altLang="en-US" sz="1800" b="1" i="0" u="none" strike="noStrike" cap="none" normalizeH="0" baseline="0">
                        <a:ln>
                          <a:noFill/>
                        </a:ln>
                        <a:solidFill>
                          <a:srgbClr val="090807"/>
                        </a:solidFill>
                        <a:effectLst/>
                        <a:latin typeface="Times New Roman" panose="0202060305040502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0" lang="zh-CN" altLang="en-US" sz="1800" b="1" i="0" u="none" strike="noStrike" cap="none" normalizeH="0" baseline="0">
                          <a:ln>
                            <a:noFill/>
                          </a:ln>
                          <a:solidFill>
                            <a:srgbClr val="090807"/>
                          </a:solidFill>
                          <a:effectLst/>
                          <a:latin typeface="Times New Roman" panose="02020603050405020304" pitchFamily="18" charset="0"/>
                          <a:ea typeface="宋体" pitchFamily="2" charset="-122"/>
                        </a:rPr>
                        <a:t>发行次贷产品的金融机构的股票；</a:t>
                      </a:r>
                      <a:endParaRPr kumimoji="0" lang="zh-CN" altLang="en-US" sz="1800" b="1" i="0" u="none" strike="noStrike" cap="none" normalizeH="0" baseline="0">
                        <a:ln>
                          <a:noFill/>
                        </a:ln>
                        <a:solidFill>
                          <a:srgbClr val="090807"/>
                        </a:solidFill>
                        <a:effectLst/>
                        <a:latin typeface="Times New Roman" panose="02020603050405020304" pitchFamily="18" charset="0"/>
                        <a:ea typeface="宋体" pitchFamily="2" charset="-122"/>
                      </a:endParaRPr>
                    </a:p>
                    <a:p>
                      <a:pPr marL="0" marR="0" lvl="0" indent="0" algn="l" defTabSz="914400" rtl="0" eaLnBrk="1" fontAlgn="base" latinLnBrk="0" hangingPunct="1">
                        <a:lnSpc>
                          <a:spcPct val="140000"/>
                        </a:lnSpc>
                        <a:spcBef>
                          <a:spcPct val="20000"/>
                        </a:spcBef>
                        <a:spcAft>
                          <a:spcPct val="0"/>
                        </a:spcAft>
                        <a:buClr>
                          <a:srgbClr val="A50021"/>
                        </a:buClr>
                        <a:buSzPct val="75000"/>
                        <a:buFont typeface="Wingdings" panose="05000000000000000000" pitchFamily="2" charset="2"/>
                        <a:buNone/>
                      </a:pPr>
                      <a:r>
                        <a:rPr kumimoji="0" lang="en-US" altLang="en-US" sz="1800" b="1" i="0" u="none" strike="noStrike" cap="none" normalizeH="0" baseline="0">
                          <a:ln>
                            <a:noFill/>
                          </a:ln>
                          <a:solidFill>
                            <a:srgbClr val="800000"/>
                          </a:solidFill>
                          <a:effectLst/>
                          <a:latin typeface="Times New Roman" panose="02020603050405020304" pitchFamily="18" charset="0"/>
                          <a:ea typeface="宋体" pitchFamily="2" charset="-122"/>
                        </a:rPr>
                        <a:t>●</a:t>
                      </a:r>
                      <a:r>
                        <a:rPr kumimoji="0" lang="zh-CN" altLang="en-US" sz="1800" b="1" i="0" u="none" strike="noStrike" cap="none" normalizeH="0" baseline="0">
                          <a:ln>
                            <a:noFill/>
                          </a:ln>
                          <a:solidFill>
                            <a:srgbClr val="090807"/>
                          </a:solidFill>
                          <a:effectLst/>
                          <a:latin typeface="Times New Roman" panose="02020603050405020304" pitchFamily="18" charset="0"/>
                          <a:ea typeface="宋体" pitchFamily="2" charset="-122"/>
                        </a:rPr>
                        <a:t>金融机构不惜代价降低次贷产品风</a:t>
                      </a:r>
                      <a:endParaRPr kumimoji="0" lang="zh-CN" altLang="en-US" sz="1800" b="1" i="0" u="none" strike="noStrike" cap="none" normalizeH="0" baseline="0">
                        <a:ln>
                          <a:noFill/>
                        </a:ln>
                        <a:solidFill>
                          <a:srgbClr val="090807"/>
                        </a:solidFill>
                        <a:effectLst/>
                        <a:latin typeface="Times New Roman" panose="0202060305040502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0" lang="zh-CN" altLang="en-US" sz="1800" b="1" i="0" u="none" strike="noStrike" cap="none" normalizeH="0" baseline="0">
                          <a:ln>
                            <a:noFill/>
                          </a:ln>
                          <a:solidFill>
                            <a:srgbClr val="090807"/>
                          </a:solidFill>
                          <a:effectLst/>
                          <a:latin typeface="Times New Roman" panose="02020603050405020304" pitchFamily="18" charset="0"/>
                          <a:ea typeface="宋体" pitchFamily="2" charset="-122"/>
                        </a:rPr>
                        <a:t>险暴露头寸</a:t>
                      </a:r>
                      <a:r>
                        <a:rPr kumimoji="0" lang="en-US" altLang="zh-CN" sz="1800" b="1" i="0" u="none" strike="noStrike" cap="none" normalizeH="0" baseline="0">
                          <a:ln>
                            <a:noFill/>
                          </a:ln>
                          <a:solidFill>
                            <a:srgbClr val="090807"/>
                          </a:solidFill>
                          <a:effectLst/>
                          <a:latin typeface="Times New Roman" panose="02020603050405020304" pitchFamily="18" charset="0"/>
                          <a:ea typeface="宋体" pitchFamily="2" charset="-122"/>
                        </a:rPr>
                        <a:t>, </a:t>
                      </a:r>
                      <a:r>
                        <a:rPr kumimoji="0" lang="zh-CN" altLang="en-US" sz="1800" b="1" i="0" u="none" strike="noStrike" cap="none" normalizeH="0" baseline="0">
                          <a:ln>
                            <a:noFill/>
                          </a:ln>
                          <a:solidFill>
                            <a:srgbClr val="090807"/>
                          </a:solidFill>
                          <a:effectLst/>
                          <a:latin typeface="Times New Roman" panose="02020603050405020304" pitchFamily="18" charset="0"/>
                          <a:ea typeface="宋体" pitchFamily="2" charset="-122"/>
                        </a:rPr>
                        <a:t>加剧次贷危机；</a:t>
                      </a:r>
                      <a:endParaRPr kumimoji="0" lang="zh-CN" altLang="en-US" sz="1800" b="1" i="0" u="none" strike="noStrike" cap="none" normalizeH="0" baseline="0">
                        <a:ln>
                          <a:noFill/>
                        </a:ln>
                        <a:solidFill>
                          <a:srgbClr val="090807"/>
                        </a:solidFill>
                        <a:effectLst/>
                        <a:latin typeface="Times New Roman" panose="02020603050405020304" pitchFamily="18" charset="0"/>
                        <a:ea typeface="宋体" pitchFamily="2" charset="-122"/>
                      </a:endParaRPr>
                    </a:p>
                    <a:p>
                      <a:pPr marL="0" marR="0" lvl="0" indent="0" algn="l" defTabSz="914400" rtl="0" eaLnBrk="1" fontAlgn="base" latinLnBrk="0" hangingPunct="1">
                        <a:lnSpc>
                          <a:spcPct val="160000"/>
                        </a:lnSpc>
                        <a:spcBef>
                          <a:spcPct val="20000"/>
                        </a:spcBef>
                        <a:spcAft>
                          <a:spcPct val="0"/>
                        </a:spcAft>
                        <a:buClr>
                          <a:srgbClr val="A50021"/>
                        </a:buClr>
                        <a:buSzPct val="75000"/>
                        <a:buFont typeface="Wingdings" panose="05000000000000000000" pitchFamily="2" charset="2"/>
                        <a:buNone/>
                      </a:pPr>
                      <a:r>
                        <a:rPr kumimoji="0" lang="en-US" altLang="en-US" sz="1800" b="1" i="0" u="none" strike="noStrike" cap="none" normalizeH="0" baseline="0">
                          <a:ln>
                            <a:noFill/>
                          </a:ln>
                          <a:solidFill>
                            <a:srgbClr val="800000"/>
                          </a:solidFill>
                          <a:effectLst/>
                          <a:latin typeface="Times New Roman" panose="02020603050405020304" pitchFamily="18" charset="0"/>
                          <a:ea typeface="宋体" pitchFamily="2" charset="-122"/>
                        </a:rPr>
                        <a:t>●</a:t>
                      </a:r>
                      <a:r>
                        <a:rPr kumimoji="0" lang="zh-CN" altLang="en-US" sz="1800" b="1" i="0" u="none" strike="noStrike" cap="none" normalizeH="0" baseline="0">
                          <a:ln>
                            <a:noFill/>
                          </a:ln>
                          <a:solidFill>
                            <a:srgbClr val="090807"/>
                          </a:solidFill>
                          <a:effectLst/>
                          <a:latin typeface="Times New Roman" panose="02020603050405020304" pitchFamily="18" charset="0"/>
                          <a:ea typeface="宋体" pitchFamily="2" charset="-122"/>
                        </a:rPr>
                        <a:t>强烈呼吁修改、暂停、废除终止</a:t>
                      </a:r>
                      <a:r>
                        <a:rPr kumimoji="0" lang="en-US" altLang="zh-CN" sz="1800" b="1" i="0" u="none" strike="noStrike" cap="none" normalizeH="0" baseline="0">
                          <a:ln>
                            <a:noFill/>
                          </a:ln>
                          <a:solidFill>
                            <a:srgbClr val="090807"/>
                          </a:solidFill>
                          <a:effectLst/>
                          <a:latin typeface="Times New Roman" panose="02020603050405020304" pitchFamily="18" charset="0"/>
                          <a:ea typeface="宋体" pitchFamily="2" charset="-122"/>
                        </a:rPr>
                        <a:t>FV</a:t>
                      </a:r>
                      <a:r>
                        <a:rPr kumimoji="0" lang="zh-CN" altLang="en-US" sz="1800" b="1" i="0" u="none" strike="noStrike" cap="none" normalizeH="0" baseline="0">
                          <a:ln>
                            <a:noFill/>
                          </a:ln>
                          <a:solidFill>
                            <a:srgbClr val="090807"/>
                          </a:solidFill>
                          <a:effectLst>
                            <a:outerShdw blurRad="38100" dist="38100" dir="2700000" algn="tl">
                              <a:srgbClr val="FFFFFF"/>
                            </a:outerShdw>
                          </a:effectLst>
                          <a:latin typeface="Times New Roman" panose="02020603050405020304" pitchFamily="18" charset="0"/>
                          <a:ea typeface="宋体" pitchFamily="2" charset="-122"/>
                        </a:rPr>
                        <a:t>。 </a:t>
                      </a:r>
                      <a:endParaRPr kumimoji="0" lang="zh-CN" altLang="en-US" sz="1800" b="1" i="0" u="none" strike="noStrike" cap="none" normalizeH="0" baseline="0">
                        <a:ln>
                          <a:noFill/>
                        </a:ln>
                        <a:solidFill>
                          <a:srgbClr val="090807"/>
                        </a:solidFill>
                        <a:effectLst>
                          <a:outerShdw blurRad="38100" dist="38100" dir="2700000" algn="tl">
                            <a:srgbClr val="FFFFFF"/>
                          </a:outerShdw>
                        </a:effectLst>
                        <a:latin typeface="Times New Roman" panose="02020603050405020304" pitchFamily="18"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E3F2C4"/>
                    </a:solidFill>
                  </a:tcPr>
                </a:tc>
              </a:tr>
            </a:tbl>
          </a:graphicData>
        </a:graphic>
      </p:graphicFrame>
      <p:graphicFrame>
        <p:nvGraphicFramePr>
          <p:cNvPr id="1581092" name="Group 36"/>
          <p:cNvGraphicFramePr>
            <a:graphicFrameLocks noGrp="1"/>
          </p:cNvGraphicFramePr>
          <p:nvPr/>
        </p:nvGraphicFramePr>
        <p:xfrm>
          <a:off x="6024563" y="3068638"/>
          <a:ext cx="4175125" cy="3455987"/>
        </p:xfrm>
        <a:graphic>
          <a:graphicData uri="http://schemas.openxmlformats.org/drawingml/2006/table">
            <a:tbl>
              <a:tblPr/>
              <a:tblGrid>
                <a:gridCol w="4175125"/>
              </a:tblGrid>
              <a:tr h="3455987">
                <a:tc>
                  <a:txBody>
                    <a:bodyPr/>
                    <a:lstStyle/>
                    <a:p>
                      <a:pPr marL="0" marR="0" lvl="0" indent="0" algn="l" defTabSz="914400" rtl="0" eaLnBrk="1" fontAlgn="base" latinLnBrk="0" hangingPunct="1">
                        <a:lnSpc>
                          <a:spcPct val="70000"/>
                        </a:lnSpc>
                        <a:spcBef>
                          <a:spcPct val="20000"/>
                        </a:spcBef>
                        <a:spcAft>
                          <a:spcPct val="0"/>
                        </a:spcAft>
                        <a:buClr>
                          <a:srgbClr val="A50021"/>
                        </a:buClr>
                        <a:buSzPct val="75000"/>
                        <a:buFont typeface="Wingdings" panose="05000000000000000000" pitchFamily="2" charset="2"/>
                        <a:buNone/>
                      </a:pPr>
                      <a:r>
                        <a:rPr kumimoji="0" lang="zh-CN" altLang="en-US" sz="2800" b="0" i="0" u="none" strike="noStrike" cap="none" normalizeH="0" baseline="0">
                          <a:ln>
                            <a:noFill/>
                          </a:ln>
                          <a:solidFill>
                            <a:schemeClr val="tx1"/>
                          </a:solidFill>
                          <a:effectLst/>
                          <a:latin typeface="Times New Roman" panose="02020603050405020304" pitchFamily="18" charset="0"/>
                          <a:ea typeface="宋体" pitchFamily="2" charset="-122"/>
                        </a:rPr>
                        <a:t>           </a:t>
                      </a:r>
                      <a:r>
                        <a:rPr kumimoji="0" lang="zh-CN" altLang="en-US" sz="2000" b="1" i="0" u="none" strike="noStrike" cap="none" normalizeH="0" baseline="0">
                          <a:ln>
                            <a:noFill/>
                          </a:ln>
                          <a:solidFill>
                            <a:srgbClr val="800000"/>
                          </a:solidFill>
                          <a:effectLst/>
                          <a:latin typeface="宋体" pitchFamily="2" charset="-122"/>
                          <a:ea typeface="宋体" pitchFamily="2" charset="-122"/>
                        </a:rPr>
                        <a:t>主要观点：</a:t>
                      </a:r>
                      <a:endParaRPr kumimoji="0" lang="zh-CN" altLang="en-US" sz="2000" b="1" i="0" u="none" strike="noStrike" cap="none" normalizeH="0" baseline="0">
                        <a:ln>
                          <a:noFill/>
                        </a:ln>
                        <a:solidFill>
                          <a:srgbClr val="800000"/>
                        </a:solidFill>
                        <a:effectLst/>
                        <a:latin typeface="宋体" pitchFamily="2" charset="-122"/>
                        <a:ea typeface="宋体" pitchFamily="2" charset="-122"/>
                      </a:endParaRPr>
                    </a:p>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0" lang="en-US" altLang="en-US" sz="1800" b="1" i="0" u="none" strike="noStrike" cap="none" normalizeH="0" baseline="0">
                          <a:ln>
                            <a:noFill/>
                          </a:ln>
                          <a:solidFill>
                            <a:srgbClr val="800000"/>
                          </a:solidFill>
                          <a:effectLst/>
                          <a:latin typeface="宋体" pitchFamily="2" charset="-122"/>
                          <a:ea typeface="宋体" pitchFamily="2" charset="-122"/>
                        </a:rPr>
                        <a:t>●</a:t>
                      </a:r>
                      <a:r>
                        <a:rPr kumimoji="0" lang="zh-CN" altLang="en-US" sz="2000" b="1" i="0" u="none" strike="noStrike" cap="none" normalizeH="0" baseline="0">
                          <a:ln>
                            <a:noFill/>
                          </a:ln>
                          <a:solidFill>
                            <a:srgbClr val="090807"/>
                          </a:solidFill>
                          <a:effectLst/>
                          <a:latin typeface="宋体" pitchFamily="2" charset="-122"/>
                          <a:ea typeface="宋体" pitchFamily="2" charset="-122"/>
                        </a:rPr>
                        <a:t>指责</a:t>
                      </a:r>
                      <a:r>
                        <a:rPr kumimoji="0" lang="en-US" altLang="zh-CN" sz="2000" b="1" i="0" u="none" strike="noStrike" cap="none" normalizeH="0" baseline="0">
                          <a:ln>
                            <a:noFill/>
                          </a:ln>
                          <a:solidFill>
                            <a:srgbClr val="090807"/>
                          </a:solidFill>
                          <a:effectLst/>
                          <a:latin typeface="宋体" pitchFamily="2" charset="-122"/>
                          <a:ea typeface="宋体" pitchFamily="2" charset="-122"/>
                        </a:rPr>
                        <a:t>FV</a:t>
                      </a:r>
                      <a:r>
                        <a:rPr kumimoji="0" lang="zh-CN" altLang="en-US" sz="2000" b="1" i="0" u="none" strike="noStrike" cap="none" normalizeH="0" baseline="0">
                          <a:ln>
                            <a:noFill/>
                          </a:ln>
                          <a:solidFill>
                            <a:srgbClr val="090807"/>
                          </a:solidFill>
                          <a:effectLst/>
                          <a:latin typeface="宋体" pitchFamily="2" charset="-122"/>
                          <a:ea typeface="宋体" pitchFamily="2" charset="-122"/>
                        </a:rPr>
                        <a:t>旨在转移公众视线</a:t>
                      </a:r>
                      <a:r>
                        <a:rPr kumimoji="0" lang="en-US" altLang="zh-CN" sz="2000" b="1" i="0" u="none" strike="noStrike" cap="none" normalizeH="0" baseline="0">
                          <a:ln>
                            <a:noFill/>
                          </a:ln>
                          <a:solidFill>
                            <a:srgbClr val="090807"/>
                          </a:solidFill>
                          <a:effectLst/>
                          <a:latin typeface="宋体" pitchFamily="2" charset="-122"/>
                          <a:ea typeface="宋体" pitchFamily="2" charset="-122"/>
                        </a:rPr>
                        <a:t>,</a:t>
                      </a:r>
                      <a:r>
                        <a:rPr kumimoji="0" lang="zh-CN" altLang="en-US" sz="2000" b="1" i="0" u="none" strike="noStrike" cap="none" normalizeH="0" baseline="0">
                          <a:ln>
                            <a:noFill/>
                          </a:ln>
                          <a:solidFill>
                            <a:srgbClr val="090807"/>
                          </a:solidFill>
                          <a:effectLst/>
                          <a:latin typeface="宋体" pitchFamily="2" charset="-122"/>
                          <a:ea typeface="宋体" pitchFamily="2" charset="-122"/>
                        </a:rPr>
                        <a:t>为 </a:t>
                      </a:r>
                      <a:endParaRPr kumimoji="0" lang="zh-CN" altLang="en-US" sz="2000" b="1" i="0" u="none" strike="noStrike" cap="none" normalizeH="0" baseline="0">
                        <a:ln>
                          <a:noFill/>
                        </a:ln>
                        <a:solidFill>
                          <a:srgbClr val="090807"/>
                        </a:solidFill>
                        <a:effectLst/>
                        <a:latin typeface="宋体" pitchFamily="2" charset="-122"/>
                        <a:ea typeface="宋体" pitchFamily="2" charset="-122"/>
                      </a:endParaRPr>
                    </a:p>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0" lang="zh-CN" altLang="en-US" sz="2000" b="1" i="0" u="none" strike="noStrike" cap="none" normalizeH="0" baseline="0">
                          <a:ln>
                            <a:noFill/>
                          </a:ln>
                          <a:solidFill>
                            <a:srgbClr val="090807"/>
                          </a:solidFill>
                          <a:effectLst/>
                          <a:latin typeface="宋体" pitchFamily="2" charset="-122"/>
                          <a:ea typeface="宋体" pitchFamily="2" charset="-122"/>
                        </a:rPr>
                        <a:t>激进的衍生品、失败的风险管理开脱罪责；</a:t>
                      </a:r>
                      <a:endParaRPr kumimoji="0" lang="zh-CN" altLang="en-US" sz="2000" b="1" i="0" u="none" strike="noStrike" cap="none" normalizeH="0" baseline="0">
                        <a:ln>
                          <a:noFill/>
                        </a:ln>
                        <a:solidFill>
                          <a:srgbClr val="090807"/>
                        </a:solidFill>
                        <a:effectLst/>
                        <a:latin typeface="宋体" pitchFamily="2" charset="-122"/>
                        <a:ea typeface="宋体" pitchFamily="2" charset="-122"/>
                      </a:endParaRPr>
                    </a:p>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0" lang="en-US" altLang="en-US" sz="1800" b="1" i="0" u="none" strike="noStrike" cap="none" normalizeH="0" baseline="0">
                          <a:ln>
                            <a:noFill/>
                          </a:ln>
                          <a:solidFill>
                            <a:srgbClr val="800000"/>
                          </a:solidFill>
                          <a:effectLst/>
                          <a:latin typeface="宋体" pitchFamily="2" charset="-122"/>
                          <a:ea typeface="宋体" pitchFamily="2" charset="-122"/>
                        </a:rPr>
                        <a:t>●</a:t>
                      </a:r>
                      <a:r>
                        <a:rPr kumimoji="0" lang="zh-CN" altLang="en-US" sz="2000" b="1" i="0" u="none" strike="noStrike" cap="none" normalizeH="0" baseline="0">
                          <a:ln>
                            <a:noFill/>
                          </a:ln>
                          <a:solidFill>
                            <a:srgbClr val="090807"/>
                          </a:solidFill>
                          <a:effectLst/>
                          <a:latin typeface="宋体" pitchFamily="2" charset="-122"/>
                          <a:ea typeface="宋体" pitchFamily="2" charset="-122"/>
                        </a:rPr>
                        <a:t>指责</a:t>
                      </a:r>
                      <a:r>
                        <a:rPr kumimoji="0" lang="en-US" altLang="zh-CN" sz="2000" b="1" i="0" u="none" strike="noStrike" cap="none" normalizeH="0" baseline="0">
                          <a:ln>
                            <a:noFill/>
                          </a:ln>
                          <a:solidFill>
                            <a:srgbClr val="090807"/>
                          </a:solidFill>
                          <a:effectLst/>
                          <a:latin typeface="宋体" pitchFamily="2" charset="-122"/>
                          <a:ea typeface="宋体" pitchFamily="2" charset="-122"/>
                        </a:rPr>
                        <a:t>FV</a:t>
                      </a:r>
                      <a:r>
                        <a:rPr kumimoji="0" lang="zh-CN" altLang="en-US" sz="2000" b="1" i="0" u="none" strike="noStrike" cap="none" normalizeH="0" baseline="0">
                          <a:ln>
                            <a:noFill/>
                          </a:ln>
                          <a:solidFill>
                            <a:srgbClr val="090807"/>
                          </a:solidFill>
                          <a:effectLst/>
                          <a:latin typeface="宋体" pitchFamily="2" charset="-122"/>
                          <a:ea typeface="宋体" pitchFamily="2" charset="-122"/>
                        </a:rPr>
                        <a:t>显示机会主义色彩浓厚</a:t>
                      </a:r>
                      <a:endParaRPr kumimoji="0" lang="zh-CN" altLang="en-US" sz="2000" b="1" i="0" u="none" strike="noStrike" cap="none" normalizeH="0" baseline="0">
                        <a:ln>
                          <a:noFill/>
                        </a:ln>
                        <a:solidFill>
                          <a:srgbClr val="090807"/>
                        </a:solidFill>
                        <a:effectLst/>
                        <a:latin typeface="宋体" pitchFamily="2" charset="-122"/>
                        <a:ea typeface="宋体" pitchFamily="2" charset="-122"/>
                      </a:endParaRPr>
                    </a:p>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0" lang="en-US" altLang="en-US" sz="1800" b="1" i="0" u="none" strike="noStrike" cap="none" normalizeH="0" baseline="0">
                          <a:ln>
                            <a:noFill/>
                          </a:ln>
                          <a:solidFill>
                            <a:srgbClr val="800000"/>
                          </a:solidFill>
                          <a:effectLst/>
                          <a:latin typeface="宋体" pitchFamily="2" charset="-122"/>
                          <a:ea typeface="宋体" pitchFamily="2" charset="-122"/>
                        </a:rPr>
                        <a:t>●</a:t>
                      </a:r>
                      <a:r>
                        <a:rPr kumimoji="0" lang="en-US" altLang="zh-CN" sz="2000" b="1" i="0" u="none" strike="noStrike" cap="none" normalizeH="0" baseline="0">
                          <a:ln>
                            <a:noFill/>
                          </a:ln>
                          <a:solidFill>
                            <a:srgbClr val="090807"/>
                          </a:solidFill>
                          <a:effectLst/>
                          <a:latin typeface="宋体" pitchFamily="2" charset="-122"/>
                          <a:ea typeface="宋体" pitchFamily="2" charset="-122"/>
                        </a:rPr>
                        <a:t>FV</a:t>
                      </a:r>
                      <a:r>
                        <a:rPr kumimoji="0" lang="zh-CN" altLang="en-US" sz="2000" b="1" i="0" u="none" strike="noStrike" cap="none" normalizeH="0" baseline="0">
                          <a:ln>
                            <a:noFill/>
                          </a:ln>
                          <a:solidFill>
                            <a:srgbClr val="090807"/>
                          </a:solidFill>
                          <a:effectLst/>
                          <a:latin typeface="宋体" pitchFamily="2" charset="-122"/>
                          <a:ea typeface="宋体" pitchFamily="2" charset="-122"/>
                        </a:rPr>
                        <a:t>增加透明度</a:t>
                      </a:r>
                      <a:r>
                        <a:rPr kumimoji="0" lang="en-US" altLang="zh-CN" sz="2000" b="1" i="0" u="none" strike="noStrike" cap="none" normalizeH="0" baseline="0">
                          <a:ln>
                            <a:noFill/>
                          </a:ln>
                          <a:solidFill>
                            <a:srgbClr val="090807"/>
                          </a:solidFill>
                          <a:effectLst/>
                          <a:latin typeface="宋体" pitchFamily="2" charset="-122"/>
                          <a:ea typeface="宋体" pitchFamily="2" charset="-122"/>
                        </a:rPr>
                        <a:t>, </a:t>
                      </a:r>
                      <a:r>
                        <a:rPr kumimoji="0" lang="zh-CN" altLang="en-US" sz="2000" b="1" i="0" u="none" strike="noStrike" cap="none" normalizeH="0" baseline="0">
                          <a:ln>
                            <a:noFill/>
                          </a:ln>
                          <a:solidFill>
                            <a:srgbClr val="090807"/>
                          </a:solidFill>
                          <a:effectLst/>
                          <a:latin typeface="宋体" pitchFamily="2" charset="-122"/>
                          <a:ea typeface="宋体" pitchFamily="2" charset="-122"/>
                        </a:rPr>
                        <a:t>让投资者和监</a:t>
                      </a:r>
                      <a:endParaRPr kumimoji="0" lang="zh-CN" altLang="en-US" sz="2000" b="1" i="0" u="none" strike="noStrike" cap="none" normalizeH="0" baseline="0">
                        <a:ln>
                          <a:noFill/>
                        </a:ln>
                        <a:solidFill>
                          <a:srgbClr val="090807"/>
                        </a:solidFill>
                        <a:effectLst/>
                        <a:latin typeface="宋体" pitchFamily="2" charset="-122"/>
                        <a:ea typeface="宋体" pitchFamily="2" charset="-122"/>
                      </a:endParaRPr>
                    </a:p>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0" lang="zh-CN" altLang="en-US" sz="2000" b="1" i="0" u="none" strike="noStrike" cap="none" normalizeH="0" baseline="0">
                          <a:ln>
                            <a:noFill/>
                          </a:ln>
                          <a:solidFill>
                            <a:srgbClr val="090807"/>
                          </a:solidFill>
                          <a:effectLst/>
                          <a:latin typeface="宋体" pitchFamily="2" charset="-122"/>
                          <a:ea typeface="宋体" pitchFamily="2" charset="-122"/>
                        </a:rPr>
                        <a:t>管机构及时了解次贷危机严重性；</a:t>
                      </a:r>
                      <a:endParaRPr kumimoji="0" lang="zh-CN" altLang="en-US" sz="2000" b="1" i="0" u="none" strike="noStrike" cap="none" normalizeH="0" baseline="0">
                        <a:ln>
                          <a:noFill/>
                        </a:ln>
                        <a:solidFill>
                          <a:srgbClr val="090807"/>
                        </a:solidFill>
                        <a:effectLst/>
                        <a:latin typeface="宋体" pitchFamily="2" charset="-122"/>
                        <a:ea typeface="宋体" pitchFamily="2" charset="-122"/>
                      </a:endParaRPr>
                    </a:p>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pPr>
                      <a:r>
                        <a:rPr kumimoji="0" lang="en-US" altLang="en-US" sz="1800" b="1" i="0" u="none" strike="noStrike" cap="none" normalizeH="0" baseline="0">
                          <a:ln>
                            <a:noFill/>
                          </a:ln>
                          <a:solidFill>
                            <a:srgbClr val="800000"/>
                          </a:solidFill>
                          <a:effectLst/>
                          <a:latin typeface="宋体" pitchFamily="2" charset="-122"/>
                          <a:ea typeface="宋体" pitchFamily="2" charset="-122"/>
                        </a:rPr>
                        <a:t>●</a:t>
                      </a:r>
                      <a:r>
                        <a:rPr kumimoji="0" lang="en-US" altLang="zh-CN" sz="2000" b="1" i="0" u="none" strike="noStrike" cap="none" normalizeH="0" baseline="0">
                          <a:ln>
                            <a:noFill/>
                          </a:ln>
                          <a:solidFill>
                            <a:srgbClr val="090807"/>
                          </a:solidFill>
                          <a:effectLst/>
                          <a:latin typeface="宋体" pitchFamily="2" charset="-122"/>
                          <a:ea typeface="宋体" pitchFamily="2" charset="-122"/>
                        </a:rPr>
                        <a:t>FV</a:t>
                      </a:r>
                      <a:r>
                        <a:rPr kumimoji="0" lang="zh-CN" altLang="en-US" sz="2000" b="1" i="0" u="none" strike="noStrike" cap="none" normalizeH="0" baseline="0">
                          <a:ln>
                            <a:noFill/>
                          </a:ln>
                          <a:solidFill>
                            <a:srgbClr val="090807"/>
                          </a:solidFill>
                          <a:effectLst/>
                          <a:latin typeface="宋体" pitchFamily="2" charset="-122"/>
                          <a:ea typeface="宋体" pitchFamily="2" charset="-122"/>
                        </a:rPr>
                        <a:t>并非完美</a:t>
                      </a:r>
                      <a:r>
                        <a:rPr kumimoji="0" lang="en-US" altLang="zh-CN" sz="2000" b="1" i="0" u="none" strike="noStrike" cap="none" normalizeH="0" baseline="0">
                          <a:ln>
                            <a:noFill/>
                          </a:ln>
                          <a:solidFill>
                            <a:srgbClr val="090807"/>
                          </a:solidFill>
                          <a:effectLst/>
                          <a:latin typeface="宋体" pitchFamily="2" charset="-122"/>
                          <a:ea typeface="宋体" pitchFamily="2" charset="-122"/>
                        </a:rPr>
                        <a:t>, </a:t>
                      </a:r>
                      <a:r>
                        <a:rPr kumimoji="0" lang="zh-CN" altLang="en-US" sz="2000" b="1" i="0" u="none" strike="noStrike" cap="none" normalizeH="0" baseline="0">
                          <a:ln>
                            <a:noFill/>
                          </a:ln>
                          <a:solidFill>
                            <a:srgbClr val="090807"/>
                          </a:solidFill>
                          <a:effectLst/>
                          <a:latin typeface="宋体" pitchFamily="2" charset="-122"/>
                          <a:ea typeface="宋体" pitchFamily="2" charset="-122"/>
                        </a:rPr>
                        <a:t>回到</a:t>
                      </a:r>
                      <a:r>
                        <a:rPr kumimoji="0" lang="en-US" altLang="zh-CN" sz="2000" b="1" i="0" u="none" strike="noStrike" cap="none" normalizeH="0" baseline="0">
                          <a:ln>
                            <a:noFill/>
                          </a:ln>
                          <a:solidFill>
                            <a:srgbClr val="090807"/>
                          </a:solidFill>
                          <a:effectLst/>
                          <a:latin typeface="宋体" pitchFamily="2" charset="-122"/>
                          <a:ea typeface="宋体" pitchFamily="2" charset="-122"/>
                        </a:rPr>
                        <a:t>HC</a:t>
                      </a:r>
                      <a:r>
                        <a:rPr kumimoji="0" lang="zh-CN" altLang="en-US" sz="2000" b="1" i="0" u="none" strike="noStrike" cap="none" normalizeH="0" baseline="0">
                          <a:ln>
                            <a:noFill/>
                          </a:ln>
                          <a:solidFill>
                            <a:srgbClr val="090807"/>
                          </a:solidFill>
                          <a:effectLst/>
                          <a:latin typeface="宋体" pitchFamily="2" charset="-122"/>
                          <a:ea typeface="宋体" pitchFamily="2" charset="-122"/>
                        </a:rPr>
                        <a:t>更非理想</a:t>
                      </a:r>
                      <a:r>
                        <a:rPr kumimoji="0" lang="en-US" altLang="zh-CN" sz="2000" b="1" i="0" u="none" strike="noStrike" cap="none" normalizeH="0" baseline="0">
                          <a:ln>
                            <a:noFill/>
                          </a:ln>
                          <a:solidFill>
                            <a:srgbClr val="090807"/>
                          </a:solidFill>
                          <a:effectLst/>
                          <a:latin typeface="宋体" pitchFamily="2" charset="-122"/>
                          <a:ea typeface="宋体" pitchFamily="2" charset="-122"/>
                        </a:rPr>
                        <a:t>,</a:t>
                      </a:r>
                      <a:r>
                        <a:rPr kumimoji="0" lang="zh-CN" altLang="en-US" sz="2000" b="1" i="0" u="none" strike="noStrike" cap="none" normalizeH="0" baseline="0">
                          <a:ln>
                            <a:noFill/>
                          </a:ln>
                          <a:solidFill>
                            <a:srgbClr val="090807"/>
                          </a:solidFill>
                          <a:effectLst/>
                          <a:latin typeface="宋体" pitchFamily="2" charset="-122"/>
                          <a:ea typeface="宋体" pitchFamily="2" charset="-122"/>
                        </a:rPr>
                        <a:t>而是因噎废食的倒退。</a:t>
                      </a:r>
                      <a:endParaRPr kumimoji="0" lang="zh-CN" altLang="en-US" sz="2000" b="1" i="0" u="none" strike="noStrike" cap="none" normalizeH="0" baseline="0">
                        <a:ln>
                          <a:noFill/>
                        </a:ln>
                        <a:solidFill>
                          <a:srgbClr val="090807"/>
                        </a:solidFill>
                        <a:effectLst/>
                        <a:latin typeface="宋体" pitchFamily="2" charset="-122"/>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E3F2C4"/>
                    </a:solidFill>
                  </a:tcPr>
                </a:tc>
              </a:tr>
            </a:tbl>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581062"/>
                                        </p:tgtEl>
                                        <p:attrNameLst>
                                          <p:attrName>style.visibility</p:attrName>
                                        </p:attrNameLst>
                                      </p:cBhvr>
                                      <p:to>
                                        <p:strVal val="visible"/>
                                      </p:to>
                                    </p:set>
                                    <p:animEffect transition="in" filter="wipe(up)">
                                      <p:cBhvr>
                                        <p:cTn id="7" dur="500"/>
                                        <p:tgtEl>
                                          <p:spTgt spid="15810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581068"/>
                                        </p:tgtEl>
                                        <p:attrNameLst>
                                          <p:attrName>style.visibility</p:attrName>
                                        </p:attrNameLst>
                                      </p:cBhvr>
                                      <p:to>
                                        <p:strVal val="visible"/>
                                      </p:to>
                                    </p:set>
                                    <p:animEffect transition="in" filter="wipe(up)">
                                      <p:cBhvr>
                                        <p:cTn id="12" dur="500"/>
                                        <p:tgtEl>
                                          <p:spTgt spid="158106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581074"/>
                                        </p:tgtEl>
                                        <p:attrNameLst>
                                          <p:attrName>style.visibility</p:attrName>
                                        </p:attrNameLst>
                                      </p:cBhvr>
                                      <p:to>
                                        <p:strVal val="visible"/>
                                      </p:to>
                                    </p:set>
                                    <p:animEffect transition="in" filter="wipe(up)">
                                      <p:cBhvr>
                                        <p:cTn id="17" dur="500"/>
                                        <p:tgtEl>
                                          <p:spTgt spid="158107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581080"/>
                                        </p:tgtEl>
                                        <p:attrNameLst>
                                          <p:attrName>style.visibility</p:attrName>
                                        </p:attrNameLst>
                                      </p:cBhvr>
                                      <p:to>
                                        <p:strVal val="visible"/>
                                      </p:to>
                                    </p:set>
                                    <p:animEffect transition="in" filter="wipe(up)">
                                      <p:cBhvr>
                                        <p:cTn id="22" dur="500"/>
                                        <p:tgtEl>
                                          <p:spTgt spid="158108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581086"/>
                                        </p:tgtEl>
                                        <p:attrNameLst>
                                          <p:attrName>style.visibility</p:attrName>
                                        </p:attrNameLst>
                                      </p:cBhvr>
                                      <p:to>
                                        <p:strVal val="visible"/>
                                      </p:to>
                                    </p:set>
                                    <p:animEffect transition="in" filter="wipe(up)">
                                      <p:cBhvr>
                                        <p:cTn id="27" dur="500"/>
                                        <p:tgtEl>
                                          <p:spTgt spid="158108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581092"/>
                                        </p:tgtEl>
                                        <p:attrNameLst>
                                          <p:attrName>style.visibility</p:attrName>
                                        </p:attrNameLst>
                                      </p:cBhvr>
                                      <p:to>
                                        <p:strVal val="visible"/>
                                      </p:to>
                                    </p:set>
                                    <p:animEffect transition="in" filter="wipe(up)">
                                      <p:cBhvr>
                                        <p:cTn id="32" dur="500"/>
                                        <p:tgtEl>
                                          <p:spTgt spid="15810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ChangeArrowheads="1"/>
          </p:cNvSpPr>
          <p:nvPr/>
        </p:nvSpPr>
        <p:spPr bwMode="auto">
          <a:xfrm>
            <a:off x="3000375" y="188913"/>
            <a:ext cx="6265863"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buFont typeface="Wingdings" panose="05000000000000000000" pitchFamily="2" charset="2"/>
              <a:buNone/>
            </a:pPr>
            <a:r>
              <a:rPr kumimoji="0" lang="zh-CN" altLang="en-US" sz="4800">
                <a:solidFill>
                  <a:srgbClr val="FFFF00"/>
                </a:solidFill>
                <a:latin typeface="华文行楷" panose="02010800040101010101" pitchFamily="2" charset="-122"/>
                <a:ea typeface="华文行楷" panose="02010800040101010101" pitchFamily="2" charset="-122"/>
              </a:rPr>
              <a:t>其他权益工具投资 </a:t>
            </a:r>
            <a:endParaRPr kumimoji="0" lang="zh-CN" altLang="en-US" sz="4800">
              <a:solidFill>
                <a:srgbClr val="FFFF00"/>
              </a:solidFill>
              <a:latin typeface="华文行楷" panose="02010800040101010101" pitchFamily="2" charset="-122"/>
              <a:ea typeface="华文行楷" panose="02010800040101010101" pitchFamily="2" charset="-122"/>
            </a:endParaRPr>
          </a:p>
        </p:txBody>
      </p:sp>
      <p:sp>
        <p:nvSpPr>
          <p:cNvPr id="77827" name="AutoShape 11"/>
          <p:cNvSpPr>
            <a:spLocks noChangeArrowheads="1"/>
          </p:cNvSpPr>
          <p:nvPr/>
        </p:nvSpPr>
        <p:spPr bwMode="auto">
          <a:xfrm>
            <a:off x="1431925" y="3429000"/>
            <a:ext cx="2879725" cy="1585913"/>
          </a:xfrm>
          <a:prstGeom prst="cloudCallout">
            <a:avLst>
              <a:gd name="adj1" fmla="val 31685"/>
              <a:gd name="adj2" fmla="val -85079"/>
            </a:avLst>
          </a:prstGeom>
          <a:solidFill>
            <a:srgbClr val="FFFF00"/>
          </a:solidFill>
          <a:ln>
            <a:noFill/>
          </a:ln>
          <a:effectLst>
            <a:prstShdw prst="shdw17" dist="17961" dir="2700000">
              <a:srgbClr val="999900"/>
            </a:prstShdw>
          </a:effectLst>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spcBef>
                <a:spcPct val="0"/>
              </a:spcBef>
              <a:buClrTx/>
              <a:buFontTx/>
              <a:buNone/>
            </a:pPr>
            <a:r>
              <a:rPr lang="zh-CN" altLang="en-US" sz="2400">
                <a:latin typeface="Times New Roman" panose="02020603050405020304" pitchFamily="18" charset="0"/>
                <a:ea typeface="黑体" panose="02010609060101010101" pitchFamily="49" charset="-122"/>
              </a:rPr>
              <a:t>可以与交易性金融资产核算比较</a:t>
            </a:r>
            <a:endParaRPr lang="zh-CN" altLang="en-US" sz="2400">
              <a:latin typeface="Times New Roman" panose="02020603050405020304" pitchFamily="18" charset="0"/>
              <a:ea typeface="黑体" panose="02010609060101010101" pitchFamily="49" charset="-122"/>
            </a:endParaRPr>
          </a:p>
        </p:txBody>
      </p:sp>
      <p:sp>
        <p:nvSpPr>
          <p:cNvPr id="77828" name="Text Box 11"/>
          <p:cNvSpPr txBox="1">
            <a:spLocks noChangeArrowheads="1"/>
          </p:cNvSpPr>
          <p:nvPr/>
        </p:nvSpPr>
        <p:spPr bwMode="auto">
          <a:xfrm>
            <a:off x="660400" y="1341438"/>
            <a:ext cx="10945813" cy="1384300"/>
          </a:xfrm>
          <a:prstGeom prst="rect">
            <a:avLst/>
          </a:prstGeom>
          <a:solidFill>
            <a:srgbClr val="99FFCC"/>
          </a:solidFill>
          <a:ln>
            <a:noFill/>
          </a:ln>
          <a:effectLst>
            <a:prstShdw prst="shdw17" dist="17961" dir="2700000">
              <a:srgbClr val="5C997A"/>
            </a:prst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50000"/>
              </a:spcBef>
              <a:buClrTx/>
              <a:buFontTx/>
              <a:buNone/>
            </a:pPr>
            <a:r>
              <a:rPr lang="zh-CN" altLang="en-US" sz="2400">
                <a:latin typeface="Times New Roman" panose="02020603050405020304" pitchFamily="18" charset="0"/>
                <a:ea typeface="黑体" panose="02010609060101010101" pitchFamily="49" charset="-122"/>
              </a:rPr>
              <a:t>资产以公允价值计量，且</a:t>
            </a:r>
            <a:r>
              <a:rPr lang="en-US" altLang="zh-CN" sz="2400">
                <a:latin typeface="Times New Roman" panose="02020603050405020304" pitchFamily="18" charset="0"/>
                <a:ea typeface="黑体" panose="02010609060101010101" pitchFamily="49" charset="-122"/>
              </a:rPr>
              <a:t>FV</a:t>
            </a:r>
            <a:r>
              <a:rPr lang="zh-CN" altLang="en-US" sz="2400">
                <a:latin typeface="Times New Roman" panose="02020603050405020304" pitchFamily="18" charset="0"/>
                <a:ea typeface="黑体" panose="02010609060101010101" pitchFamily="49" charset="-122"/>
              </a:rPr>
              <a:t>变动计入所有者权益中的</a:t>
            </a:r>
            <a:r>
              <a:rPr lang="zh-CN" altLang="en-US" sz="2400">
                <a:solidFill>
                  <a:srgbClr val="FF0000"/>
                </a:solidFill>
                <a:latin typeface="Times New Roman" panose="02020603050405020304" pitchFamily="18" charset="0"/>
                <a:ea typeface="黑体" panose="02010609060101010101" pitchFamily="49" charset="-122"/>
              </a:rPr>
              <a:t>其他综合收益</a:t>
            </a:r>
            <a:endParaRPr lang="en-US" altLang="zh-CN" sz="2400">
              <a:solidFill>
                <a:srgbClr val="FF0000"/>
              </a:solidFill>
              <a:latin typeface="Times New Roman" panose="02020603050405020304" pitchFamily="18" charset="0"/>
              <a:ea typeface="黑体" panose="02010609060101010101" pitchFamily="49" charset="-122"/>
            </a:endParaRPr>
          </a:p>
          <a:p>
            <a:pPr eaLnBrk="1" hangingPunct="1">
              <a:spcBef>
                <a:spcPct val="50000"/>
              </a:spcBef>
              <a:buClrTx/>
              <a:buFont typeface="Wingdings" panose="05000000000000000000" pitchFamily="2" charset="2"/>
              <a:buNone/>
            </a:pPr>
            <a:r>
              <a:rPr lang="zh-CN" altLang="en-US" sz="2400">
                <a:solidFill>
                  <a:srgbClr val="000000"/>
                </a:solidFill>
                <a:latin typeface="Times New Roman" panose="02020603050405020304" pitchFamily="18" charset="0"/>
                <a:ea typeface="黑体" panose="02010609060101010101" pitchFamily="49" charset="-122"/>
              </a:rPr>
              <a:t>处置该资产时，</a:t>
            </a:r>
            <a:r>
              <a:rPr lang="zh-CN" altLang="en-US" sz="2400">
                <a:solidFill>
                  <a:srgbClr val="FF0000"/>
                </a:solidFill>
                <a:latin typeface="Times New Roman" panose="02020603050405020304" pitchFamily="18" charset="0"/>
                <a:ea typeface="黑体" panose="02010609060101010101" pitchFamily="49" charset="-122"/>
              </a:rPr>
              <a:t>所有公允价值变动形成的其他综合收益，一律直接转入留存收益</a:t>
            </a:r>
            <a:r>
              <a:rPr lang="zh-CN" altLang="en-US" sz="2400">
                <a:solidFill>
                  <a:srgbClr val="0000FF"/>
                </a:solidFill>
                <a:latin typeface="Times New Roman" panose="02020603050405020304" pitchFamily="18" charset="0"/>
                <a:ea typeface="黑体" panose="02010609060101010101" pitchFamily="49" charset="-122"/>
              </a:rPr>
              <a:t>（盈余公积和未分配利润）</a:t>
            </a:r>
            <a:r>
              <a:rPr lang="zh-CN" altLang="en-US" sz="2400">
                <a:solidFill>
                  <a:srgbClr val="FF0000"/>
                </a:solidFill>
                <a:latin typeface="Times New Roman" panose="02020603050405020304" pitchFamily="18" charset="0"/>
                <a:ea typeface="黑体" panose="02010609060101010101" pitchFamily="49" charset="-122"/>
              </a:rPr>
              <a:t>不得计入投资收益！</a:t>
            </a:r>
            <a:r>
              <a:rPr lang="en-US" altLang="zh-CN" sz="2400">
                <a:solidFill>
                  <a:srgbClr val="FF0000"/>
                </a:solidFill>
                <a:latin typeface="仿宋" panose="02010609060101010101" pitchFamily="49" charset="-122"/>
                <a:ea typeface="仿宋" panose="02010609060101010101" pitchFamily="49" charset="-122"/>
              </a:rPr>
              <a:t>  </a:t>
            </a:r>
            <a:endParaRPr lang="zh-CN" altLang="en-US" sz="2400">
              <a:solidFill>
                <a:srgbClr val="0000FF"/>
              </a:solidFill>
              <a:latin typeface="仿宋" panose="02010609060101010101" pitchFamily="49" charset="-122"/>
              <a:ea typeface="仿宋" panose="02010609060101010101" pitchFamily="49" charset="-122"/>
            </a:endParaRPr>
          </a:p>
        </p:txBody>
      </p:sp>
      <p:sp>
        <p:nvSpPr>
          <p:cNvPr id="77829" name="矩形 1"/>
          <p:cNvSpPr>
            <a:spLocks noChangeArrowheads="1"/>
          </p:cNvSpPr>
          <p:nvPr/>
        </p:nvSpPr>
        <p:spPr bwMode="auto">
          <a:xfrm>
            <a:off x="1695450" y="5157788"/>
            <a:ext cx="8875713"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lnSpc>
                <a:spcPts val="2300"/>
              </a:lnSpc>
              <a:spcBef>
                <a:spcPct val="50000"/>
              </a:spcBef>
              <a:buClrTx/>
              <a:buFontTx/>
              <a:buNone/>
            </a:pPr>
            <a:r>
              <a:rPr lang="zh-CN" altLang="en-US" sz="2400">
                <a:solidFill>
                  <a:srgbClr val="0000FF"/>
                </a:solidFill>
                <a:latin typeface="仿宋" panose="02010609060101010101" pitchFamily="49" charset="-122"/>
                <a:ea typeface="仿宋" panose="02010609060101010101" pitchFamily="49" charset="-122"/>
              </a:rPr>
              <a:t>提示：</a:t>
            </a:r>
            <a:endParaRPr lang="en-US" altLang="zh-CN" sz="2400">
              <a:solidFill>
                <a:srgbClr val="0000FF"/>
              </a:solidFill>
              <a:latin typeface="仿宋" panose="02010609060101010101" pitchFamily="49" charset="-122"/>
              <a:ea typeface="仿宋" panose="02010609060101010101" pitchFamily="49" charset="-122"/>
            </a:endParaRPr>
          </a:p>
          <a:p>
            <a:pPr eaLnBrk="1" hangingPunct="1">
              <a:lnSpc>
                <a:spcPts val="2300"/>
              </a:lnSpc>
              <a:spcBef>
                <a:spcPct val="50000"/>
              </a:spcBef>
              <a:buClrTx/>
              <a:buFontTx/>
              <a:buNone/>
            </a:pPr>
            <a:r>
              <a:rPr lang="zh-CN" altLang="en-US" sz="2400">
                <a:solidFill>
                  <a:srgbClr val="0000FF"/>
                </a:solidFill>
                <a:latin typeface="仿宋" panose="02010609060101010101" pitchFamily="49" charset="-122"/>
                <a:ea typeface="仿宋" panose="02010609060101010101" pitchFamily="49" charset="-122"/>
              </a:rPr>
              <a:t>其他权益工具对利润表的影响仅限于</a:t>
            </a:r>
            <a:r>
              <a:rPr lang="zh-CN" altLang="en-US" sz="2400">
                <a:solidFill>
                  <a:srgbClr val="FF0000"/>
                </a:solidFill>
                <a:latin typeface="仿宋" panose="02010609060101010101" pitchFamily="49" charset="-122"/>
                <a:ea typeface="仿宋" panose="02010609060101010101" pitchFamily="49" charset="-122"/>
              </a:rPr>
              <a:t>应收股利</a:t>
            </a:r>
            <a:r>
              <a:rPr lang="zh-CN" altLang="en-US" sz="2400">
                <a:solidFill>
                  <a:srgbClr val="0000FF"/>
                </a:solidFill>
                <a:latin typeface="仿宋" panose="02010609060101010101" pitchFamily="49" charset="-122"/>
                <a:ea typeface="仿宋" panose="02010609060101010101" pitchFamily="49" charset="-122"/>
              </a:rPr>
              <a:t>形成的</a:t>
            </a:r>
            <a:r>
              <a:rPr lang="zh-CN" altLang="en-US" sz="2400">
                <a:solidFill>
                  <a:srgbClr val="FF0000"/>
                </a:solidFill>
                <a:latin typeface="仿宋" panose="02010609060101010101" pitchFamily="49" charset="-122"/>
                <a:ea typeface="仿宋" panose="02010609060101010101" pitchFamily="49" charset="-122"/>
              </a:rPr>
              <a:t>投资收益</a:t>
            </a:r>
            <a:r>
              <a:rPr lang="zh-CN" altLang="en-US" sz="2400">
                <a:solidFill>
                  <a:srgbClr val="0000FF"/>
                </a:solidFill>
                <a:latin typeface="仿宋" panose="02010609060101010101" pitchFamily="49" charset="-122"/>
                <a:ea typeface="仿宋" panose="02010609060101010101" pitchFamily="49" charset="-122"/>
              </a:rPr>
              <a:t>！</a:t>
            </a:r>
            <a:endParaRPr lang="zh-CN" altLang="en-US" sz="2400">
              <a:solidFill>
                <a:srgbClr val="0000FF"/>
              </a:solidFill>
              <a:latin typeface="仿宋" panose="02010609060101010101" pitchFamily="49" charset="-122"/>
              <a:ea typeface="仿宋" panose="02010609060101010101" pitchFamily="49"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8850" name="AutoShape 2"/>
          <p:cNvSpPr>
            <a:spLocks noChangeArrowheads="1"/>
          </p:cNvSpPr>
          <p:nvPr/>
        </p:nvSpPr>
        <p:spPr bwMode="auto">
          <a:xfrm>
            <a:off x="0" y="3805238"/>
            <a:ext cx="12192000" cy="2936875"/>
          </a:xfrm>
          <a:prstGeom prst="flowChartAlternateProcess">
            <a:avLst/>
          </a:prstGeom>
          <a:solidFill>
            <a:srgbClr val="CCFF99"/>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latin typeface="Times New Roman" panose="02020603050405020304" pitchFamily="18" charset="0"/>
              <a:ea typeface="黑体" panose="02010609060101010101" pitchFamily="49" charset="-122"/>
            </a:endParaRPr>
          </a:p>
        </p:txBody>
      </p:sp>
      <p:sp>
        <p:nvSpPr>
          <p:cNvPr id="78851" name="AutoShape 3"/>
          <p:cNvSpPr>
            <a:spLocks noChangeArrowheads="1"/>
          </p:cNvSpPr>
          <p:nvPr/>
        </p:nvSpPr>
        <p:spPr bwMode="auto">
          <a:xfrm>
            <a:off x="0" y="993775"/>
            <a:ext cx="12192000" cy="2579688"/>
          </a:xfrm>
          <a:prstGeom prst="flowChartAlternateProcess">
            <a:avLst/>
          </a:prstGeom>
          <a:solidFill>
            <a:srgbClr val="CCFFFF"/>
          </a:solidFill>
          <a:ln>
            <a:noFill/>
          </a:ln>
          <a:effectLst>
            <a:prstShdw prst="shdw17" dist="17961" dir="2700000">
              <a:srgbClr val="3D9999"/>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latin typeface="Times New Roman" panose="02020603050405020304" pitchFamily="18" charset="0"/>
              <a:ea typeface="黑体" panose="02010609060101010101" pitchFamily="49" charset="-122"/>
            </a:endParaRPr>
          </a:p>
        </p:txBody>
      </p:sp>
      <p:sp>
        <p:nvSpPr>
          <p:cNvPr id="78852" name="Rectangle 4"/>
          <p:cNvSpPr>
            <a:spLocks noGrp="1" noChangeArrowheads="1"/>
          </p:cNvSpPr>
          <p:nvPr>
            <p:ph type="title"/>
          </p:nvPr>
        </p:nvSpPr>
        <p:spPr>
          <a:xfrm>
            <a:off x="1427163" y="-42863"/>
            <a:ext cx="8893175" cy="563563"/>
          </a:xfrm>
        </p:spPr>
        <p:txBody>
          <a:bodyPr/>
          <a:lstStyle/>
          <a:p>
            <a:pPr algn="ctr" eaLnBrk="1" hangingPunct="1"/>
            <a:r>
              <a:rPr lang="zh-CN" altLang="en-US">
                <a:solidFill>
                  <a:srgbClr val="990033"/>
                </a:solidFill>
                <a:latin typeface="华文行楷" panose="02010800040101010101" pitchFamily="2" charset="-122"/>
                <a:ea typeface="华文行楷" panose="02010800040101010101" pitchFamily="2" charset="-122"/>
              </a:rPr>
              <a:t>交易性金融资产 </a:t>
            </a:r>
            <a:r>
              <a:rPr lang="zh-CN" altLang="en-US">
                <a:solidFill>
                  <a:srgbClr val="990033"/>
                </a:solidFill>
                <a:latin typeface="Arial Black" panose="020B0A04020102020204" pitchFamily="34" charset="0"/>
                <a:ea typeface="华文行楷" panose="02010800040101010101" pitchFamily="2" charset="-122"/>
              </a:rPr>
              <a:t> </a:t>
            </a:r>
            <a:r>
              <a:rPr lang="en-US" altLang="zh-CN">
                <a:solidFill>
                  <a:srgbClr val="000000"/>
                </a:solidFill>
                <a:latin typeface="Arial Black" panose="020B0A04020102020204" pitchFamily="34" charset="0"/>
                <a:ea typeface="华文行楷" panose="02010800040101010101" pitchFamily="2" charset="-122"/>
              </a:rPr>
              <a:t>V.S</a:t>
            </a:r>
            <a:r>
              <a:rPr lang="en-US" altLang="zh-CN">
                <a:solidFill>
                  <a:srgbClr val="990033"/>
                </a:solidFill>
                <a:latin typeface="华文行楷" panose="02010800040101010101" pitchFamily="2" charset="-122"/>
                <a:ea typeface="华文行楷" panose="02010800040101010101" pitchFamily="2" charset="-122"/>
              </a:rPr>
              <a:t>.</a:t>
            </a:r>
            <a:r>
              <a:rPr lang="zh-CN" altLang="en-US">
                <a:solidFill>
                  <a:srgbClr val="990033"/>
                </a:solidFill>
                <a:latin typeface="华文行楷" panose="02010800040101010101" pitchFamily="2" charset="-122"/>
                <a:ea typeface="华文行楷" panose="02010800040101010101" pitchFamily="2" charset="-122"/>
              </a:rPr>
              <a:t>其他权益工具投资</a:t>
            </a:r>
            <a:endParaRPr lang="zh-CN" altLang="en-US">
              <a:solidFill>
                <a:srgbClr val="990033"/>
              </a:solidFill>
              <a:latin typeface="华文行楷" panose="02010800040101010101" pitchFamily="2" charset="-122"/>
              <a:ea typeface="华文行楷" panose="02010800040101010101" pitchFamily="2" charset="-122"/>
            </a:endParaRPr>
          </a:p>
        </p:txBody>
      </p:sp>
      <p:sp>
        <p:nvSpPr>
          <p:cNvPr id="409606" name="Text Box 6"/>
          <p:cNvSpPr txBox="1">
            <a:spLocks noChangeArrowheads="1"/>
          </p:cNvSpPr>
          <p:nvPr/>
        </p:nvSpPr>
        <p:spPr bwMode="auto">
          <a:xfrm>
            <a:off x="1052513" y="549275"/>
            <a:ext cx="1079500" cy="457200"/>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dirty="0">
                <a:ea typeface="黑体" panose="02010609060101010101" pitchFamily="49" charset="-122"/>
              </a:rPr>
              <a:t>取得</a:t>
            </a:r>
            <a:endParaRPr lang="zh-CN" altLang="en-US" dirty="0">
              <a:ea typeface="黑体" panose="02010609060101010101" pitchFamily="49" charset="-122"/>
            </a:endParaRPr>
          </a:p>
        </p:txBody>
      </p:sp>
      <p:sp>
        <p:nvSpPr>
          <p:cNvPr id="409611" name="Text Box 11"/>
          <p:cNvSpPr txBox="1">
            <a:spLocks noChangeArrowheads="1"/>
          </p:cNvSpPr>
          <p:nvPr/>
        </p:nvSpPr>
        <p:spPr bwMode="auto">
          <a:xfrm>
            <a:off x="6024563" y="493713"/>
            <a:ext cx="2303462" cy="457200"/>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dirty="0">
                <a:ea typeface="黑体" panose="02010609060101010101" pitchFamily="49" charset="-122"/>
              </a:rPr>
              <a:t>资产负债表日</a:t>
            </a:r>
            <a:endParaRPr lang="zh-CN" altLang="en-US" dirty="0">
              <a:ea typeface="黑体" panose="02010609060101010101" pitchFamily="49" charset="-122"/>
            </a:endParaRPr>
          </a:p>
        </p:txBody>
      </p:sp>
      <p:sp>
        <p:nvSpPr>
          <p:cNvPr id="409724" name="Text Box 124"/>
          <p:cNvSpPr txBox="1">
            <a:spLocks noChangeArrowheads="1"/>
          </p:cNvSpPr>
          <p:nvPr/>
        </p:nvSpPr>
        <p:spPr bwMode="auto">
          <a:xfrm>
            <a:off x="10417175" y="590550"/>
            <a:ext cx="1079500" cy="457200"/>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dirty="0">
                <a:ea typeface="黑体" panose="02010609060101010101" pitchFamily="49" charset="-122"/>
              </a:rPr>
              <a:t>出售</a:t>
            </a:r>
            <a:endParaRPr lang="zh-CN" altLang="en-US" dirty="0">
              <a:ea typeface="黑体" panose="02010609060101010101" pitchFamily="49" charset="-122"/>
            </a:endParaRPr>
          </a:p>
        </p:txBody>
      </p:sp>
      <p:grpSp>
        <p:nvGrpSpPr>
          <p:cNvPr id="2" name="组合 1"/>
          <p:cNvGrpSpPr/>
          <p:nvPr/>
        </p:nvGrpSpPr>
        <p:grpSpPr bwMode="auto">
          <a:xfrm>
            <a:off x="334963" y="1412875"/>
            <a:ext cx="2124075" cy="1277938"/>
            <a:chOff x="335360" y="1412875"/>
            <a:chExt cx="2124075" cy="1277938"/>
          </a:xfrm>
        </p:grpSpPr>
        <p:sp>
          <p:nvSpPr>
            <p:cNvPr id="78943" name="Line 37"/>
            <p:cNvSpPr>
              <a:spLocks noChangeShapeType="1"/>
            </p:cNvSpPr>
            <p:nvPr/>
          </p:nvSpPr>
          <p:spPr bwMode="auto">
            <a:xfrm flipV="1">
              <a:off x="406797" y="2155825"/>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78944" name="Line 38"/>
            <p:cNvSpPr>
              <a:spLocks noChangeShapeType="1"/>
            </p:cNvSpPr>
            <p:nvPr/>
          </p:nvSpPr>
          <p:spPr bwMode="auto">
            <a:xfrm>
              <a:off x="1414860" y="2157413"/>
              <a:ext cx="0" cy="503237"/>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78945" name="Rectangle 34"/>
            <p:cNvSpPr>
              <a:spLocks noChangeArrowheads="1"/>
            </p:cNvSpPr>
            <p:nvPr/>
          </p:nvSpPr>
          <p:spPr bwMode="auto">
            <a:xfrm>
              <a:off x="335360" y="2228850"/>
              <a:ext cx="8016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0000"/>
                  </a:solidFill>
                  <a:latin typeface="Times New Roman" panose="02020603050405020304" pitchFamily="18" charset="0"/>
                  <a:ea typeface="黑体" panose="02010609060101010101" pitchFamily="49" charset="-122"/>
                </a:rPr>
                <a:t>10</a:t>
              </a:r>
              <a:r>
                <a:rPr kumimoji="0" lang="zh-CN" altLang="en-US" sz="2400">
                  <a:solidFill>
                    <a:srgbClr val="000000"/>
                  </a:solidFill>
                  <a:latin typeface="Times New Roman" panose="02020603050405020304" pitchFamily="18" charset="0"/>
                  <a:ea typeface="黑体" panose="02010609060101010101" pitchFamily="49" charset="-122"/>
                </a:rPr>
                <a:t>万</a:t>
              </a:r>
              <a:endParaRPr kumimoji="0" lang="zh-CN" altLang="zh-CN" sz="2400">
                <a:solidFill>
                  <a:srgbClr val="000000"/>
                </a:solidFill>
                <a:latin typeface="Times New Roman" panose="02020603050405020304" pitchFamily="18" charset="0"/>
                <a:ea typeface="黑体" panose="02010609060101010101" pitchFamily="49" charset="-122"/>
              </a:endParaRPr>
            </a:p>
          </p:txBody>
        </p:sp>
        <p:sp>
          <p:nvSpPr>
            <p:cNvPr id="78946" name="Rectangle 15"/>
            <p:cNvSpPr>
              <a:spLocks noChangeArrowheads="1"/>
            </p:cNvSpPr>
            <p:nvPr/>
          </p:nvSpPr>
          <p:spPr bwMode="auto">
            <a:xfrm>
              <a:off x="468710" y="1412875"/>
              <a:ext cx="1990725" cy="677863"/>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spcBef>
                  <a:spcPct val="0"/>
                </a:spcBef>
                <a:buClrTx/>
                <a:buFontTx/>
                <a:buNone/>
              </a:pPr>
              <a:r>
                <a:rPr lang="zh-CN" altLang="en-US" sz="2000">
                  <a:solidFill>
                    <a:srgbClr val="000000"/>
                  </a:solidFill>
                  <a:latin typeface="Times New Roman" panose="02020603050405020304" pitchFamily="18" charset="0"/>
                  <a:ea typeface="黑体" panose="02010609060101010101" pitchFamily="49" charset="-122"/>
                </a:rPr>
                <a:t>交易性金融资产</a:t>
              </a:r>
              <a:endParaRPr lang="zh-CN" altLang="en-US" sz="2000">
                <a:solidFill>
                  <a:srgbClr val="000000"/>
                </a:solidFill>
                <a:latin typeface="Times New Roman" panose="02020603050405020304" pitchFamily="18" charset="0"/>
                <a:ea typeface="黑体" panose="02010609060101010101" pitchFamily="49" charset="-122"/>
              </a:endParaRPr>
            </a:p>
            <a:p>
              <a:pPr algn="ctr" eaLnBrk="1" hangingPunct="1">
                <a:spcBef>
                  <a:spcPct val="0"/>
                </a:spcBef>
                <a:buClrTx/>
                <a:buFontTx/>
                <a:buNone/>
              </a:pPr>
              <a:r>
                <a:rPr lang="en-US" altLang="zh-CN" sz="1800">
                  <a:solidFill>
                    <a:srgbClr val="0000FF"/>
                  </a:solidFill>
                  <a:latin typeface="Times New Roman" panose="02020603050405020304" pitchFamily="18" charset="0"/>
                  <a:ea typeface="黑体" panose="02010609060101010101" pitchFamily="49" charset="-122"/>
                </a:rPr>
                <a:t>—A</a:t>
              </a:r>
              <a:r>
                <a:rPr lang="zh-CN" altLang="en-US" sz="1800">
                  <a:solidFill>
                    <a:srgbClr val="0000FF"/>
                  </a:solidFill>
                  <a:latin typeface="Times New Roman" panose="02020603050405020304" pitchFamily="18" charset="0"/>
                  <a:ea typeface="黑体" panose="02010609060101010101" pitchFamily="49" charset="-122"/>
                </a:rPr>
                <a:t>股票</a:t>
              </a:r>
              <a:r>
                <a:rPr lang="en-US" altLang="zh-CN" sz="1800">
                  <a:solidFill>
                    <a:srgbClr val="0000FF"/>
                  </a:solidFill>
                  <a:latin typeface="Times New Roman" panose="02020603050405020304" pitchFamily="18" charset="0"/>
                  <a:ea typeface="黑体" panose="02010609060101010101" pitchFamily="49" charset="-122"/>
                </a:rPr>
                <a:t>—</a:t>
              </a:r>
              <a:r>
                <a:rPr lang="zh-CN" altLang="en-US" sz="1800">
                  <a:solidFill>
                    <a:srgbClr val="0000FF"/>
                  </a:solidFill>
                  <a:latin typeface="Times New Roman" panose="02020603050405020304" pitchFamily="18" charset="0"/>
                  <a:ea typeface="黑体" panose="02010609060101010101" pitchFamily="49" charset="-122"/>
                </a:rPr>
                <a:t>成本</a:t>
              </a:r>
              <a:endParaRPr lang="zh-CN" altLang="en-US" sz="1800">
                <a:solidFill>
                  <a:srgbClr val="0000FF"/>
                </a:solidFill>
                <a:latin typeface="Times New Roman" panose="02020603050405020304" pitchFamily="18" charset="0"/>
                <a:ea typeface="黑体" panose="02010609060101010101" pitchFamily="49" charset="-122"/>
              </a:endParaRPr>
            </a:p>
          </p:txBody>
        </p:sp>
      </p:grpSp>
      <p:grpSp>
        <p:nvGrpSpPr>
          <p:cNvPr id="3" name="组合 2"/>
          <p:cNvGrpSpPr/>
          <p:nvPr/>
        </p:nvGrpSpPr>
        <p:grpSpPr bwMode="auto">
          <a:xfrm>
            <a:off x="396875" y="4071938"/>
            <a:ext cx="2247900" cy="1254125"/>
            <a:chOff x="397272" y="4071938"/>
            <a:chExt cx="2247900" cy="1254125"/>
          </a:xfrm>
        </p:grpSpPr>
        <p:sp>
          <p:nvSpPr>
            <p:cNvPr id="78939" name="Line 37"/>
            <p:cNvSpPr>
              <a:spLocks noChangeShapeType="1"/>
            </p:cNvSpPr>
            <p:nvPr/>
          </p:nvSpPr>
          <p:spPr bwMode="auto">
            <a:xfrm flipV="1">
              <a:off x="406797" y="4792663"/>
              <a:ext cx="22320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78940" name="Line 38"/>
            <p:cNvSpPr>
              <a:spLocks noChangeShapeType="1"/>
            </p:cNvSpPr>
            <p:nvPr/>
          </p:nvSpPr>
          <p:spPr bwMode="auto">
            <a:xfrm>
              <a:off x="1486297" y="4792663"/>
              <a:ext cx="0" cy="503237"/>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78941" name="Rectangle 34"/>
            <p:cNvSpPr>
              <a:spLocks noChangeArrowheads="1"/>
            </p:cNvSpPr>
            <p:nvPr/>
          </p:nvSpPr>
          <p:spPr bwMode="auto">
            <a:xfrm>
              <a:off x="406797" y="4864100"/>
              <a:ext cx="8016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0000"/>
                  </a:solidFill>
                  <a:latin typeface="Times New Roman" panose="02020603050405020304" pitchFamily="18" charset="0"/>
                  <a:ea typeface="黑体" panose="02010609060101010101" pitchFamily="49" charset="-122"/>
                </a:rPr>
                <a:t>10</a:t>
              </a:r>
              <a:r>
                <a:rPr kumimoji="0" lang="zh-CN" altLang="en-US" sz="2400">
                  <a:solidFill>
                    <a:srgbClr val="000000"/>
                  </a:solidFill>
                  <a:latin typeface="Times New Roman" panose="02020603050405020304" pitchFamily="18" charset="0"/>
                  <a:ea typeface="黑体" panose="02010609060101010101" pitchFamily="49" charset="-122"/>
                </a:rPr>
                <a:t>万</a:t>
              </a:r>
              <a:endParaRPr kumimoji="0" lang="zh-CN" altLang="zh-CN" sz="2400">
                <a:solidFill>
                  <a:srgbClr val="000000"/>
                </a:solidFill>
                <a:latin typeface="Times New Roman" panose="02020603050405020304" pitchFamily="18" charset="0"/>
                <a:ea typeface="黑体" panose="02010609060101010101" pitchFamily="49" charset="-122"/>
              </a:endParaRPr>
            </a:p>
          </p:txBody>
        </p:sp>
        <p:sp>
          <p:nvSpPr>
            <p:cNvPr id="78942" name="Rectangle 15"/>
            <p:cNvSpPr>
              <a:spLocks noChangeArrowheads="1"/>
            </p:cNvSpPr>
            <p:nvPr/>
          </p:nvSpPr>
          <p:spPr bwMode="auto">
            <a:xfrm>
              <a:off x="397272" y="4071938"/>
              <a:ext cx="2247900" cy="677862"/>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spcBef>
                  <a:spcPct val="0"/>
                </a:spcBef>
                <a:buClrTx/>
                <a:buFontTx/>
                <a:buNone/>
              </a:pPr>
              <a:r>
                <a:rPr lang="zh-CN" altLang="en-US" sz="2000">
                  <a:solidFill>
                    <a:srgbClr val="000000"/>
                  </a:solidFill>
                  <a:latin typeface="Times New Roman" panose="02020603050405020304" pitchFamily="18" charset="0"/>
                  <a:ea typeface="黑体" panose="02010609060101010101" pitchFamily="49" charset="-122"/>
                </a:rPr>
                <a:t>其他权益工具投资</a:t>
              </a:r>
              <a:endParaRPr lang="zh-CN" altLang="en-US" sz="2000">
                <a:solidFill>
                  <a:srgbClr val="000000"/>
                </a:solidFill>
                <a:latin typeface="Times New Roman" panose="02020603050405020304" pitchFamily="18" charset="0"/>
                <a:ea typeface="黑体" panose="02010609060101010101" pitchFamily="49" charset="-122"/>
              </a:endParaRPr>
            </a:p>
            <a:p>
              <a:pPr algn="ctr" eaLnBrk="1" hangingPunct="1">
                <a:spcBef>
                  <a:spcPct val="0"/>
                </a:spcBef>
                <a:buClrTx/>
                <a:buFontTx/>
                <a:buNone/>
              </a:pPr>
              <a:r>
                <a:rPr lang="en-US" altLang="zh-CN" sz="1800">
                  <a:solidFill>
                    <a:srgbClr val="0000FF"/>
                  </a:solidFill>
                  <a:latin typeface="Times New Roman" panose="02020603050405020304" pitchFamily="18" charset="0"/>
                  <a:ea typeface="黑体" panose="02010609060101010101" pitchFamily="49" charset="-122"/>
                </a:rPr>
                <a:t>—A</a:t>
              </a:r>
              <a:r>
                <a:rPr lang="zh-CN" altLang="en-US" sz="1800">
                  <a:solidFill>
                    <a:srgbClr val="0000FF"/>
                  </a:solidFill>
                  <a:latin typeface="Times New Roman" panose="02020603050405020304" pitchFamily="18" charset="0"/>
                  <a:ea typeface="黑体" panose="02010609060101010101" pitchFamily="49" charset="-122"/>
                </a:rPr>
                <a:t>股票</a:t>
              </a:r>
              <a:r>
                <a:rPr lang="en-US" altLang="zh-CN" sz="1800">
                  <a:solidFill>
                    <a:srgbClr val="0000FF"/>
                  </a:solidFill>
                  <a:latin typeface="Times New Roman" panose="02020603050405020304" pitchFamily="18" charset="0"/>
                  <a:ea typeface="黑体" panose="02010609060101010101" pitchFamily="49" charset="-122"/>
                </a:rPr>
                <a:t>—</a:t>
              </a:r>
              <a:r>
                <a:rPr lang="zh-CN" altLang="en-US" sz="1800">
                  <a:solidFill>
                    <a:srgbClr val="0000FF"/>
                  </a:solidFill>
                  <a:latin typeface="Times New Roman" panose="02020603050405020304" pitchFamily="18" charset="0"/>
                  <a:ea typeface="黑体" panose="02010609060101010101" pitchFamily="49" charset="-122"/>
                </a:rPr>
                <a:t>成本</a:t>
              </a:r>
              <a:endParaRPr lang="zh-CN" altLang="en-US" sz="1800">
                <a:solidFill>
                  <a:srgbClr val="0000FF"/>
                </a:solidFill>
                <a:latin typeface="Times New Roman" panose="02020603050405020304" pitchFamily="18" charset="0"/>
                <a:ea typeface="黑体" panose="02010609060101010101" pitchFamily="49" charset="-122"/>
              </a:endParaRPr>
            </a:p>
          </p:txBody>
        </p:sp>
      </p:grpSp>
      <p:grpSp>
        <p:nvGrpSpPr>
          <p:cNvPr id="6" name="组合 5"/>
          <p:cNvGrpSpPr/>
          <p:nvPr/>
        </p:nvGrpSpPr>
        <p:grpSpPr bwMode="auto">
          <a:xfrm>
            <a:off x="5564188" y="1436688"/>
            <a:ext cx="2673350" cy="1254125"/>
            <a:chOff x="5564534" y="1436688"/>
            <a:chExt cx="2673350" cy="1254125"/>
          </a:xfrm>
        </p:grpSpPr>
        <p:sp>
          <p:nvSpPr>
            <p:cNvPr id="78935" name="Line 37"/>
            <p:cNvSpPr>
              <a:spLocks noChangeShapeType="1"/>
            </p:cNvSpPr>
            <p:nvPr/>
          </p:nvSpPr>
          <p:spPr bwMode="auto">
            <a:xfrm>
              <a:off x="5915371" y="2155825"/>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78936" name="Line 38"/>
            <p:cNvSpPr>
              <a:spLocks noChangeShapeType="1"/>
            </p:cNvSpPr>
            <p:nvPr/>
          </p:nvSpPr>
          <p:spPr bwMode="auto">
            <a:xfrm flipH="1">
              <a:off x="6994871" y="2157413"/>
              <a:ext cx="1588" cy="503237"/>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78937" name="Rectangle 34"/>
            <p:cNvSpPr>
              <a:spLocks noChangeArrowheads="1"/>
            </p:cNvSpPr>
            <p:nvPr/>
          </p:nvSpPr>
          <p:spPr bwMode="auto">
            <a:xfrm>
              <a:off x="5916959" y="2228850"/>
              <a:ext cx="647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0000"/>
                  </a:solidFill>
                  <a:latin typeface="Times New Roman" panose="02020603050405020304" pitchFamily="18" charset="0"/>
                  <a:ea typeface="黑体" panose="02010609060101010101" pitchFamily="49" charset="-122"/>
                </a:rPr>
                <a:t>4</a:t>
              </a:r>
              <a:r>
                <a:rPr kumimoji="0" lang="zh-CN" altLang="en-US" sz="2400">
                  <a:solidFill>
                    <a:srgbClr val="000000"/>
                  </a:solidFill>
                  <a:latin typeface="Times New Roman" panose="02020603050405020304" pitchFamily="18" charset="0"/>
                  <a:ea typeface="黑体" panose="02010609060101010101" pitchFamily="49" charset="-122"/>
                </a:rPr>
                <a:t>万</a:t>
              </a:r>
              <a:endParaRPr kumimoji="0" lang="zh-CN" altLang="zh-CN" sz="2400">
                <a:solidFill>
                  <a:srgbClr val="000000"/>
                </a:solidFill>
                <a:latin typeface="Times New Roman" panose="02020603050405020304" pitchFamily="18" charset="0"/>
                <a:ea typeface="黑体" panose="02010609060101010101" pitchFamily="49" charset="-122"/>
              </a:endParaRPr>
            </a:p>
          </p:txBody>
        </p:sp>
        <p:sp>
          <p:nvSpPr>
            <p:cNvPr id="78938" name="Rectangle 15"/>
            <p:cNvSpPr>
              <a:spLocks noChangeArrowheads="1"/>
            </p:cNvSpPr>
            <p:nvPr/>
          </p:nvSpPr>
          <p:spPr bwMode="auto">
            <a:xfrm>
              <a:off x="5564534" y="1436688"/>
              <a:ext cx="2673350" cy="619125"/>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lnSpc>
                  <a:spcPct val="90000"/>
                </a:lnSpc>
                <a:spcBef>
                  <a:spcPct val="0"/>
                </a:spcBef>
                <a:buClrTx/>
                <a:buFontTx/>
                <a:buNone/>
              </a:pPr>
              <a:r>
                <a:rPr lang="zh-CN" altLang="en-US" sz="2000">
                  <a:solidFill>
                    <a:srgbClr val="000000"/>
                  </a:solidFill>
                  <a:latin typeface="Times New Roman" panose="02020603050405020304" pitchFamily="18" charset="0"/>
                  <a:ea typeface="黑体" panose="02010609060101010101" pitchFamily="49" charset="-122"/>
                </a:rPr>
                <a:t>交易性金融资产</a:t>
              </a:r>
              <a:endParaRPr lang="zh-CN" altLang="en-US" sz="2000">
                <a:solidFill>
                  <a:srgbClr val="000000"/>
                </a:solidFill>
                <a:latin typeface="Times New Roman" panose="02020603050405020304" pitchFamily="18" charset="0"/>
                <a:ea typeface="黑体" panose="02010609060101010101" pitchFamily="49" charset="-122"/>
              </a:endParaRPr>
            </a:p>
            <a:p>
              <a:pPr algn="ctr" eaLnBrk="1" hangingPunct="1">
                <a:lnSpc>
                  <a:spcPct val="90000"/>
                </a:lnSpc>
                <a:spcBef>
                  <a:spcPct val="0"/>
                </a:spcBef>
                <a:buClrTx/>
                <a:buFontTx/>
                <a:buNone/>
              </a:pPr>
              <a:r>
                <a:rPr lang="en-US" altLang="zh-CN" sz="1800">
                  <a:solidFill>
                    <a:srgbClr val="0000FF"/>
                  </a:solidFill>
                  <a:latin typeface="Times New Roman" panose="02020603050405020304" pitchFamily="18" charset="0"/>
                  <a:ea typeface="黑体" panose="02010609060101010101" pitchFamily="49" charset="-122"/>
                </a:rPr>
                <a:t>—A</a:t>
              </a:r>
              <a:r>
                <a:rPr lang="zh-CN" altLang="en-US" sz="1800">
                  <a:solidFill>
                    <a:srgbClr val="0000FF"/>
                  </a:solidFill>
                  <a:latin typeface="Times New Roman" panose="02020603050405020304" pitchFamily="18" charset="0"/>
                  <a:ea typeface="黑体" panose="02010609060101010101" pitchFamily="49" charset="-122"/>
                </a:rPr>
                <a:t>股票</a:t>
              </a:r>
              <a:r>
                <a:rPr lang="en-US" altLang="zh-CN" sz="1800">
                  <a:solidFill>
                    <a:srgbClr val="0000FF"/>
                  </a:solidFill>
                  <a:latin typeface="Times New Roman" panose="02020603050405020304" pitchFamily="18" charset="0"/>
                  <a:ea typeface="黑体" panose="02010609060101010101" pitchFamily="49" charset="-122"/>
                </a:rPr>
                <a:t>—</a:t>
              </a:r>
              <a:r>
                <a:rPr lang="zh-CN" altLang="en-US" sz="1800">
                  <a:solidFill>
                    <a:srgbClr val="0000FF"/>
                  </a:solidFill>
                  <a:latin typeface="Times New Roman" panose="02020603050405020304" pitchFamily="18" charset="0"/>
                  <a:ea typeface="黑体" panose="02010609060101010101" pitchFamily="49" charset="-122"/>
                </a:rPr>
                <a:t>公允价值变动</a:t>
              </a:r>
              <a:endParaRPr lang="zh-CN" altLang="en-US" sz="1800">
                <a:solidFill>
                  <a:srgbClr val="0000FF"/>
                </a:solidFill>
                <a:latin typeface="Times New Roman" panose="02020603050405020304" pitchFamily="18" charset="0"/>
                <a:ea typeface="黑体" panose="02010609060101010101" pitchFamily="49" charset="-122"/>
              </a:endParaRPr>
            </a:p>
          </p:txBody>
        </p:sp>
      </p:grpSp>
      <p:grpSp>
        <p:nvGrpSpPr>
          <p:cNvPr id="8" name="组合 7"/>
          <p:cNvGrpSpPr/>
          <p:nvPr/>
        </p:nvGrpSpPr>
        <p:grpSpPr bwMode="auto">
          <a:xfrm>
            <a:off x="5548313" y="4071938"/>
            <a:ext cx="2673350" cy="1206500"/>
            <a:chOff x="5548659" y="4071938"/>
            <a:chExt cx="2673350" cy="1206500"/>
          </a:xfrm>
        </p:grpSpPr>
        <p:sp>
          <p:nvSpPr>
            <p:cNvPr id="78931" name="Line 37"/>
            <p:cNvSpPr>
              <a:spLocks noChangeShapeType="1"/>
            </p:cNvSpPr>
            <p:nvPr/>
          </p:nvSpPr>
          <p:spPr bwMode="auto">
            <a:xfrm flipV="1">
              <a:off x="5770909" y="4745038"/>
              <a:ext cx="2232025" cy="23812"/>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78932" name="Line 38"/>
            <p:cNvSpPr>
              <a:spLocks noChangeShapeType="1"/>
            </p:cNvSpPr>
            <p:nvPr/>
          </p:nvSpPr>
          <p:spPr bwMode="auto">
            <a:xfrm flipH="1">
              <a:off x="6994871" y="4745038"/>
              <a:ext cx="1588" cy="503237"/>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78933" name="Rectangle 34"/>
            <p:cNvSpPr>
              <a:spLocks noChangeArrowheads="1"/>
            </p:cNvSpPr>
            <p:nvPr/>
          </p:nvSpPr>
          <p:spPr bwMode="auto">
            <a:xfrm>
              <a:off x="5916959" y="4816475"/>
              <a:ext cx="647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0000"/>
                  </a:solidFill>
                  <a:latin typeface="Times New Roman" panose="02020603050405020304" pitchFamily="18" charset="0"/>
                  <a:ea typeface="黑体" panose="02010609060101010101" pitchFamily="49" charset="-122"/>
                </a:rPr>
                <a:t>4</a:t>
              </a:r>
              <a:r>
                <a:rPr kumimoji="0" lang="zh-CN" altLang="en-US" sz="2400">
                  <a:solidFill>
                    <a:srgbClr val="000000"/>
                  </a:solidFill>
                  <a:latin typeface="Times New Roman" panose="02020603050405020304" pitchFamily="18" charset="0"/>
                  <a:ea typeface="黑体" panose="02010609060101010101" pitchFamily="49" charset="-122"/>
                </a:rPr>
                <a:t>万</a:t>
              </a:r>
              <a:endParaRPr kumimoji="0" lang="zh-CN" altLang="zh-CN" sz="2400">
                <a:solidFill>
                  <a:srgbClr val="000000"/>
                </a:solidFill>
                <a:latin typeface="Times New Roman" panose="02020603050405020304" pitchFamily="18" charset="0"/>
                <a:ea typeface="黑体" panose="02010609060101010101" pitchFamily="49" charset="-122"/>
              </a:endParaRPr>
            </a:p>
          </p:txBody>
        </p:sp>
        <p:sp>
          <p:nvSpPr>
            <p:cNvPr id="78934" name="Rectangle 15"/>
            <p:cNvSpPr>
              <a:spLocks noChangeArrowheads="1"/>
            </p:cNvSpPr>
            <p:nvPr/>
          </p:nvSpPr>
          <p:spPr bwMode="auto">
            <a:xfrm>
              <a:off x="5548659" y="4071938"/>
              <a:ext cx="2673350" cy="619125"/>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lnSpc>
                  <a:spcPct val="90000"/>
                </a:lnSpc>
                <a:spcBef>
                  <a:spcPct val="0"/>
                </a:spcBef>
                <a:buClrTx/>
                <a:buFontTx/>
                <a:buNone/>
              </a:pPr>
              <a:r>
                <a:rPr lang="zh-CN" altLang="en-US" sz="2000">
                  <a:solidFill>
                    <a:srgbClr val="000000"/>
                  </a:solidFill>
                  <a:latin typeface="Times New Roman" panose="02020603050405020304" pitchFamily="18" charset="0"/>
                  <a:ea typeface="黑体" panose="02010609060101010101" pitchFamily="49" charset="-122"/>
                </a:rPr>
                <a:t>其他权益工具投资</a:t>
              </a:r>
              <a:endParaRPr lang="zh-CN" altLang="en-US" sz="2000">
                <a:solidFill>
                  <a:srgbClr val="000000"/>
                </a:solidFill>
                <a:latin typeface="Times New Roman" panose="02020603050405020304" pitchFamily="18" charset="0"/>
                <a:ea typeface="黑体" panose="02010609060101010101" pitchFamily="49" charset="-122"/>
              </a:endParaRPr>
            </a:p>
            <a:p>
              <a:pPr algn="ctr" eaLnBrk="1" hangingPunct="1">
                <a:lnSpc>
                  <a:spcPct val="90000"/>
                </a:lnSpc>
                <a:spcBef>
                  <a:spcPct val="0"/>
                </a:spcBef>
                <a:buClrTx/>
                <a:buFontTx/>
                <a:buNone/>
              </a:pPr>
              <a:r>
                <a:rPr lang="en-US" altLang="zh-CN" sz="1800">
                  <a:solidFill>
                    <a:srgbClr val="0000FF"/>
                  </a:solidFill>
                  <a:latin typeface="Times New Roman" panose="02020603050405020304" pitchFamily="18" charset="0"/>
                  <a:ea typeface="黑体" panose="02010609060101010101" pitchFamily="49" charset="-122"/>
                </a:rPr>
                <a:t>—A</a:t>
              </a:r>
              <a:r>
                <a:rPr lang="zh-CN" altLang="en-US" sz="1800">
                  <a:solidFill>
                    <a:srgbClr val="0000FF"/>
                  </a:solidFill>
                  <a:latin typeface="Times New Roman" panose="02020603050405020304" pitchFamily="18" charset="0"/>
                  <a:ea typeface="黑体" panose="02010609060101010101" pitchFamily="49" charset="-122"/>
                </a:rPr>
                <a:t>股票</a:t>
              </a:r>
              <a:r>
                <a:rPr lang="en-US" altLang="zh-CN" sz="1800">
                  <a:solidFill>
                    <a:srgbClr val="0000FF"/>
                  </a:solidFill>
                  <a:latin typeface="Times New Roman" panose="02020603050405020304" pitchFamily="18" charset="0"/>
                  <a:ea typeface="黑体" panose="02010609060101010101" pitchFamily="49" charset="-122"/>
                </a:rPr>
                <a:t>—</a:t>
              </a:r>
              <a:r>
                <a:rPr lang="zh-CN" altLang="en-US" sz="1800">
                  <a:solidFill>
                    <a:srgbClr val="0000FF"/>
                  </a:solidFill>
                  <a:latin typeface="Times New Roman" panose="02020603050405020304" pitchFamily="18" charset="0"/>
                  <a:ea typeface="黑体" panose="02010609060101010101" pitchFamily="49" charset="-122"/>
                </a:rPr>
                <a:t>公允价值变动</a:t>
              </a:r>
              <a:endParaRPr lang="zh-CN" altLang="en-US" sz="1800">
                <a:solidFill>
                  <a:srgbClr val="0000FF"/>
                </a:solidFill>
                <a:latin typeface="Times New Roman" panose="02020603050405020304" pitchFamily="18" charset="0"/>
                <a:ea typeface="黑体" panose="02010609060101010101" pitchFamily="49" charset="-122"/>
              </a:endParaRPr>
            </a:p>
          </p:txBody>
        </p:sp>
      </p:grpSp>
      <p:grpSp>
        <p:nvGrpSpPr>
          <p:cNvPr id="10" name="组合 9"/>
          <p:cNvGrpSpPr/>
          <p:nvPr/>
        </p:nvGrpSpPr>
        <p:grpSpPr bwMode="auto">
          <a:xfrm>
            <a:off x="8837613" y="1485900"/>
            <a:ext cx="1757362" cy="1008063"/>
            <a:chOff x="8837959" y="1485900"/>
            <a:chExt cx="1757362" cy="1008063"/>
          </a:xfrm>
        </p:grpSpPr>
        <p:sp>
          <p:nvSpPr>
            <p:cNvPr id="78927" name="Line 37"/>
            <p:cNvSpPr>
              <a:spLocks noChangeShapeType="1"/>
            </p:cNvSpPr>
            <p:nvPr/>
          </p:nvSpPr>
          <p:spPr bwMode="auto">
            <a:xfrm flipV="1">
              <a:off x="8939559" y="1990725"/>
              <a:ext cx="1655762"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78928" name="Rectangle 15"/>
            <p:cNvSpPr>
              <a:spLocks noChangeArrowheads="1"/>
            </p:cNvSpPr>
            <p:nvPr/>
          </p:nvSpPr>
          <p:spPr bwMode="auto">
            <a:xfrm>
              <a:off x="9077671" y="1485900"/>
              <a:ext cx="1422400" cy="461963"/>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spcBef>
                  <a:spcPct val="0"/>
                </a:spcBef>
                <a:buClrTx/>
                <a:buFontTx/>
                <a:buNone/>
              </a:pPr>
              <a:r>
                <a:rPr lang="zh-CN" altLang="en-US" sz="2400">
                  <a:solidFill>
                    <a:srgbClr val="000000"/>
                  </a:solidFill>
                  <a:latin typeface="Times New Roman" panose="02020603050405020304" pitchFamily="18" charset="0"/>
                  <a:ea typeface="黑体" panose="02010609060101010101" pitchFamily="49" charset="-122"/>
                </a:rPr>
                <a:t>银行存款</a:t>
              </a:r>
              <a:endParaRPr lang="zh-CN" altLang="en-US" sz="2400">
                <a:solidFill>
                  <a:srgbClr val="000000"/>
                </a:solidFill>
                <a:latin typeface="Times New Roman" panose="02020603050405020304" pitchFamily="18" charset="0"/>
                <a:ea typeface="黑体" panose="02010609060101010101" pitchFamily="49" charset="-122"/>
              </a:endParaRPr>
            </a:p>
          </p:txBody>
        </p:sp>
        <p:sp>
          <p:nvSpPr>
            <p:cNvPr id="78929" name="Rectangle 34"/>
            <p:cNvSpPr>
              <a:spLocks noChangeArrowheads="1"/>
            </p:cNvSpPr>
            <p:nvPr/>
          </p:nvSpPr>
          <p:spPr bwMode="auto">
            <a:xfrm>
              <a:off x="8837959" y="1992313"/>
              <a:ext cx="8016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00FF"/>
                  </a:solidFill>
                  <a:latin typeface="Times New Roman" panose="02020603050405020304" pitchFamily="18" charset="0"/>
                  <a:ea typeface="黑体" panose="02010609060101010101" pitchFamily="49" charset="-122"/>
                </a:rPr>
                <a:t>16</a:t>
              </a:r>
              <a:r>
                <a:rPr kumimoji="0" lang="zh-CN" altLang="en-US" sz="2400">
                  <a:solidFill>
                    <a:srgbClr val="0000FF"/>
                  </a:solidFill>
                  <a:latin typeface="Times New Roman" panose="02020603050405020304" pitchFamily="18" charset="0"/>
                  <a:ea typeface="黑体" panose="02010609060101010101" pitchFamily="49" charset="-122"/>
                </a:rPr>
                <a:t>万</a:t>
              </a:r>
              <a:endParaRPr kumimoji="0" lang="zh-CN" altLang="zh-CN" sz="2400">
                <a:solidFill>
                  <a:srgbClr val="0000FF"/>
                </a:solidFill>
                <a:latin typeface="Times New Roman" panose="02020603050405020304" pitchFamily="18" charset="0"/>
                <a:ea typeface="黑体" panose="02010609060101010101" pitchFamily="49" charset="-122"/>
              </a:endParaRPr>
            </a:p>
          </p:txBody>
        </p:sp>
        <p:sp>
          <p:nvSpPr>
            <p:cNvPr id="409750" name="Line 150"/>
            <p:cNvSpPr>
              <a:spLocks noChangeShapeType="1"/>
            </p:cNvSpPr>
            <p:nvPr/>
          </p:nvSpPr>
          <p:spPr bwMode="auto">
            <a:xfrm>
              <a:off x="9803159" y="1990725"/>
              <a:ext cx="0" cy="503238"/>
            </a:xfrm>
            <a:prstGeom prst="line">
              <a:avLst/>
            </a:prstGeom>
            <a:noFill/>
            <a:ln w="9525">
              <a:solidFill>
                <a:schemeClr val="tx1"/>
              </a:solidFill>
              <a:miter lim="800000"/>
            </a:ln>
            <a:effectLst>
              <a:prstShdw prst="shdw17" dist="17961" dir="2700000">
                <a:schemeClr val="tx1">
                  <a:gamma/>
                  <a:shade val="60000"/>
                  <a:invGamma/>
                </a:schemeClr>
              </a:prstShdw>
            </a:effectLst>
          </p:spPr>
          <p:txBody>
            <a:bodyPr wrap="none"/>
            <a:lstStyle/>
            <a:p>
              <a:pPr eaLnBrk="1" hangingPunct="1">
                <a:defRPr/>
              </a:pPr>
              <a:endParaRPr lang="zh-CN" altLang="en-US">
                <a:ea typeface="黑体" panose="02010609060101010101" pitchFamily="49" charset="-122"/>
              </a:endParaRPr>
            </a:p>
          </p:txBody>
        </p:sp>
      </p:grpSp>
      <p:sp>
        <p:nvSpPr>
          <p:cNvPr id="409753" name="Rectangle 34"/>
          <p:cNvSpPr>
            <a:spLocks noChangeArrowheads="1"/>
          </p:cNvSpPr>
          <p:nvPr/>
        </p:nvSpPr>
        <p:spPr bwMode="auto">
          <a:xfrm>
            <a:off x="9947275" y="2997200"/>
            <a:ext cx="6429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00FF"/>
                </a:solidFill>
                <a:latin typeface="Times New Roman" panose="02020603050405020304" pitchFamily="18" charset="0"/>
                <a:ea typeface="黑体" panose="02010609060101010101" pitchFamily="49" charset="-122"/>
              </a:rPr>
              <a:t>2</a:t>
            </a:r>
            <a:r>
              <a:rPr kumimoji="0" lang="zh-CN" altLang="en-US" sz="2400">
                <a:solidFill>
                  <a:srgbClr val="0000FF"/>
                </a:solidFill>
                <a:latin typeface="Times New Roman" panose="02020603050405020304" pitchFamily="18" charset="0"/>
                <a:ea typeface="黑体" panose="02010609060101010101" pitchFamily="49" charset="-122"/>
              </a:rPr>
              <a:t>万</a:t>
            </a:r>
            <a:endParaRPr kumimoji="0" lang="zh-CN" altLang="zh-CN" sz="2400">
              <a:solidFill>
                <a:srgbClr val="0000FF"/>
              </a:solidFill>
              <a:latin typeface="Times New Roman" panose="02020603050405020304" pitchFamily="18" charset="0"/>
              <a:ea typeface="黑体" panose="02010609060101010101" pitchFamily="49" charset="-122"/>
            </a:endParaRPr>
          </a:p>
        </p:txBody>
      </p:sp>
      <p:grpSp>
        <p:nvGrpSpPr>
          <p:cNvPr id="11" name="组合 10"/>
          <p:cNvGrpSpPr/>
          <p:nvPr/>
        </p:nvGrpSpPr>
        <p:grpSpPr bwMode="auto">
          <a:xfrm>
            <a:off x="8672513" y="2565400"/>
            <a:ext cx="2286000" cy="1008063"/>
            <a:chOff x="8672859" y="2565400"/>
            <a:chExt cx="2286000" cy="1008063"/>
          </a:xfrm>
        </p:grpSpPr>
        <p:sp>
          <p:nvSpPr>
            <p:cNvPr id="78924" name="Line 37"/>
            <p:cNvSpPr>
              <a:spLocks noChangeShapeType="1"/>
            </p:cNvSpPr>
            <p:nvPr/>
          </p:nvSpPr>
          <p:spPr bwMode="auto">
            <a:xfrm flipV="1">
              <a:off x="8969721" y="3070225"/>
              <a:ext cx="1655763"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78925" name="Rectangle 15"/>
            <p:cNvSpPr>
              <a:spLocks noChangeArrowheads="1"/>
            </p:cNvSpPr>
            <p:nvPr/>
          </p:nvSpPr>
          <p:spPr bwMode="auto">
            <a:xfrm>
              <a:off x="8672859" y="2565400"/>
              <a:ext cx="2286000" cy="461963"/>
            </a:xfrm>
            <a:prstGeom prst="rect">
              <a:avLst/>
            </a:prstGeom>
            <a:solidFill>
              <a:srgbClr val="FF99FF"/>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spcBef>
                  <a:spcPct val="0"/>
                </a:spcBef>
                <a:buClrTx/>
                <a:buFontTx/>
                <a:buNone/>
              </a:pPr>
              <a:r>
                <a:rPr lang="zh-CN" altLang="en-US" sz="2400">
                  <a:solidFill>
                    <a:srgbClr val="000000"/>
                  </a:solidFill>
                  <a:latin typeface="Times New Roman" panose="02020603050405020304" pitchFamily="18" charset="0"/>
                  <a:ea typeface="黑体" panose="02010609060101010101" pitchFamily="49" charset="-122"/>
                </a:rPr>
                <a:t>投资收益</a:t>
              </a:r>
              <a:r>
                <a:rPr lang="en-US" altLang="zh-CN" sz="1800">
                  <a:solidFill>
                    <a:srgbClr val="0000FF"/>
                  </a:solidFill>
                  <a:latin typeface="Times New Roman" panose="02020603050405020304" pitchFamily="18" charset="0"/>
                  <a:ea typeface="黑体" panose="02010609060101010101" pitchFamily="49" charset="-122"/>
                </a:rPr>
                <a:t>—A</a:t>
              </a:r>
              <a:r>
                <a:rPr lang="zh-CN" altLang="en-US" sz="1800">
                  <a:solidFill>
                    <a:srgbClr val="0000FF"/>
                  </a:solidFill>
                  <a:latin typeface="Times New Roman" panose="02020603050405020304" pitchFamily="18" charset="0"/>
                  <a:ea typeface="黑体" panose="02010609060101010101" pitchFamily="49" charset="-122"/>
                </a:rPr>
                <a:t>股票</a:t>
              </a:r>
              <a:endParaRPr lang="zh-CN" altLang="en-US" sz="1800">
                <a:solidFill>
                  <a:srgbClr val="0000FF"/>
                </a:solidFill>
                <a:latin typeface="Times New Roman" panose="02020603050405020304" pitchFamily="18" charset="0"/>
                <a:ea typeface="黑体" panose="02010609060101010101" pitchFamily="49" charset="-122"/>
              </a:endParaRPr>
            </a:p>
          </p:txBody>
        </p:sp>
        <p:sp>
          <p:nvSpPr>
            <p:cNvPr id="409754" name="Line 154"/>
            <p:cNvSpPr>
              <a:spLocks noChangeShapeType="1"/>
            </p:cNvSpPr>
            <p:nvPr/>
          </p:nvSpPr>
          <p:spPr bwMode="auto">
            <a:xfrm>
              <a:off x="9833321" y="3070225"/>
              <a:ext cx="0" cy="503238"/>
            </a:xfrm>
            <a:prstGeom prst="line">
              <a:avLst/>
            </a:prstGeom>
            <a:noFill/>
            <a:ln w="9525">
              <a:solidFill>
                <a:schemeClr val="tx1"/>
              </a:solidFill>
              <a:miter lim="800000"/>
            </a:ln>
            <a:effectLst>
              <a:prstShdw prst="shdw17" dist="17961" dir="2700000">
                <a:schemeClr val="tx1">
                  <a:gamma/>
                  <a:shade val="60000"/>
                  <a:invGamma/>
                </a:schemeClr>
              </a:prstShdw>
            </a:effectLst>
          </p:spPr>
          <p:txBody>
            <a:bodyPr wrap="none"/>
            <a:lstStyle/>
            <a:p>
              <a:pPr eaLnBrk="1" hangingPunct="1">
                <a:defRPr/>
              </a:pPr>
              <a:endParaRPr lang="zh-CN" altLang="en-US">
                <a:ea typeface="黑体" panose="02010609060101010101" pitchFamily="49" charset="-122"/>
              </a:endParaRPr>
            </a:p>
          </p:txBody>
        </p:sp>
      </p:grpSp>
      <p:grpSp>
        <p:nvGrpSpPr>
          <p:cNvPr id="12" name="组合 11"/>
          <p:cNvGrpSpPr/>
          <p:nvPr/>
        </p:nvGrpSpPr>
        <p:grpSpPr bwMode="auto">
          <a:xfrm>
            <a:off x="8794750" y="4041775"/>
            <a:ext cx="1757363" cy="1008063"/>
            <a:chOff x="8795096" y="4041775"/>
            <a:chExt cx="1757363" cy="1008063"/>
          </a:xfrm>
        </p:grpSpPr>
        <p:sp>
          <p:nvSpPr>
            <p:cNvPr id="78920" name="Line 37"/>
            <p:cNvSpPr>
              <a:spLocks noChangeShapeType="1"/>
            </p:cNvSpPr>
            <p:nvPr/>
          </p:nvSpPr>
          <p:spPr bwMode="auto">
            <a:xfrm flipV="1">
              <a:off x="8896696" y="4546600"/>
              <a:ext cx="1655763"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78921" name="Rectangle 15"/>
            <p:cNvSpPr>
              <a:spLocks noChangeArrowheads="1"/>
            </p:cNvSpPr>
            <p:nvPr/>
          </p:nvSpPr>
          <p:spPr bwMode="auto">
            <a:xfrm>
              <a:off x="9034809" y="4041775"/>
              <a:ext cx="1422400" cy="461963"/>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spcBef>
                  <a:spcPct val="0"/>
                </a:spcBef>
                <a:buClrTx/>
                <a:buFontTx/>
                <a:buNone/>
              </a:pPr>
              <a:r>
                <a:rPr lang="zh-CN" altLang="en-US" sz="2400">
                  <a:solidFill>
                    <a:srgbClr val="000000"/>
                  </a:solidFill>
                  <a:latin typeface="Times New Roman" panose="02020603050405020304" pitchFamily="18" charset="0"/>
                  <a:ea typeface="黑体" panose="02010609060101010101" pitchFamily="49" charset="-122"/>
                </a:rPr>
                <a:t>银行存款</a:t>
              </a:r>
              <a:endParaRPr lang="zh-CN" altLang="en-US" sz="2400">
                <a:solidFill>
                  <a:srgbClr val="000000"/>
                </a:solidFill>
                <a:latin typeface="Times New Roman" panose="02020603050405020304" pitchFamily="18" charset="0"/>
                <a:ea typeface="黑体" panose="02010609060101010101" pitchFamily="49" charset="-122"/>
              </a:endParaRPr>
            </a:p>
          </p:txBody>
        </p:sp>
        <p:sp>
          <p:nvSpPr>
            <p:cNvPr id="78922" name="Rectangle 34"/>
            <p:cNvSpPr>
              <a:spLocks noChangeArrowheads="1"/>
            </p:cNvSpPr>
            <p:nvPr/>
          </p:nvSpPr>
          <p:spPr bwMode="auto">
            <a:xfrm>
              <a:off x="8795096" y="4548188"/>
              <a:ext cx="795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00FF"/>
                  </a:solidFill>
                  <a:latin typeface="Times New Roman" panose="02020603050405020304" pitchFamily="18" charset="0"/>
                  <a:ea typeface="黑体" panose="02010609060101010101" pitchFamily="49" charset="-122"/>
                </a:rPr>
                <a:t>16</a:t>
              </a:r>
              <a:r>
                <a:rPr kumimoji="0" lang="zh-CN" altLang="en-US" sz="2400">
                  <a:solidFill>
                    <a:srgbClr val="0000FF"/>
                  </a:solidFill>
                  <a:latin typeface="Times New Roman" panose="02020603050405020304" pitchFamily="18" charset="0"/>
                  <a:ea typeface="黑体" panose="02010609060101010101" pitchFamily="49" charset="-122"/>
                </a:rPr>
                <a:t>万</a:t>
              </a:r>
              <a:endParaRPr kumimoji="0" lang="zh-CN" altLang="zh-CN" sz="2400">
                <a:solidFill>
                  <a:srgbClr val="0000FF"/>
                </a:solidFill>
                <a:latin typeface="Times New Roman" panose="02020603050405020304" pitchFamily="18" charset="0"/>
                <a:ea typeface="黑体" panose="02010609060101010101" pitchFamily="49" charset="-122"/>
              </a:endParaRPr>
            </a:p>
          </p:txBody>
        </p:sp>
        <p:sp>
          <p:nvSpPr>
            <p:cNvPr id="409758" name="Line 158"/>
            <p:cNvSpPr>
              <a:spLocks noChangeShapeType="1"/>
            </p:cNvSpPr>
            <p:nvPr/>
          </p:nvSpPr>
          <p:spPr bwMode="auto">
            <a:xfrm>
              <a:off x="9760296" y="4546600"/>
              <a:ext cx="0" cy="503238"/>
            </a:xfrm>
            <a:prstGeom prst="line">
              <a:avLst/>
            </a:prstGeom>
            <a:noFill/>
            <a:ln w="9525">
              <a:solidFill>
                <a:schemeClr val="tx1"/>
              </a:solidFill>
              <a:miter lim="800000"/>
            </a:ln>
            <a:effectLst>
              <a:prstShdw prst="shdw17" dist="17961" dir="2700000">
                <a:schemeClr val="tx1">
                  <a:gamma/>
                  <a:shade val="60000"/>
                  <a:invGamma/>
                </a:schemeClr>
              </a:prstShdw>
            </a:effectLst>
          </p:spPr>
          <p:txBody>
            <a:bodyPr wrap="none"/>
            <a:lstStyle/>
            <a:p>
              <a:pPr eaLnBrk="1" hangingPunct="1">
                <a:defRPr/>
              </a:pPr>
              <a:endParaRPr lang="zh-CN" altLang="en-US">
                <a:ea typeface="黑体" panose="02010609060101010101" pitchFamily="49" charset="-122"/>
              </a:endParaRPr>
            </a:p>
          </p:txBody>
        </p:sp>
      </p:grpSp>
      <p:grpSp>
        <p:nvGrpSpPr>
          <p:cNvPr id="7" name="组合 6"/>
          <p:cNvGrpSpPr/>
          <p:nvPr/>
        </p:nvGrpSpPr>
        <p:grpSpPr bwMode="auto">
          <a:xfrm>
            <a:off x="5595938" y="2709863"/>
            <a:ext cx="2228850" cy="893762"/>
            <a:chOff x="5410546" y="2709863"/>
            <a:chExt cx="2228850" cy="893762"/>
          </a:xfrm>
        </p:grpSpPr>
        <p:sp>
          <p:nvSpPr>
            <p:cNvPr id="78916" name="Line 37"/>
            <p:cNvSpPr>
              <a:spLocks noChangeShapeType="1"/>
            </p:cNvSpPr>
            <p:nvPr/>
          </p:nvSpPr>
          <p:spPr bwMode="auto">
            <a:xfrm flipV="1">
              <a:off x="5558184" y="3143250"/>
              <a:ext cx="1868487" cy="1905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78917" name="Line 38"/>
            <p:cNvSpPr>
              <a:spLocks noChangeShapeType="1"/>
            </p:cNvSpPr>
            <p:nvPr/>
          </p:nvSpPr>
          <p:spPr bwMode="auto">
            <a:xfrm>
              <a:off x="6553546" y="3140075"/>
              <a:ext cx="7938" cy="433388"/>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78918" name="Rectangle 15"/>
            <p:cNvSpPr>
              <a:spLocks noChangeArrowheads="1"/>
            </p:cNvSpPr>
            <p:nvPr/>
          </p:nvSpPr>
          <p:spPr bwMode="auto">
            <a:xfrm>
              <a:off x="5410546" y="2709863"/>
              <a:ext cx="2228850" cy="396875"/>
            </a:xfrm>
            <a:prstGeom prst="rect">
              <a:avLst/>
            </a:prstGeom>
            <a:solidFill>
              <a:srgbClr val="FF99FF"/>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lang="zh-CN" altLang="en-US" sz="2000">
                  <a:solidFill>
                    <a:srgbClr val="000000"/>
                  </a:solidFill>
                  <a:latin typeface="Times New Roman" panose="02020603050405020304" pitchFamily="18" charset="0"/>
                  <a:ea typeface="黑体" panose="02010609060101010101" pitchFamily="49" charset="-122"/>
                </a:rPr>
                <a:t>公允价值变动损益</a:t>
              </a:r>
              <a:endParaRPr lang="zh-CN" altLang="en-US" sz="1800">
                <a:solidFill>
                  <a:srgbClr val="0000FF"/>
                </a:solidFill>
                <a:latin typeface="Times New Roman" panose="02020603050405020304" pitchFamily="18" charset="0"/>
                <a:ea typeface="黑体" panose="02010609060101010101" pitchFamily="49" charset="-122"/>
              </a:endParaRPr>
            </a:p>
          </p:txBody>
        </p:sp>
        <p:sp>
          <p:nvSpPr>
            <p:cNvPr id="78919" name="Rectangle 34"/>
            <p:cNvSpPr>
              <a:spLocks noChangeArrowheads="1"/>
            </p:cNvSpPr>
            <p:nvPr/>
          </p:nvSpPr>
          <p:spPr bwMode="auto">
            <a:xfrm>
              <a:off x="6705946" y="3141663"/>
              <a:ext cx="6477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0000"/>
                  </a:solidFill>
                  <a:latin typeface="Times New Roman" panose="02020603050405020304" pitchFamily="18" charset="0"/>
                  <a:ea typeface="黑体" panose="02010609060101010101" pitchFamily="49" charset="-122"/>
                </a:rPr>
                <a:t>4</a:t>
              </a:r>
              <a:r>
                <a:rPr kumimoji="0" lang="zh-CN" altLang="en-US" sz="2400">
                  <a:solidFill>
                    <a:srgbClr val="000000"/>
                  </a:solidFill>
                  <a:latin typeface="Times New Roman" panose="02020603050405020304" pitchFamily="18" charset="0"/>
                  <a:ea typeface="黑体" panose="02010609060101010101" pitchFamily="49" charset="-122"/>
                </a:rPr>
                <a:t>万</a:t>
              </a:r>
              <a:endParaRPr kumimoji="0" lang="zh-CN" altLang="zh-CN" sz="2400">
                <a:solidFill>
                  <a:srgbClr val="000000"/>
                </a:solidFill>
                <a:latin typeface="Times New Roman" panose="02020603050405020304" pitchFamily="18" charset="0"/>
                <a:ea typeface="黑体" panose="02010609060101010101" pitchFamily="49" charset="-122"/>
              </a:endParaRPr>
            </a:p>
          </p:txBody>
        </p:sp>
      </p:grpSp>
      <p:sp>
        <p:nvSpPr>
          <p:cNvPr id="409765" name="Rectangle 34"/>
          <p:cNvSpPr>
            <a:spLocks noChangeArrowheads="1"/>
          </p:cNvSpPr>
          <p:nvPr/>
        </p:nvSpPr>
        <p:spPr bwMode="auto">
          <a:xfrm>
            <a:off x="7138988" y="2205038"/>
            <a:ext cx="6477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00FF"/>
                </a:solidFill>
                <a:latin typeface="Times New Roman" panose="02020603050405020304" pitchFamily="18" charset="0"/>
                <a:ea typeface="黑体" panose="02010609060101010101" pitchFamily="49" charset="-122"/>
              </a:rPr>
              <a:t>4</a:t>
            </a:r>
            <a:r>
              <a:rPr kumimoji="0" lang="zh-CN" altLang="en-US" sz="2400">
                <a:solidFill>
                  <a:srgbClr val="0000FF"/>
                </a:solidFill>
                <a:latin typeface="Times New Roman" panose="02020603050405020304" pitchFamily="18" charset="0"/>
                <a:ea typeface="黑体" panose="02010609060101010101" pitchFamily="49" charset="-122"/>
              </a:rPr>
              <a:t>万</a:t>
            </a:r>
            <a:endParaRPr kumimoji="0" lang="zh-CN" altLang="zh-CN" sz="2400">
              <a:solidFill>
                <a:srgbClr val="0000FF"/>
              </a:solidFill>
              <a:latin typeface="Times New Roman" panose="02020603050405020304" pitchFamily="18" charset="0"/>
              <a:ea typeface="黑体" panose="02010609060101010101" pitchFamily="49" charset="-122"/>
            </a:endParaRPr>
          </a:p>
        </p:txBody>
      </p:sp>
      <p:sp>
        <p:nvSpPr>
          <p:cNvPr id="409766" name="Rectangle 34"/>
          <p:cNvSpPr>
            <a:spLocks noChangeArrowheads="1"/>
          </p:cNvSpPr>
          <p:nvPr/>
        </p:nvSpPr>
        <p:spPr bwMode="auto">
          <a:xfrm>
            <a:off x="1557338" y="2205038"/>
            <a:ext cx="8016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00FF"/>
                </a:solidFill>
                <a:latin typeface="Times New Roman" panose="02020603050405020304" pitchFamily="18" charset="0"/>
                <a:ea typeface="黑体" panose="02010609060101010101" pitchFamily="49" charset="-122"/>
              </a:rPr>
              <a:t>10</a:t>
            </a:r>
            <a:r>
              <a:rPr kumimoji="0" lang="zh-CN" altLang="en-US" sz="2400">
                <a:solidFill>
                  <a:srgbClr val="0000FF"/>
                </a:solidFill>
                <a:latin typeface="Times New Roman" panose="02020603050405020304" pitchFamily="18" charset="0"/>
                <a:ea typeface="黑体" panose="02010609060101010101" pitchFamily="49" charset="-122"/>
              </a:rPr>
              <a:t>万</a:t>
            </a:r>
            <a:endParaRPr kumimoji="0" lang="zh-CN" altLang="zh-CN" sz="2400">
              <a:solidFill>
                <a:srgbClr val="0000FF"/>
              </a:solidFill>
              <a:latin typeface="Times New Roman" panose="02020603050405020304" pitchFamily="18" charset="0"/>
              <a:ea typeface="黑体" panose="02010609060101010101" pitchFamily="49" charset="-122"/>
            </a:endParaRPr>
          </a:p>
        </p:txBody>
      </p:sp>
      <p:sp>
        <p:nvSpPr>
          <p:cNvPr id="409767" name="Rectangle 34"/>
          <p:cNvSpPr>
            <a:spLocks noChangeArrowheads="1"/>
          </p:cNvSpPr>
          <p:nvPr/>
        </p:nvSpPr>
        <p:spPr bwMode="auto">
          <a:xfrm>
            <a:off x="1557338" y="4889500"/>
            <a:ext cx="8016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00FF"/>
                </a:solidFill>
                <a:latin typeface="Times New Roman" panose="02020603050405020304" pitchFamily="18" charset="0"/>
                <a:ea typeface="黑体" panose="02010609060101010101" pitchFamily="49" charset="-122"/>
              </a:rPr>
              <a:t>10</a:t>
            </a:r>
            <a:r>
              <a:rPr kumimoji="0" lang="zh-CN" altLang="en-US" sz="2400">
                <a:solidFill>
                  <a:srgbClr val="0000FF"/>
                </a:solidFill>
                <a:latin typeface="Times New Roman" panose="02020603050405020304" pitchFamily="18" charset="0"/>
                <a:ea typeface="黑体" panose="02010609060101010101" pitchFamily="49" charset="-122"/>
              </a:rPr>
              <a:t>万</a:t>
            </a:r>
            <a:endParaRPr kumimoji="0" lang="zh-CN" altLang="zh-CN" sz="2400">
              <a:solidFill>
                <a:srgbClr val="0000FF"/>
              </a:solidFill>
              <a:latin typeface="Times New Roman" panose="02020603050405020304" pitchFamily="18" charset="0"/>
              <a:ea typeface="黑体" panose="02010609060101010101" pitchFamily="49" charset="-122"/>
            </a:endParaRPr>
          </a:p>
        </p:txBody>
      </p:sp>
      <p:sp>
        <p:nvSpPr>
          <p:cNvPr id="409768" name="Rectangle 34"/>
          <p:cNvSpPr>
            <a:spLocks noChangeArrowheads="1"/>
          </p:cNvSpPr>
          <p:nvPr/>
        </p:nvSpPr>
        <p:spPr bwMode="auto">
          <a:xfrm>
            <a:off x="7067550" y="4816475"/>
            <a:ext cx="647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00FF"/>
                </a:solidFill>
                <a:latin typeface="Times New Roman" panose="02020603050405020304" pitchFamily="18" charset="0"/>
                <a:ea typeface="黑体" panose="02010609060101010101" pitchFamily="49" charset="-122"/>
              </a:rPr>
              <a:t>4</a:t>
            </a:r>
            <a:r>
              <a:rPr kumimoji="0" lang="zh-CN" altLang="en-US" sz="2400">
                <a:solidFill>
                  <a:srgbClr val="0000FF"/>
                </a:solidFill>
                <a:latin typeface="Times New Roman" panose="02020603050405020304" pitchFamily="18" charset="0"/>
                <a:ea typeface="黑体" panose="02010609060101010101" pitchFamily="49" charset="-122"/>
              </a:rPr>
              <a:t>万</a:t>
            </a:r>
            <a:endParaRPr kumimoji="0" lang="zh-CN" altLang="zh-CN" sz="2400">
              <a:solidFill>
                <a:srgbClr val="0000FF"/>
              </a:solidFill>
              <a:latin typeface="Times New Roman" panose="02020603050405020304" pitchFamily="18" charset="0"/>
              <a:ea typeface="黑体" panose="02010609060101010101" pitchFamily="49" charset="-122"/>
            </a:endParaRPr>
          </a:p>
        </p:txBody>
      </p:sp>
      <p:sp>
        <p:nvSpPr>
          <p:cNvPr id="409769" name="Rectangle 34"/>
          <p:cNvSpPr>
            <a:spLocks noChangeArrowheads="1"/>
          </p:cNvSpPr>
          <p:nvPr/>
        </p:nvSpPr>
        <p:spPr bwMode="auto">
          <a:xfrm>
            <a:off x="6169025" y="5846763"/>
            <a:ext cx="6477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00FF"/>
                </a:solidFill>
                <a:latin typeface="Times New Roman" panose="02020603050405020304" pitchFamily="18" charset="0"/>
                <a:ea typeface="黑体" panose="02010609060101010101" pitchFamily="49" charset="-122"/>
              </a:rPr>
              <a:t>4</a:t>
            </a:r>
            <a:r>
              <a:rPr kumimoji="0" lang="zh-CN" altLang="en-US" sz="2400">
                <a:solidFill>
                  <a:srgbClr val="0000FF"/>
                </a:solidFill>
                <a:latin typeface="Times New Roman" panose="02020603050405020304" pitchFamily="18" charset="0"/>
                <a:ea typeface="黑体" panose="02010609060101010101" pitchFamily="49" charset="-122"/>
              </a:rPr>
              <a:t>万</a:t>
            </a:r>
            <a:endParaRPr kumimoji="0" lang="zh-CN" altLang="zh-CN" sz="2400">
              <a:solidFill>
                <a:srgbClr val="0000FF"/>
              </a:solidFill>
              <a:latin typeface="Times New Roman" panose="02020603050405020304" pitchFamily="18" charset="0"/>
              <a:ea typeface="黑体" panose="02010609060101010101" pitchFamily="49" charset="-122"/>
            </a:endParaRPr>
          </a:p>
        </p:txBody>
      </p:sp>
      <p:sp>
        <p:nvSpPr>
          <p:cNvPr id="409780" name="Rectangle 34"/>
          <p:cNvSpPr>
            <a:spLocks noChangeArrowheads="1"/>
          </p:cNvSpPr>
          <p:nvPr/>
        </p:nvSpPr>
        <p:spPr bwMode="auto">
          <a:xfrm>
            <a:off x="9947275" y="3260725"/>
            <a:ext cx="6429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00FF"/>
                </a:solidFill>
                <a:latin typeface="Times New Roman" panose="02020603050405020304" pitchFamily="18" charset="0"/>
                <a:ea typeface="黑体" panose="02010609060101010101" pitchFamily="49" charset="-122"/>
              </a:rPr>
              <a:t>4</a:t>
            </a:r>
            <a:r>
              <a:rPr kumimoji="0" lang="zh-CN" altLang="en-US" sz="2400">
                <a:solidFill>
                  <a:srgbClr val="0000FF"/>
                </a:solidFill>
                <a:latin typeface="Times New Roman" panose="02020603050405020304" pitchFamily="18" charset="0"/>
                <a:ea typeface="黑体" panose="02010609060101010101" pitchFamily="49" charset="-122"/>
              </a:rPr>
              <a:t>万</a:t>
            </a:r>
            <a:endParaRPr kumimoji="0" lang="zh-CN" altLang="zh-CN" sz="2400">
              <a:solidFill>
                <a:srgbClr val="0000FF"/>
              </a:solidFill>
              <a:latin typeface="Times New Roman" panose="02020603050405020304" pitchFamily="18" charset="0"/>
              <a:ea typeface="黑体" panose="02010609060101010101" pitchFamily="49" charset="-122"/>
            </a:endParaRPr>
          </a:p>
        </p:txBody>
      </p:sp>
      <p:sp>
        <p:nvSpPr>
          <p:cNvPr id="409781" name="Rectangle 34"/>
          <p:cNvSpPr>
            <a:spLocks noChangeArrowheads="1"/>
          </p:cNvSpPr>
          <p:nvPr/>
        </p:nvSpPr>
        <p:spPr bwMode="auto">
          <a:xfrm>
            <a:off x="5957888" y="3162300"/>
            <a:ext cx="6429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00FF"/>
                </a:solidFill>
                <a:latin typeface="Times New Roman" panose="02020603050405020304" pitchFamily="18" charset="0"/>
                <a:ea typeface="黑体" panose="02010609060101010101" pitchFamily="49" charset="-122"/>
              </a:rPr>
              <a:t>4</a:t>
            </a:r>
            <a:r>
              <a:rPr kumimoji="0" lang="zh-CN" altLang="en-US" sz="2400">
                <a:solidFill>
                  <a:srgbClr val="0000FF"/>
                </a:solidFill>
                <a:latin typeface="Times New Roman" panose="02020603050405020304" pitchFamily="18" charset="0"/>
                <a:ea typeface="黑体" panose="02010609060101010101" pitchFamily="49" charset="-122"/>
              </a:rPr>
              <a:t>万</a:t>
            </a:r>
            <a:endParaRPr kumimoji="0" lang="zh-CN" altLang="zh-CN" sz="2400">
              <a:solidFill>
                <a:srgbClr val="0000FF"/>
              </a:solidFill>
              <a:latin typeface="Times New Roman" panose="02020603050405020304" pitchFamily="18" charset="0"/>
              <a:ea typeface="黑体" panose="02010609060101010101" pitchFamily="49" charset="-122"/>
            </a:endParaRPr>
          </a:p>
        </p:txBody>
      </p:sp>
      <p:sp>
        <p:nvSpPr>
          <p:cNvPr id="409782" name="Freeform 182"/>
          <p:cNvSpPr/>
          <p:nvPr/>
        </p:nvSpPr>
        <p:spPr bwMode="auto">
          <a:xfrm>
            <a:off x="6318250" y="3690938"/>
            <a:ext cx="3671888" cy="71437"/>
          </a:xfrm>
          <a:custGeom>
            <a:avLst/>
            <a:gdLst>
              <a:gd name="T0" fmla="*/ 0 w 2313"/>
              <a:gd name="T1" fmla="*/ 0 h 45"/>
              <a:gd name="T2" fmla="*/ 2147483646 w 2313"/>
              <a:gd name="T3" fmla="*/ 2147483646 h 45"/>
              <a:gd name="T4" fmla="*/ 2147483646 w 2313"/>
              <a:gd name="T5" fmla="*/ 2147483646 h 45"/>
              <a:gd name="T6" fmla="*/ 2147483646 w 2313"/>
              <a:gd name="T7" fmla="*/ 0 h 45"/>
              <a:gd name="T8" fmla="*/ 0 60000 65536"/>
              <a:gd name="T9" fmla="*/ 0 60000 65536"/>
              <a:gd name="T10" fmla="*/ 0 60000 65536"/>
              <a:gd name="T11" fmla="*/ 0 60000 65536"/>
              <a:gd name="T12" fmla="*/ 0 w 2313"/>
              <a:gd name="T13" fmla="*/ 0 h 45"/>
              <a:gd name="T14" fmla="*/ 2313 w 2313"/>
              <a:gd name="T15" fmla="*/ 45 h 45"/>
            </a:gdLst>
            <a:ahLst/>
            <a:cxnLst>
              <a:cxn ang="T8">
                <a:pos x="T0" y="T1"/>
              </a:cxn>
              <a:cxn ang="T9">
                <a:pos x="T2" y="T3"/>
              </a:cxn>
              <a:cxn ang="T10">
                <a:pos x="T4" y="T5"/>
              </a:cxn>
              <a:cxn ang="T11">
                <a:pos x="T6" y="T7"/>
              </a:cxn>
            </a:cxnLst>
            <a:rect l="T12" t="T13" r="T14" b="T15"/>
            <a:pathLst>
              <a:path w="2313" h="45">
                <a:moveTo>
                  <a:pt x="0" y="0"/>
                </a:moveTo>
                <a:lnTo>
                  <a:pt x="136" y="45"/>
                </a:lnTo>
                <a:lnTo>
                  <a:pt x="2132" y="45"/>
                </a:lnTo>
                <a:lnTo>
                  <a:pt x="2313" y="0"/>
                </a:lnTo>
              </a:path>
            </a:pathLst>
          </a:custGeom>
          <a:noFill/>
          <a:ln w="28575">
            <a:solidFill>
              <a:srgbClr val="FF0000"/>
            </a:solidFill>
            <a:miter lim="800000"/>
            <a:headEnd type="oval" w="med" len="med"/>
            <a:tailEnd type="triangle" w="med" len="med"/>
          </a:ln>
          <a:effectLst>
            <a:prstShdw prst="shdw17" dist="17961" dir="2700000">
              <a:srgbClr val="990000"/>
            </a:prstShdw>
          </a:effectLst>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nvGrpSpPr>
          <p:cNvPr id="9" name="组合 8"/>
          <p:cNvGrpSpPr/>
          <p:nvPr/>
        </p:nvGrpSpPr>
        <p:grpSpPr bwMode="auto">
          <a:xfrm>
            <a:off x="5926138" y="5440363"/>
            <a:ext cx="1868487" cy="863600"/>
            <a:chOff x="5926484" y="5440363"/>
            <a:chExt cx="1868487" cy="863600"/>
          </a:xfrm>
        </p:grpSpPr>
        <p:sp>
          <p:nvSpPr>
            <p:cNvPr id="78912" name="Line 37"/>
            <p:cNvSpPr>
              <a:spLocks noChangeShapeType="1"/>
            </p:cNvSpPr>
            <p:nvPr/>
          </p:nvSpPr>
          <p:spPr bwMode="auto">
            <a:xfrm flipV="1">
              <a:off x="5926484" y="5868988"/>
              <a:ext cx="1868487" cy="1905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78913" name="Line 38"/>
            <p:cNvSpPr>
              <a:spLocks noChangeShapeType="1"/>
            </p:cNvSpPr>
            <p:nvPr/>
          </p:nvSpPr>
          <p:spPr bwMode="auto">
            <a:xfrm>
              <a:off x="6931371" y="5865813"/>
              <a:ext cx="7938" cy="433387"/>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78914" name="Rectangle 34"/>
            <p:cNvSpPr>
              <a:spLocks noChangeArrowheads="1"/>
            </p:cNvSpPr>
            <p:nvPr/>
          </p:nvSpPr>
          <p:spPr bwMode="auto">
            <a:xfrm>
              <a:off x="7075834" y="5842000"/>
              <a:ext cx="647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0000"/>
                  </a:solidFill>
                  <a:latin typeface="Times New Roman" panose="02020603050405020304" pitchFamily="18" charset="0"/>
                  <a:ea typeface="黑体" panose="02010609060101010101" pitchFamily="49" charset="-122"/>
                </a:rPr>
                <a:t>4</a:t>
              </a:r>
              <a:r>
                <a:rPr kumimoji="0" lang="zh-CN" altLang="en-US" sz="2400">
                  <a:solidFill>
                    <a:srgbClr val="000000"/>
                  </a:solidFill>
                  <a:latin typeface="Times New Roman" panose="02020603050405020304" pitchFamily="18" charset="0"/>
                  <a:ea typeface="黑体" panose="02010609060101010101" pitchFamily="49" charset="-122"/>
                </a:rPr>
                <a:t>万</a:t>
              </a:r>
              <a:endParaRPr kumimoji="0" lang="zh-CN" altLang="zh-CN" sz="2400">
                <a:solidFill>
                  <a:srgbClr val="000000"/>
                </a:solidFill>
                <a:latin typeface="Times New Roman" panose="02020603050405020304" pitchFamily="18" charset="0"/>
                <a:ea typeface="黑体" panose="02010609060101010101" pitchFamily="49" charset="-122"/>
              </a:endParaRPr>
            </a:p>
          </p:txBody>
        </p:sp>
        <p:sp>
          <p:nvSpPr>
            <p:cNvPr id="78915" name="Rectangle 15"/>
            <p:cNvSpPr>
              <a:spLocks noChangeArrowheads="1"/>
            </p:cNvSpPr>
            <p:nvPr/>
          </p:nvSpPr>
          <p:spPr bwMode="auto">
            <a:xfrm>
              <a:off x="6024909" y="5440363"/>
              <a:ext cx="1733550" cy="369887"/>
            </a:xfrm>
            <a:prstGeom prst="rect">
              <a:avLst/>
            </a:prstGeom>
            <a:solidFill>
              <a:srgbClr val="00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lnSpc>
                  <a:spcPct val="90000"/>
                </a:lnSpc>
                <a:spcBef>
                  <a:spcPct val="0"/>
                </a:spcBef>
                <a:buClrTx/>
                <a:buFont typeface="Wingdings" panose="05000000000000000000" pitchFamily="2" charset="2"/>
                <a:buNone/>
              </a:pPr>
              <a:r>
                <a:rPr lang="zh-CN" altLang="en-US" sz="2000">
                  <a:solidFill>
                    <a:srgbClr val="000000"/>
                  </a:solidFill>
                  <a:latin typeface="Times New Roman" panose="02020603050405020304" pitchFamily="18" charset="0"/>
                  <a:ea typeface="黑体" panose="02010609060101010101" pitchFamily="49" charset="-122"/>
                </a:rPr>
                <a:t>其他综合收益</a:t>
              </a:r>
              <a:endParaRPr lang="zh-CN" altLang="en-US" sz="1800">
                <a:solidFill>
                  <a:srgbClr val="0000FF"/>
                </a:solidFill>
                <a:latin typeface="Times New Roman" panose="02020603050405020304" pitchFamily="18" charset="0"/>
                <a:ea typeface="黑体" panose="02010609060101010101" pitchFamily="49" charset="-122"/>
              </a:endParaRPr>
            </a:p>
          </p:txBody>
        </p:sp>
      </p:grpSp>
      <p:sp>
        <p:nvSpPr>
          <p:cNvPr id="198" name="Rectangle 34"/>
          <p:cNvSpPr>
            <a:spLocks noChangeArrowheads="1"/>
          </p:cNvSpPr>
          <p:nvPr/>
        </p:nvSpPr>
        <p:spPr bwMode="auto">
          <a:xfrm>
            <a:off x="9507538" y="5699125"/>
            <a:ext cx="879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00FF"/>
                </a:solidFill>
                <a:latin typeface="Times New Roman" panose="02020603050405020304" pitchFamily="18" charset="0"/>
                <a:ea typeface="黑体" panose="02010609060101010101" pitchFamily="49" charset="-122"/>
              </a:rPr>
              <a:t>0.2</a:t>
            </a:r>
            <a:r>
              <a:rPr kumimoji="0" lang="zh-CN" altLang="en-US" sz="2400">
                <a:solidFill>
                  <a:srgbClr val="0000FF"/>
                </a:solidFill>
                <a:latin typeface="Times New Roman" panose="02020603050405020304" pitchFamily="18" charset="0"/>
                <a:ea typeface="黑体" panose="02010609060101010101" pitchFamily="49" charset="-122"/>
              </a:rPr>
              <a:t>万</a:t>
            </a:r>
            <a:endParaRPr kumimoji="0" lang="zh-CN" altLang="zh-CN" sz="2400">
              <a:solidFill>
                <a:srgbClr val="0000FF"/>
              </a:solidFill>
              <a:latin typeface="Times New Roman" panose="02020603050405020304" pitchFamily="18" charset="0"/>
              <a:ea typeface="黑体" panose="02010609060101010101" pitchFamily="49" charset="-122"/>
            </a:endParaRPr>
          </a:p>
        </p:txBody>
      </p:sp>
      <p:grpSp>
        <p:nvGrpSpPr>
          <p:cNvPr id="17" name="组合 16"/>
          <p:cNvGrpSpPr/>
          <p:nvPr/>
        </p:nvGrpSpPr>
        <p:grpSpPr bwMode="auto">
          <a:xfrm>
            <a:off x="8832850" y="5249863"/>
            <a:ext cx="1355725" cy="1127125"/>
            <a:chOff x="8832304" y="5249863"/>
            <a:chExt cx="1356072" cy="1127125"/>
          </a:xfrm>
        </p:grpSpPr>
        <p:sp>
          <p:nvSpPr>
            <p:cNvPr id="78909" name="Line 37"/>
            <p:cNvSpPr>
              <a:spLocks noChangeShapeType="1"/>
            </p:cNvSpPr>
            <p:nvPr/>
          </p:nvSpPr>
          <p:spPr bwMode="auto">
            <a:xfrm>
              <a:off x="8832304" y="5675167"/>
              <a:ext cx="1356072" cy="3321"/>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78910" name="Line 38"/>
            <p:cNvSpPr>
              <a:spLocks noChangeShapeType="1"/>
            </p:cNvSpPr>
            <p:nvPr/>
          </p:nvSpPr>
          <p:spPr bwMode="auto">
            <a:xfrm>
              <a:off x="9521477" y="5675313"/>
              <a:ext cx="17135" cy="701675"/>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78911" name="Rectangle 15"/>
            <p:cNvSpPr>
              <a:spLocks noChangeArrowheads="1"/>
            </p:cNvSpPr>
            <p:nvPr/>
          </p:nvSpPr>
          <p:spPr bwMode="auto">
            <a:xfrm>
              <a:off x="8873777" y="5249863"/>
              <a:ext cx="1216025" cy="368300"/>
            </a:xfrm>
            <a:prstGeom prst="rect">
              <a:avLst/>
            </a:prstGeom>
            <a:solidFill>
              <a:srgbClr val="00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lnSpc>
                  <a:spcPct val="90000"/>
                </a:lnSpc>
                <a:spcBef>
                  <a:spcPct val="0"/>
                </a:spcBef>
                <a:buClrTx/>
                <a:buFont typeface="Wingdings" panose="05000000000000000000" pitchFamily="2" charset="2"/>
                <a:buNone/>
              </a:pPr>
              <a:r>
                <a:rPr lang="zh-CN" altLang="en-US" sz="2000">
                  <a:solidFill>
                    <a:srgbClr val="000000"/>
                  </a:solidFill>
                  <a:latin typeface="Times New Roman" panose="02020603050405020304" pitchFamily="18" charset="0"/>
                  <a:ea typeface="黑体" panose="02010609060101010101" pitchFamily="49" charset="-122"/>
                </a:rPr>
                <a:t>盈余公积</a:t>
              </a:r>
              <a:endParaRPr lang="zh-CN" altLang="en-US" sz="1800">
                <a:solidFill>
                  <a:srgbClr val="0000FF"/>
                </a:solidFill>
                <a:latin typeface="Times New Roman" panose="02020603050405020304" pitchFamily="18" charset="0"/>
                <a:ea typeface="黑体" panose="02010609060101010101" pitchFamily="49" charset="-122"/>
              </a:endParaRPr>
            </a:p>
          </p:txBody>
        </p:sp>
      </p:grpSp>
      <p:sp>
        <p:nvSpPr>
          <p:cNvPr id="204" name="Rectangle 34"/>
          <p:cNvSpPr>
            <a:spLocks noChangeArrowheads="1"/>
          </p:cNvSpPr>
          <p:nvPr/>
        </p:nvSpPr>
        <p:spPr bwMode="auto">
          <a:xfrm>
            <a:off x="11195050" y="5719763"/>
            <a:ext cx="8778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00FF"/>
                </a:solidFill>
                <a:latin typeface="Times New Roman" panose="02020603050405020304" pitchFamily="18" charset="0"/>
                <a:ea typeface="黑体" panose="02010609060101010101" pitchFamily="49" charset="-122"/>
              </a:rPr>
              <a:t>1.8</a:t>
            </a:r>
            <a:r>
              <a:rPr kumimoji="0" lang="zh-CN" altLang="en-US" sz="2400">
                <a:solidFill>
                  <a:srgbClr val="0000FF"/>
                </a:solidFill>
                <a:latin typeface="Times New Roman" panose="02020603050405020304" pitchFamily="18" charset="0"/>
                <a:ea typeface="黑体" panose="02010609060101010101" pitchFamily="49" charset="-122"/>
              </a:rPr>
              <a:t>万</a:t>
            </a:r>
            <a:endParaRPr kumimoji="0" lang="zh-CN" altLang="zh-CN" sz="2400">
              <a:solidFill>
                <a:srgbClr val="0000FF"/>
              </a:solidFill>
              <a:latin typeface="Times New Roman" panose="02020603050405020304" pitchFamily="18" charset="0"/>
              <a:ea typeface="黑体" panose="02010609060101010101" pitchFamily="49" charset="-122"/>
            </a:endParaRPr>
          </a:p>
        </p:txBody>
      </p:sp>
      <p:grpSp>
        <p:nvGrpSpPr>
          <p:cNvPr id="18" name="组合 17"/>
          <p:cNvGrpSpPr/>
          <p:nvPr/>
        </p:nvGrpSpPr>
        <p:grpSpPr bwMode="auto">
          <a:xfrm>
            <a:off x="10442575" y="4995863"/>
            <a:ext cx="1433513" cy="1354137"/>
            <a:chOff x="10442333" y="4995153"/>
            <a:chExt cx="1433283" cy="1354847"/>
          </a:xfrm>
        </p:grpSpPr>
        <p:sp>
          <p:nvSpPr>
            <p:cNvPr id="78906" name="Line 37"/>
            <p:cNvSpPr>
              <a:spLocks noChangeShapeType="1"/>
            </p:cNvSpPr>
            <p:nvPr/>
          </p:nvSpPr>
          <p:spPr bwMode="auto">
            <a:xfrm flipV="1">
              <a:off x="10477499" y="5710238"/>
              <a:ext cx="1398117" cy="28576"/>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78907" name="Line 38"/>
            <p:cNvSpPr>
              <a:spLocks noChangeShapeType="1"/>
            </p:cNvSpPr>
            <p:nvPr/>
          </p:nvSpPr>
          <p:spPr bwMode="auto">
            <a:xfrm>
              <a:off x="11194356" y="5707063"/>
              <a:ext cx="4002" cy="642937"/>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78908" name="Rectangle 15"/>
            <p:cNvSpPr>
              <a:spLocks noChangeArrowheads="1"/>
            </p:cNvSpPr>
            <p:nvPr/>
          </p:nvSpPr>
          <p:spPr bwMode="auto">
            <a:xfrm>
              <a:off x="10442333" y="4995153"/>
              <a:ext cx="1346844" cy="618631"/>
            </a:xfrm>
            <a:prstGeom prst="rect">
              <a:avLst/>
            </a:prstGeom>
            <a:solidFill>
              <a:srgbClr val="00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lnSpc>
                  <a:spcPct val="90000"/>
                </a:lnSpc>
                <a:spcBef>
                  <a:spcPct val="0"/>
                </a:spcBef>
                <a:buClrTx/>
                <a:buFont typeface="Wingdings" panose="05000000000000000000" pitchFamily="2" charset="2"/>
                <a:buNone/>
              </a:pPr>
              <a:r>
                <a:rPr lang="zh-CN" altLang="en-US" sz="1600">
                  <a:solidFill>
                    <a:srgbClr val="000000"/>
                  </a:solidFill>
                  <a:latin typeface="Times New Roman" panose="02020603050405020304" pitchFamily="18" charset="0"/>
                  <a:ea typeface="黑体" panose="02010609060101010101" pitchFamily="49" charset="-122"/>
                </a:rPr>
                <a:t>利润分配</a:t>
              </a:r>
              <a:r>
                <a:rPr lang="en-US" altLang="zh-CN" sz="2000">
                  <a:solidFill>
                    <a:srgbClr val="000000"/>
                  </a:solidFill>
                  <a:latin typeface="Times New Roman" panose="02020603050405020304" pitchFamily="18" charset="0"/>
                  <a:ea typeface="黑体" panose="02010609060101010101" pitchFamily="49" charset="-122"/>
                </a:rPr>
                <a:t>-</a:t>
              </a:r>
              <a:endParaRPr lang="en-US" altLang="zh-CN" sz="2000">
                <a:solidFill>
                  <a:srgbClr val="000000"/>
                </a:solidFill>
                <a:latin typeface="Times New Roman" panose="02020603050405020304" pitchFamily="18" charset="0"/>
                <a:ea typeface="黑体" panose="02010609060101010101" pitchFamily="49" charset="-122"/>
              </a:endParaRPr>
            </a:p>
            <a:p>
              <a:pPr algn="ctr" eaLnBrk="1" hangingPunct="1">
                <a:lnSpc>
                  <a:spcPct val="90000"/>
                </a:lnSpc>
                <a:spcBef>
                  <a:spcPct val="0"/>
                </a:spcBef>
                <a:buClrTx/>
                <a:buFont typeface="Wingdings" panose="05000000000000000000" pitchFamily="2" charset="2"/>
                <a:buNone/>
              </a:pPr>
              <a:r>
                <a:rPr lang="zh-CN" altLang="en-US" sz="1800">
                  <a:solidFill>
                    <a:srgbClr val="000000"/>
                  </a:solidFill>
                  <a:latin typeface="Times New Roman" panose="02020603050405020304" pitchFamily="18" charset="0"/>
                  <a:ea typeface="黑体" panose="02010609060101010101" pitchFamily="49" charset="-122"/>
                </a:rPr>
                <a:t>未分配利润</a:t>
              </a:r>
              <a:endParaRPr lang="zh-CN" altLang="en-US" sz="1600">
                <a:solidFill>
                  <a:srgbClr val="0000FF"/>
                </a:solidFill>
                <a:latin typeface="Times New Roman" panose="02020603050405020304" pitchFamily="18" charset="0"/>
                <a:ea typeface="黑体" panose="02010609060101010101" pitchFamily="49" charset="-122"/>
              </a:endParaRPr>
            </a:p>
          </p:txBody>
        </p:sp>
      </p:grpSp>
      <p:sp>
        <p:nvSpPr>
          <p:cNvPr id="75" name="Text Box 6"/>
          <p:cNvSpPr txBox="1">
            <a:spLocks noChangeArrowheads="1"/>
          </p:cNvSpPr>
          <p:nvPr/>
        </p:nvSpPr>
        <p:spPr bwMode="auto">
          <a:xfrm>
            <a:off x="3344863" y="495300"/>
            <a:ext cx="1416050" cy="461963"/>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spcBef>
                <a:spcPct val="50000"/>
              </a:spcBef>
              <a:defRPr/>
            </a:pPr>
            <a:r>
              <a:rPr lang="zh-CN" altLang="en-US" dirty="0">
                <a:ea typeface="黑体" panose="02010609060101010101" pitchFamily="49" charset="-122"/>
              </a:rPr>
              <a:t>宣告分红</a:t>
            </a:r>
            <a:endParaRPr lang="zh-CN" altLang="en-US" dirty="0">
              <a:ea typeface="黑体" panose="02010609060101010101" pitchFamily="49" charset="-122"/>
            </a:endParaRPr>
          </a:p>
        </p:txBody>
      </p:sp>
      <p:grpSp>
        <p:nvGrpSpPr>
          <p:cNvPr id="85" name="组合 84"/>
          <p:cNvGrpSpPr/>
          <p:nvPr/>
        </p:nvGrpSpPr>
        <p:grpSpPr bwMode="auto">
          <a:xfrm>
            <a:off x="3022600" y="1438275"/>
            <a:ext cx="2016125" cy="1111250"/>
            <a:chOff x="3168650" y="2397125"/>
            <a:chExt cx="2016125" cy="1110953"/>
          </a:xfrm>
        </p:grpSpPr>
        <p:sp>
          <p:nvSpPr>
            <p:cNvPr id="78902" name="Line 37"/>
            <p:cNvSpPr>
              <a:spLocks noChangeShapeType="1"/>
            </p:cNvSpPr>
            <p:nvPr/>
          </p:nvSpPr>
          <p:spPr bwMode="auto">
            <a:xfrm>
              <a:off x="3168650" y="2974975"/>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78903" name="Line 38"/>
            <p:cNvSpPr>
              <a:spLocks noChangeShapeType="1"/>
            </p:cNvSpPr>
            <p:nvPr/>
          </p:nvSpPr>
          <p:spPr bwMode="auto">
            <a:xfrm flipH="1">
              <a:off x="4248150" y="2976563"/>
              <a:ext cx="1588" cy="503237"/>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78904" name="Rectangle 15"/>
            <p:cNvSpPr>
              <a:spLocks noChangeArrowheads="1"/>
            </p:cNvSpPr>
            <p:nvPr/>
          </p:nvSpPr>
          <p:spPr bwMode="auto">
            <a:xfrm>
              <a:off x="3416300" y="2397125"/>
              <a:ext cx="1587500" cy="520700"/>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spcBef>
                  <a:spcPct val="0"/>
                </a:spcBef>
                <a:buClrTx/>
                <a:buFont typeface="Wingdings" panose="05000000000000000000" pitchFamily="2" charset="2"/>
                <a:buNone/>
              </a:pPr>
              <a:r>
                <a:rPr lang="zh-CN" altLang="en-US" sz="2400">
                  <a:solidFill>
                    <a:srgbClr val="000000"/>
                  </a:solidFill>
                  <a:latin typeface="Times New Roman" panose="02020603050405020304" pitchFamily="18" charset="0"/>
                  <a:ea typeface="黑体" panose="02010609060101010101" pitchFamily="49" charset="-122"/>
                </a:rPr>
                <a:t>应收股利</a:t>
              </a:r>
              <a:endParaRPr lang="zh-CN" altLang="en-US" sz="2400">
                <a:solidFill>
                  <a:srgbClr val="000000"/>
                </a:solidFill>
                <a:latin typeface="Times New Roman" panose="02020603050405020304" pitchFamily="18" charset="0"/>
                <a:ea typeface="黑体" panose="02010609060101010101" pitchFamily="49" charset="-122"/>
              </a:endParaRPr>
            </a:p>
          </p:txBody>
        </p:sp>
        <p:sp>
          <p:nvSpPr>
            <p:cNvPr id="78905" name="Rectangle 34"/>
            <p:cNvSpPr>
              <a:spLocks noChangeArrowheads="1"/>
            </p:cNvSpPr>
            <p:nvPr/>
          </p:nvSpPr>
          <p:spPr bwMode="auto">
            <a:xfrm>
              <a:off x="3529013" y="3046413"/>
              <a:ext cx="6479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0000"/>
                  </a:solidFill>
                  <a:latin typeface="Times New Roman" panose="02020603050405020304" pitchFamily="18" charset="0"/>
                  <a:ea typeface="黑体" panose="02010609060101010101" pitchFamily="49" charset="-122"/>
                </a:rPr>
                <a:t>1</a:t>
              </a:r>
              <a:r>
                <a:rPr kumimoji="0" lang="zh-CN" altLang="en-US" sz="2400">
                  <a:solidFill>
                    <a:srgbClr val="000000"/>
                  </a:solidFill>
                  <a:latin typeface="Times New Roman" panose="02020603050405020304" pitchFamily="18" charset="0"/>
                  <a:ea typeface="黑体" panose="02010609060101010101" pitchFamily="49" charset="-122"/>
                </a:rPr>
                <a:t>万</a:t>
              </a:r>
              <a:endParaRPr kumimoji="0" lang="zh-CN" altLang="zh-CN" sz="2400">
                <a:solidFill>
                  <a:srgbClr val="000000"/>
                </a:solidFill>
                <a:latin typeface="Times New Roman" panose="02020603050405020304" pitchFamily="18" charset="0"/>
                <a:ea typeface="黑体" panose="02010609060101010101" pitchFamily="49" charset="-122"/>
              </a:endParaRPr>
            </a:p>
          </p:txBody>
        </p:sp>
      </p:grpSp>
      <p:grpSp>
        <p:nvGrpSpPr>
          <p:cNvPr id="90" name="组合 89"/>
          <p:cNvGrpSpPr/>
          <p:nvPr/>
        </p:nvGrpSpPr>
        <p:grpSpPr bwMode="auto">
          <a:xfrm>
            <a:off x="3065463" y="2608263"/>
            <a:ext cx="2016125" cy="938212"/>
            <a:chOff x="3240088" y="3763963"/>
            <a:chExt cx="2016125" cy="938212"/>
          </a:xfrm>
        </p:grpSpPr>
        <p:sp>
          <p:nvSpPr>
            <p:cNvPr id="78897" name="Line 37"/>
            <p:cNvSpPr>
              <a:spLocks noChangeShapeType="1"/>
            </p:cNvSpPr>
            <p:nvPr/>
          </p:nvSpPr>
          <p:spPr bwMode="auto">
            <a:xfrm>
              <a:off x="3240088" y="4197350"/>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78898" name="Line 38"/>
            <p:cNvSpPr>
              <a:spLocks noChangeShapeType="1"/>
            </p:cNvSpPr>
            <p:nvPr/>
          </p:nvSpPr>
          <p:spPr bwMode="auto">
            <a:xfrm flipH="1">
              <a:off x="4319588" y="4198938"/>
              <a:ext cx="1587" cy="503237"/>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78899" name="Rectangle 15"/>
            <p:cNvSpPr>
              <a:spLocks noChangeArrowheads="1"/>
            </p:cNvSpPr>
            <p:nvPr/>
          </p:nvSpPr>
          <p:spPr bwMode="auto">
            <a:xfrm>
              <a:off x="3514725" y="3763963"/>
              <a:ext cx="1422400" cy="423862"/>
            </a:xfrm>
            <a:prstGeom prst="rect">
              <a:avLst/>
            </a:prstGeom>
            <a:solidFill>
              <a:srgbClr val="FF99FF"/>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lnSpc>
                  <a:spcPct val="90000"/>
                </a:lnSpc>
                <a:spcBef>
                  <a:spcPct val="0"/>
                </a:spcBef>
                <a:buClrTx/>
                <a:buFontTx/>
                <a:buNone/>
              </a:pPr>
              <a:r>
                <a:rPr lang="zh-CN" altLang="en-US" sz="2400">
                  <a:solidFill>
                    <a:srgbClr val="000000"/>
                  </a:solidFill>
                  <a:latin typeface="Times New Roman" panose="02020603050405020304" pitchFamily="18" charset="0"/>
                  <a:ea typeface="黑体" panose="02010609060101010101" pitchFamily="49" charset="-122"/>
                </a:rPr>
                <a:t>投资收益</a:t>
              </a:r>
              <a:endParaRPr lang="zh-CN" altLang="en-US" sz="2000">
                <a:solidFill>
                  <a:srgbClr val="0000FF"/>
                </a:solidFill>
                <a:latin typeface="Times New Roman" panose="02020603050405020304" pitchFamily="18" charset="0"/>
                <a:ea typeface="黑体" panose="02010609060101010101" pitchFamily="49" charset="-122"/>
              </a:endParaRPr>
            </a:p>
          </p:txBody>
        </p:sp>
        <p:cxnSp>
          <p:nvCxnSpPr>
            <p:cNvPr id="94" name="直接连接符 93"/>
            <p:cNvCxnSpPr>
              <a:stCxn id="78901" idx="3"/>
              <a:endCxn id="78901" idx="3"/>
            </p:cNvCxnSpPr>
            <p:nvPr/>
          </p:nvCxnSpPr>
          <p:spPr bwMode="auto">
            <a:xfrm>
              <a:off x="4967288" y="4425950"/>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78901" name="Rectangle 34"/>
            <p:cNvSpPr>
              <a:spLocks noChangeArrowheads="1"/>
            </p:cNvSpPr>
            <p:nvPr/>
          </p:nvSpPr>
          <p:spPr bwMode="auto">
            <a:xfrm>
              <a:off x="4319588" y="4195763"/>
              <a:ext cx="6479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0000"/>
                  </a:solidFill>
                  <a:latin typeface="Times New Roman" panose="02020603050405020304" pitchFamily="18" charset="0"/>
                  <a:ea typeface="黑体" panose="02010609060101010101" pitchFamily="49" charset="-122"/>
                </a:rPr>
                <a:t>1</a:t>
              </a:r>
              <a:r>
                <a:rPr kumimoji="0" lang="zh-CN" altLang="en-US" sz="2400">
                  <a:solidFill>
                    <a:srgbClr val="000000"/>
                  </a:solidFill>
                  <a:latin typeface="Times New Roman" panose="02020603050405020304" pitchFamily="18" charset="0"/>
                  <a:ea typeface="黑体" panose="02010609060101010101" pitchFamily="49" charset="-122"/>
                </a:rPr>
                <a:t>万</a:t>
              </a:r>
              <a:endParaRPr kumimoji="0" lang="zh-CN" altLang="zh-CN" sz="2400">
                <a:solidFill>
                  <a:srgbClr val="000000"/>
                </a:solidFill>
                <a:latin typeface="Times New Roman" panose="02020603050405020304" pitchFamily="18" charset="0"/>
                <a:ea typeface="黑体" panose="02010609060101010101" pitchFamily="49" charset="-122"/>
              </a:endParaRPr>
            </a:p>
          </p:txBody>
        </p:sp>
      </p:grpSp>
      <p:grpSp>
        <p:nvGrpSpPr>
          <p:cNvPr id="96" name="组合 95"/>
          <p:cNvGrpSpPr/>
          <p:nvPr/>
        </p:nvGrpSpPr>
        <p:grpSpPr bwMode="auto">
          <a:xfrm>
            <a:off x="3021013" y="4073525"/>
            <a:ext cx="2016125" cy="1111250"/>
            <a:chOff x="3168650" y="2397125"/>
            <a:chExt cx="2016125" cy="1110953"/>
          </a:xfrm>
        </p:grpSpPr>
        <p:sp>
          <p:nvSpPr>
            <p:cNvPr id="78893" name="Line 37"/>
            <p:cNvSpPr>
              <a:spLocks noChangeShapeType="1"/>
            </p:cNvSpPr>
            <p:nvPr/>
          </p:nvSpPr>
          <p:spPr bwMode="auto">
            <a:xfrm>
              <a:off x="3168650" y="2974975"/>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78894" name="Line 38"/>
            <p:cNvSpPr>
              <a:spLocks noChangeShapeType="1"/>
            </p:cNvSpPr>
            <p:nvPr/>
          </p:nvSpPr>
          <p:spPr bwMode="auto">
            <a:xfrm flipH="1">
              <a:off x="4248150" y="2976563"/>
              <a:ext cx="1588" cy="503237"/>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78895" name="Rectangle 15"/>
            <p:cNvSpPr>
              <a:spLocks noChangeArrowheads="1"/>
            </p:cNvSpPr>
            <p:nvPr/>
          </p:nvSpPr>
          <p:spPr bwMode="auto">
            <a:xfrm>
              <a:off x="3416300" y="2397125"/>
              <a:ext cx="1587500" cy="520700"/>
            </a:xfrm>
            <a:prstGeom prst="rect">
              <a:avLst/>
            </a:prstGeom>
            <a:solidFill>
              <a:srgbClr val="FFFF00"/>
            </a:solidFill>
            <a:ln>
              <a:noFill/>
            </a:ln>
            <a:effectLst>
              <a:prstShdw prst="shdw17" dist="17961" dir="2700000">
                <a:srgbClr val="41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spcBef>
                  <a:spcPct val="0"/>
                </a:spcBef>
                <a:buClrTx/>
                <a:buFont typeface="Wingdings" panose="05000000000000000000" pitchFamily="2" charset="2"/>
                <a:buNone/>
              </a:pPr>
              <a:r>
                <a:rPr lang="zh-CN" altLang="en-US" sz="2400">
                  <a:solidFill>
                    <a:srgbClr val="000000"/>
                  </a:solidFill>
                  <a:latin typeface="Times New Roman" panose="02020603050405020304" pitchFamily="18" charset="0"/>
                  <a:ea typeface="黑体" panose="02010609060101010101" pitchFamily="49" charset="-122"/>
                </a:rPr>
                <a:t>应收股利</a:t>
              </a:r>
              <a:endParaRPr lang="zh-CN" altLang="en-US" sz="2400">
                <a:solidFill>
                  <a:srgbClr val="000000"/>
                </a:solidFill>
                <a:latin typeface="Times New Roman" panose="02020603050405020304" pitchFamily="18" charset="0"/>
                <a:ea typeface="黑体" panose="02010609060101010101" pitchFamily="49" charset="-122"/>
              </a:endParaRPr>
            </a:p>
          </p:txBody>
        </p:sp>
        <p:sp>
          <p:nvSpPr>
            <p:cNvPr id="78896" name="Rectangle 34"/>
            <p:cNvSpPr>
              <a:spLocks noChangeArrowheads="1"/>
            </p:cNvSpPr>
            <p:nvPr/>
          </p:nvSpPr>
          <p:spPr bwMode="auto">
            <a:xfrm>
              <a:off x="3529013" y="3046413"/>
              <a:ext cx="6479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0000"/>
                  </a:solidFill>
                  <a:latin typeface="Times New Roman" panose="02020603050405020304" pitchFamily="18" charset="0"/>
                  <a:ea typeface="黑体" panose="02010609060101010101" pitchFamily="49" charset="-122"/>
                </a:rPr>
                <a:t>1</a:t>
              </a:r>
              <a:r>
                <a:rPr kumimoji="0" lang="zh-CN" altLang="en-US" sz="2400">
                  <a:solidFill>
                    <a:srgbClr val="000000"/>
                  </a:solidFill>
                  <a:latin typeface="Times New Roman" panose="02020603050405020304" pitchFamily="18" charset="0"/>
                  <a:ea typeface="黑体" panose="02010609060101010101" pitchFamily="49" charset="-122"/>
                </a:rPr>
                <a:t>万</a:t>
              </a:r>
              <a:endParaRPr kumimoji="0" lang="zh-CN" altLang="zh-CN" sz="2400">
                <a:solidFill>
                  <a:srgbClr val="000000"/>
                </a:solidFill>
                <a:latin typeface="Times New Roman" panose="02020603050405020304" pitchFamily="18" charset="0"/>
                <a:ea typeface="黑体" panose="02010609060101010101" pitchFamily="49" charset="-122"/>
              </a:endParaRPr>
            </a:p>
          </p:txBody>
        </p:sp>
      </p:grpSp>
      <p:grpSp>
        <p:nvGrpSpPr>
          <p:cNvPr id="101" name="组合 100"/>
          <p:cNvGrpSpPr/>
          <p:nvPr/>
        </p:nvGrpSpPr>
        <p:grpSpPr bwMode="auto">
          <a:xfrm>
            <a:off x="3063875" y="5243513"/>
            <a:ext cx="2016125" cy="992187"/>
            <a:chOff x="3240088" y="3763963"/>
            <a:chExt cx="2016125" cy="992980"/>
          </a:xfrm>
        </p:grpSpPr>
        <p:sp>
          <p:nvSpPr>
            <p:cNvPr id="78888" name="Line 37"/>
            <p:cNvSpPr>
              <a:spLocks noChangeShapeType="1"/>
            </p:cNvSpPr>
            <p:nvPr/>
          </p:nvSpPr>
          <p:spPr bwMode="auto">
            <a:xfrm>
              <a:off x="3240088" y="4253706"/>
              <a:ext cx="2016125" cy="0"/>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78889" name="Line 38"/>
            <p:cNvSpPr>
              <a:spLocks noChangeShapeType="1"/>
            </p:cNvSpPr>
            <p:nvPr/>
          </p:nvSpPr>
          <p:spPr bwMode="auto">
            <a:xfrm flipH="1">
              <a:off x="4255989" y="4253706"/>
              <a:ext cx="1587" cy="503237"/>
            </a:xfrm>
            <a:prstGeom prst="line">
              <a:avLst/>
            </a:prstGeom>
            <a:noFill/>
            <a:ln w="9525">
              <a:solidFill>
                <a:srgbClr val="002A00"/>
              </a:solidFill>
              <a:miter lim="800000"/>
            </a:ln>
            <a:effectLst>
              <a:prstShdw prst="shdw17" dist="17961" dir="2700000">
                <a:srgbClr val="001900"/>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78890" name="Rectangle 15"/>
            <p:cNvSpPr>
              <a:spLocks noChangeArrowheads="1"/>
            </p:cNvSpPr>
            <p:nvPr/>
          </p:nvSpPr>
          <p:spPr bwMode="auto">
            <a:xfrm>
              <a:off x="3514725" y="3763963"/>
              <a:ext cx="1422400" cy="423862"/>
            </a:xfrm>
            <a:prstGeom prst="rect">
              <a:avLst/>
            </a:prstGeom>
            <a:solidFill>
              <a:srgbClr val="FF99FF"/>
            </a:solidFill>
            <a:ln w="57150">
              <a:solidFill>
                <a:srgbClr val="FF0000"/>
              </a:solidFill>
              <a:miter lim="800000"/>
            </a:ln>
            <a:effectLst>
              <a:prstShdw prst="shdw17" dist="17961" dir="2700000">
                <a:srgbClr val="414773"/>
              </a:prstShdw>
            </a:effec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eaLnBrk="1" hangingPunct="1">
                <a:lnSpc>
                  <a:spcPct val="90000"/>
                </a:lnSpc>
                <a:spcBef>
                  <a:spcPct val="0"/>
                </a:spcBef>
                <a:buClrTx/>
                <a:buFontTx/>
                <a:buNone/>
              </a:pPr>
              <a:r>
                <a:rPr lang="zh-CN" altLang="en-US" sz="2400">
                  <a:solidFill>
                    <a:srgbClr val="000000"/>
                  </a:solidFill>
                  <a:latin typeface="Times New Roman" panose="02020603050405020304" pitchFamily="18" charset="0"/>
                  <a:ea typeface="黑体" panose="02010609060101010101" pitchFamily="49" charset="-122"/>
                </a:rPr>
                <a:t>投资收益</a:t>
              </a:r>
              <a:endParaRPr lang="zh-CN" altLang="en-US" sz="2000">
                <a:solidFill>
                  <a:srgbClr val="0000FF"/>
                </a:solidFill>
                <a:latin typeface="Times New Roman" panose="02020603050405020304" pitchFamily="18" charset="0"/>
                <a:ea typeface="黑体" panose="02010609060101010101" pitchFamily="49" charset="-122"/>
              </a:endParaRPr>
            </a:p>
          </p:txBody>
        </p:sp>
        <p:cxnSp>
          <p:nvCxnSpPr>
            <p:cNvPr id="105" name="直接连接符 104"/>
            <p:cNvCxnSpPr>
              <a:stCxn id="78892" idx="3"/>
              <a:endCxn id="78892" idx="3"/>
            </p:cNvCxnSpPr>
            <p:nvPr/>
          </p:nvCxnSpPr>
          <p:spPr bwMode="auto">
            <a:xfrm>
              <a:off x="4967288" y="4426479"/>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78892" name="Rectangle 34"/>
            <p:cNvSpPr>
              <a:spLocks noChangeArrowheads="1"/>
            </p:cNvSpPr>
            <p:nvPr/>
          </p:nvSpPr>
          <p:spPr bwMode="auto">
            <a:xfrm>
              <a:off x="4319588" y="4195763"/>
              <a:ext cx="6479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0000"/>
                  </a:solidFill>
                  <a:latin typeface="Times New Roman" panose="02020603050405020304" pitchFamily="18" charset="0"/>
                  <a:ea typeface="黑体" panose="02010609060101010101" pitchFamily="49" charset="-122"/>
                </a:rPr>
                <a:t>1</a:t>
              </a:r>
              <a:r>
                <a:rPr kumimoji="0" lang="zh-CN" altLang="en-US" sz="2400">
                  <a:solidFill>
                    <a:srgbClr val="000000"/>
                  </a:solidFill>
                  <a:latin typeface="Times New Roman" panose="02020603050405020304" pitchFamily="18" charset="0"/>
                  <a:ea typeface="黑体" panose="02010609060101010101" pitchFamily="49" charset="-122"/>
                </a:rPr>
                <a:t>万</a:t>
              </a:r>
              <a:endParaRPr kumimoji="0" lang="zh-CN" altLang="zh-CN" sz="2400">
                <a:solidFill>
                  <a:srgbClr val="000000"/>
                </a:solidFill>
                <a:latin typeface="Times New Roman" panose="02020603050405020304" pitchFamily="18" charset="0"/>
                <a:ea typeface="黑体" panose="02010609060101010101" pitchFamily="49" charset="-122"/>
              </a:endParaRPr>
            </a:p>
          </p:txBody>
        </p:sp>
      </p:grpSp>
      <p:grpSp>
        <p:nvGrpSpPr>
          <p:cNvPr id="21" name="组合 20"/>
          <p:cNvGrpSpPr/>
          <p:nvPr/>
        </p:nvGrpSpPr>
        <p:grpSpPr bwMode="auto">
          <a:xfrm>
            <a:off x="6492875" y="6369050"/>
            <a:ext cx="5003800" cy="228600"/>
            <a:chOff x="6492427" y="6263606"/>
            <a:chExt cx="5004247" cy="272134"/>
          </a:xfrm>
        </p:grpSpPr>
        <p:sp>
          <p:nvSpPr>
            <p:cNvPr id="78886" name="Freeform 182"/>
            <p:cNvSpPr/>
            <p:nvPr/>
          </p:nvSpPr>
          <p:spPr bwMode="auto">
            <a:xfrm>
              <a:off x="6492427" y="6350000"/>
              <a:ext cx="5004247" cy="185740"/>
            </a:xfrm>
            <a:custGeom>
              <a:avLst/>
              <a:gdLst>
                <a:gd name="T0" fmla="*/ 0 w 2313"/>
                <a:gd name="T1" fmla="*/ 0 h 45"/>
                <a:gd name="T2" fmla="*/ 2147483646 w 2313"/>
                <a:gd name="T3" fmla="*/ 2147483646 h 45"/>
                <a:gd name="T4" fmla="*/ 2147483646 w 2313"/>
                <a:gd name="T5" fmla="*/ 2147483646 h 45"/>
                <a:gd name="T6" fmla="*/ 2147483646 w 2313"/>
                <a:gd name="T7" fmla="*/ 0 h 45"/>
                <a:gd name="T8" fmla="*/ 0 60000 65536"/>
                <a:gd name="T9" fmla="*/ 0 60000 65536"/>
                <a:gd name="T10" fmla="*/ 0 60000 65536"/>
                <a:gd name="T11" fmla="*/ 0 60000 65536"/>
                <a:gd name="T12" fmla="*/ 0 w 2313"/>
                <a:gd name="T13" fmla="*/ 0 h 45"/>
                <a:gd name="T14" fmla="*/ 2313 w 2313"/>
                <a:gd name="T15" fmla="*/ 45 h 45"/>
              </a:gdLst>
              <a:ahLst/>
              <a:cxnLst>
                <a:cxn ang="T8">
                  <a:pos x="T0" y="T1"/>
                </a:cxn>
                <a:cxn ang="T9">
                  <a:pos x="T2" y="T3"/>
                </a:cxn>
                <a:cxn ang="T10">
                  <a:pos x="T4" y="T5"/>
                </a:cxn>
                <a:cxn ang="T11">
                  <a:pos x="T6" y="T7"/>
                </a:cxn>
              </a:cxnLst>
              <a:rect l="T12" t="T13" r="T14" b="T15"/>
              <a:pathLst>
                <a:path w="2313" h="45">
                  <a:moveTo>
                    <a:pt x="0" y="0"/>
                  </a:moveTo>
                  <a:lnTo>
                    <a:pt x="136" y="45"/>
                  </a:lnTo>
                  <a:lnTo>
                    <a:pt x="2132" y="45"/>
                  </a:lnTo>
                  <a:lnTo>
                    <a:pt x="2313" y="0"/>
                  </a:lnTo>
                </a:path>
              </a:pathLst>
            </a:custGeom>
            <a:noFill/>
            <a:ln w="28575">
              <a:solidFill>
                <a:srgbClr val="FF0000"/>
              </a:solidFill>
              <a:miter lim="800000"/>
              <a:headEnd type="oval" w="med" len="med"/>
              <a:tailEnd type="triangle" w="med" len="med"/>
            </a:ln>
            <a:effectLst>
              <a:prstShdw prst="shdw17" dist="17961" dir="2700000">
                <a:srgbClr val="990000"/>
              </a:prstShdw>
            </a:effectLst>
            <a:extLst>
              <a:ext uri="{909E8E84-426E-40DD-AFC4-6F175D3DCCD1}">
                <a14:hiddenFill xmlns:a14="http://schemas.microsoft.com/office/drawing/2010/main">
                  <a:solidFill>
                    <a:srgbClr val="FFFFFF"/>
                  </a:solidFill>
                </a14:hiddenFill>
              </a:ext>
            </a:extLst>
          </p:spPr>
          <p:txBody>
            <a:bodyPr wrap="none"/>
            <a:lstStyle/>
            <a:p>
              <a:endParaRPr lang="zh-CN" altLang="en-US"/>
            </a:p>
          </p:txBody>
        </p:sp>
        <p:cxnSp>
          <p:nvCxnSpPr>
            <p:cNvPr id="20" name="直接箭头连接符 19"/>
            <p:cNvCxnSpPr/>
            <p:nvPr/>
          </p:nvCxnSpPr>
          <p:spPr>
            <a:xfrm flipV="1">
              <a:off x="9832825" y="6263606"/>
              <a:ext cx="114310" cy="25134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24" name="Rectangle 34"/>
          <p:cNvSpPr>
            <a:spLocks noChangeArrowheads="1"/>
          </p:cNvSpPr>
          <p:nvPr/>
        </p:nvSpPr>
        <p:spPr bwMode="auto">
          <a:xfrm>
            <a:off x="9517063" y="5994400"/>
            <a:ext cx="879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00FF"/>
                </a:solidFill>
                <a:latin typeface="Times New Roman" panose="02020603050405020304" pitchFamily="18" charset="0"/>
                <a:ea typeface="黑体" panose="02010609060101010101" pitchFamily="49" charset="-122"/>
              </a:rPr>
              <a:t>0.4</a:t>
            </a:r>
            <a:r>
              <a:rPr kumimoji="0" lang="zh-CN" altLang="en-US" sz="2400">
                <a:solidFill>
                  <a:srgbClr val="0000FF"/>
                </a:solidFill>
                <a:latin typeface="Times New Roman" panose="02020603050405020304" pitchFamily="18" charset="0"/>
                <a:ea typeface="黑体" panose="02010609060101010101" pitchFamily="49" charset="-122"/>
              </a:rPr>
              <a:t>万</a:t>
            </a:r>
            <a:endParaRPr kumimoji="0" lang="zh-CN" altLang="zh-CN" sz="2400">
              <a:solidFill>
                <a:srgbClr val="0000FF"/>
              </a:solidFill>
              <a:latin typeface="Times New Roman" panose="02020603050405020304" pitchFamily="18" charset="0"/>
              <a:ea typeface="黑体" panose="02010609060101010101" pitchFamily="49" charset="-122"/>
            </a:endParaRPr>
          </a:p>
        </p:txBody>
      </p:sp>
      <p:sp>
        <p:nvSpPr>
          <p:cNvPr id="125" name="Rectangle 34"/>
          <p:cNvSpPr>
            <a:spLocks noChangeArrowheads="1"/>
          </p:cNvSpPr>
          <p:nvPr/>
        </p:nvSpPr>
        <p:spPr bwMode="auto">
          <a:xfrm>
            <a:off x="11199813" y="6040438"/>
            <a:ext cx="8778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r>
              <a:rPr kumimoji="0" lang="en-US" altLang="zh-CN" sz="2400">
                <a:solidFill>
                  <a:srgbClr val="0000FF"/>
                </a:solidFill>
                <a:latin typeface="Times New Roman" panose="02020603050405020304" pitchFamily="18" charset="0"/>
                <a:ea typeface="黑体" panose="02010609060101010101" pitchFamily="49" charset="-122"/>
              </a:rPr>
              <a:t>3.6</a:t>
            </a:r>
            <a:r>
              <a:rPr kumimoji="0" lang="zh-CN" altLang="en-US" sz="2400">
                <a:solidFill>
                  <a:srgbClr val="0000FF"/>
                </a:solidFill>
                <a:latin typeface="Times New Roman" panose="02020603050405020304" pitchFamily="18" charset="0"/>
                <a:ea typeface="黑体" panose="02010609060101010101" pitchFamily="49" charset="-122"/>
              </a:rPr>
              <a:t>万</a:t>
            </a:r>
            <a:endParaRPr kumimoji="0" lang="zh-CN" altLang="zh-CN" sz="2400">
              <a:solidFill>
                <a:srgbClr val="0000FF"/>
              </a:solidFill>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5"/>
                                        </p:tgtEl>
                                        <p:attrNameLst>
                                          <p:attrName>style.visibility</p:attrName>
                                        </p:attrNameLst>
                                      </p:cBhvr>
                                      <p:to>
                                        <p:strVal val="visible"/>
                                      </p:to>
                                    </p:set>
                                    <p:animEffect transition="in" filter="dissolve">
                                      <p:cBhvr>
                                        <p:cTn id="17" dur="500"/>
                                        <p:tgtEl>
                                          <p:spTgt spid="8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0"/>
                                        </p:tgtEl>
                                        <p:attrNameLst>
                                          <p:attrName>style.visibility</p:attrName>
                                        </p:attrNameLst>
                                      </p:cBhvr>
                                      <p:to>
                                        <p:strVal val="visible"/>
                                      </p:to>
                                    </p:set>
                                    <p:animEffect transition="in" filter="dissolve">
                                      <p:cBhvr>
                                        <p:cTn id="22" dur="500"/>
                                        <p:tgtEl>
                                          <p:spTgt spid="9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6"/>
                                        </p:tgtEl>
                                        <p:attrNameLst>
                                          <p:attrName>style.visibility</p:attrName>
                                        </p:attrNameLst>
                                      </p:cBhvr>
                                      <p:to>
                                        <p:strVal val="visible"/>
                                      </p:to>
                                    </p:set>
                                    <p:animEffect transition="in" filter="dissolve">
                                      <p:cBhvr>
                                        <p:cTn id="27" dur="500"/>
                                        <p:tgtEl>
                                          <p:spTgt spid="9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dissolve">
                                      <p:cBhvr>
                                        <p:cTn id="32" dur="500"/>
                                        <p:tgtEl>
                                          <p:spTgt spid="10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dissolv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dissolve">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dissolve">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dissolve">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dissolve">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409766"/>
                                        </p:tgtEl>
                                        <p:attrNameLst>
                                          <p:attrName>style.visibility</p:attrName>
                                        </p:attrNameLst>
                                      </p:cBhvr>
                                      <p:to>
                                        <p:strVal val="visible"/>
                                      </p:to>
                                    </p:set>
                                    <p:animEffect transition="in" filter="dissolve">
                                      <p:cBhvr>
                                        <p:cTn id="62" dur="500"/>
                                        <p:tgtEl>
                                          <p:spTgt spid="409766"/>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409765"/>
                                        </p:tgtEl>
                                        <p:attrNameLst>
                                          <p:attrName>style.visibility</p:attrName>
                                        </p:attrNameLst>
                                      </p:cBhvr>
                                      <p:to>
                                        <p:strVal val="visible"/>
                                      </p:to>
                                    </p:set>
                                    <p:animEffect transition="in" filter="dissolve">
                                      <p:cBhvr>
                                        <p:cTn id="67" dur="500"/>
                                        <p:tgtEl>
                                          <p:spTgt spid="409765"/>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11"/>
                                        </p:tgtEl>
                                        <p:attrNameLst>
                                          <p:attrName>style.visibility</p:attrName>
                                        </p:attrNameLst>
                                      </p:cBhvr>
                                      <p:to>
                                        <p:strVal val="visible"/>
                                      </p:to>
                                    </p:set>
                                    <p:animEffect transition="in" filter="dissolve">
                                      <p:cBhvr>
                                        <p:cTn id="72" dur="500"/>
                                        <p:tgtEl>
                                          <p:spTgt spid="11"/>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409753"/>
                                        </p:tgtEl>
                                        <p:attrNameLst>
                                          <p:attrName>style.visibility</p:attrName>
                                        </p:attrNameLst>
                                      </p:cBhvr>
                                      <p:to>
                                        <p:strVal val="visible"/>
                                      </p:to>
                                    </p:set>
                                    <p:animEffect transition="in" filter="dissolve">
                                      <p:cBhvr>
                                        <p:cTn id="77" dur="500"/>
                                        <p:tgtEl>
                                          <p:spTgt spid="409753"/>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409781"/>
                                        </p:tgtEl>
                                        <p:attrNameLst>
                                          <p:attrName>style.visibility</p:attrName>
                                        </p:attrNameLst>
                                      </p:cBhvr>
                                      <p:to>
                                        <p:strVal val="visible"/>
                                      </p:to>
                                    </p:set>
                                    <p:animEffect transition="in" filter="dissolve">
                                      <p:cBhvr>
                                        <p:cTn id="82" dur="500"/>
                                        <p:tgtEl>
                                          <p:spTgt spid="40978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409782"/>
                                        </p:tgtEl>
                                        <p:attrNameLst>
                                          <p:attrName>style.visibility</p:attrName>
                                        </p:attrNameLst>
                                      </p:cBhvr>
                                      <p:to>
                                        <p:strVal val="visible"/>
                                      </p:to>
                                    </p:set>
                                    <p:animEffect transition="in" filter="wipe(left)">
                                      <p:cBhvr>
                                        <p:cTn id="87" dur="500"/>
                                        <p:tgtEl>
                                          <p:spTgt spid="409782"/>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grpId="0" nodeType="clickEffect">
                                  <p:stCondLst>
                                    <p:cond delay="0"/>
                                  </p:stCondLst>
                                  <p:childTnLst>
                                    <p:set>
                                      <p:cBhvr>
                                        <p:cTn id="91" dur="1" fill="hold">
                                          <p:stCondLst>
                                            <p:cond delay="0"/>
                                          </p:stCondLst>
                                        </p:cTn>
                                        <p:tgtEl>
                                          <p:spTgt spid="409780"/>
                                        </p:tgtEl>
                                        <p:attrNameLst>
                                          <p:attrName>style.visibility</p:attrName>
                                        </p:attrNameLst>
                                      </p:cBhvr>
                                      <p:to>
                                        <p:strVal val="visible"/>
                                      </p:to>
                                    </p:set>
                                    <p:animEffect transition="in" filter="dissolve">
                                      <p:cBhvr>
                                        <p:cTn id="92" dur="500"/>
                                        <p:tgtEl>
                                          <p:spTgt spid="409780"/>
                                        </p:tgtEl>
                                      </p:cBhvr>
                                    </p:animEffect>
                                  </p:childTnLst>
                                </p:cTn>
                              </p:par>
                            </p:childTnLst>
                          </p:cTn>
                        </p:par>
                      </p:childTnLst>
                    </p:cTn>
                  </p:par>
                  <p:par>
                    <p:cTn id="93" fill="hold">
                      <p:stCondLst>
                        <p:cond delay="indefinite"/>
                      </p:stCondLst>
                      <p:childTnLst>
                        <p:par>
                          <p:cTn id="94" fill="hold">
                            <p:stCondLst>
                              <p:cond delay="0"/>
                            </p:stCondLst>
                            <p:childTnLst>
                              <p:par>
                                <p:cTn id="95" presetID="9" presetClass="entr" presetSubtype="0" fill="hold" nodeType="clickEffect">
                                  <p:stCondLst>
                                    <p:cond delay="0"/>
                                  </p:stCondLst>
                                  <p:childTnLst>
                                    <p:set>
                                      <p:cBhvr>
                                        <p:cTn id="96" dur="1" fill="hold">
                                          <p:stCondLst>
                                            <p:cond delay="0"/>
                                          </p:stCondLst>
                                        </p:cTn>
                                        <p:tgtEl>
                                          <p:spTgt spid="12"/>
                                        </p:tgtEl>
                                        <p:attrNameLst>
                                          <p:attrName>style.visibility</p:attrName>
                                        </p:attrNameLst>
                                      </p:cBhvr>
                                      <p:to>
                                        <p:strVal val="visible"/>
                                      </p:to>
                                    </p:set>
                                    <p:animEffect transition="in" filter="dissolve">
                                      <p:cBhvr>
                                        <p:cTn id="97" dur="500"/>
                                        <p:tgtEl>
                                          <p:spTgt spid="12"/>
                                        </p:tgtEl>
                                      </p:cBhvr>
                                    </p:animEffect>
                                  </p:childTnLst>
                                </p:cTn>
                              </p:par>
                            </p:childTnLst>
                          </p:cTn>
                        </p:par>
                      </p:childTnLst>
                    </p:cTn>
                  </p:par>
                  <p:par>
                    <p:cTn id="98" fill="hold">
                      <p:stCondLst>
                        <p:cond delay="indefinite"/>
                      </p:stCondLst>
                      <p:childTnLst>
                        <p:par>
                          <p:cTn id="99" fill="hold">
                            <p:stCondLst>
                              <p:cond delay="0"/>
                            </p:stCondLst>
                            <p:childTnLst>
                              <p:par>
                                <p:cTn id="100" presetID="9" presetClass="entr" presetSubtype="0" fill="hold" grpId="0" nodeType="clickEffect">
                                  <p:stCondLst>
                                    <p:cond delay="0"/>
                                  </p:stCondLst>
                                  <p:childTnLst>
                                    <p:set>
                                      <p:cBhvr>
                                        <p:cTn id="101" dur="1" fill="hold">
                                          <p:stCondLst>
                                            <p:cond delay="0"/>
                                          </p:stCondLst>
                                        </p:cTn>
                                        <p:tgtEl>
                                          <p:spTgt spid="409767"/>
                                        </p:tgtEl>
                                        <p:attrNameLst>
                                          <p:attrName>style.visibility</p:attrName>
                                        </p:attrNameLst>
                                      </p:cBhvr>
                                      <p:to>
                                        <p:strVal val="visible"/>
                                      </p:to>
                                    </p:set>
                                    <p:animEffect transition="in" filter="dissolve">
                                      <p:cBhvr>
                                        <p:cTn id="102" dur="500"/>
                                        <p:tgtEl>
                                          <p:spTgt spid="409767"/>
                                        </p:tgtEl>
                                      </p:cBhvr>
                                    </p:animEffect>
                                  </p:childTnLst>
                                </p:cTn>
                              </p:par>
                            </p:childTnLst>
                          </p:cTn>
                        </p:par>
                      </p:childTnLst>
                    </p:cTn>
                  </p:par>
                  <p:par>
                    <p:cTn id="103" fill="hold">
                      <p:stCondLst>
                        <p:cond delay="indefinite"/>
                      </p:stCondLst>
                      <p:childTnLst>
                        <p:par>
                          <p:cTn id="104" fill="hold">
                            <p:stCondLst>
                              <p:cond delay="0"/>
                            </p:stCondLst>
                            <p:childTnLst>
                              <p:par>
                                <p:cTn id="105" presetID="9" presetClass="entr" presetSubtype="0" fill="hold" grpId="0" nodeType="clickEffect">
                                  <p:stCondLst>
                                    <p:cond delay="0"/>
                                  </p:stCondLst>
                                  <p:childTnLst>
                                    <p:set>
                                      <p:cBhvr>
                                        <p:cTn id="106" dur="1" fill="hold">
                                          <p:stCondLst>
                                            <p:cond delay="0"/>
                                          </p:stCondLst>
                                        </p:cTn>
                                        <p:tgtEl>
                                          <p:spTgt spid="409768"/>
                                        </p:tgtEl>
                                        <p:attrNameLst>
                                          <p:attrName>style.visibility</p:attrName>
                                        </p:attrNameLst>
                                      </p:cBhvr>
                                      <p:to>
                                        <p:strVal val="visible"/>
                                      </p:to>
                                    </p:set>
                                    <p:animEffect transition="in" filter="dissolve">
                                      <p:cBhvr>
                                        <p:cTn id="107" dur="500"/>
                                        <p:tgtEl>
                                          <p:spTgt spid="409768"/>
                                        </p:tgtEl>
                                      </p:cBhvr>
                                    </p:animEffect>
                                  </p:childTnLst>
                                </p:cTn>
                              </p:par>
                            </p:childTnLst>
                          </p:cTn>
                        </p:par>
                      </p:childTnLst>
                    </p:cTn>
                  </p:par>
                  <p:par>
                    <p:cTn id="108" fill="hold">
                      <p:stCondLst>
                        <p:cond delay="indefinite"/>
                      </p:stCondLst>
                      <p:childTnLst>
                        <p:par>
                          <p:cTn id="109" fill="hold">
                            <p:stCondLst>
                              <p:cond delay="0"/>
                            </p:stCondLst>
                            <p:childTnLst>
                              <p:par>
                                <p:cTn id="110" presetID="9" presetClass="entr" presetSubtype="0" fill="hold" nodeType="clickEffect">
                                  <p:stCondLst>
                                    <p:cond delay="0"/>
                                  </p:stCondLst>
                                  <p:childTnLst>
                                    <p:set>
                                      <p:cBhvr>
                                        <p:cTn id="111" dur="1" fill="hold">
                                          <p:stCondLst>
                                            <p:cond delay="0"/>
                                          </p:stCondLst>
                                        </p:cTn>
                                        <p:tgtEl>
                                          <p:spTgt spid="17"/>
                                        </p:tgtEl>
                                        <p:attrNameLst>
                                          <p:attrName>style.visibility</p:attrName>
                                        </p:attrNameLst>
                                      </p:cBhvr>
                                      <p:to>
                                        <p:strVal val="visible"/>
                                      </p:to>
                                    </p:set>
                                    <p:animEffect transition="in" filter="dissolve">
                                      <p:cBhvr>
                                        <p:cTn id="112" dur="500"/>
                                        <p:tgtEl>
                                          <p:spTgt spid="17"/>
                                        </p:tgtEl>
                                      </p:cBhvr>
                                    </p:animEffect>
                                  </p:childTnLst>
                                </p:cTn>
                              </p:par>
                              <p:par>
                                <p:cTn id="113" presetID="9" presetClass="entr" presetSubtype="0" fill="hold" nodeType="withEffect">
                                  <p:stCondLst>
                                    <p:cond delay="0"/>
                                  </p:stCondLst>
                                  <p:childTnLst>
                                    <p:set>
                                      <p:cBhvr>
                                        <p:cTn id="114" dur="1" fill="hold">
                                          <p:stCondLst>
                                            <p:cond delay="0"/>
                                          </p:stCondLst>
                                        </p:cTn>
                                        <p:tgtEl>
                                          <p:spTgt spid="18"/>
                                        </p:tgtEl>
                                        <p:attrNameLst>
                                          <p:attrName>style.visibility</p:attrName>
                                        </p:attrNameLst>
                                      </p:cBhvr>
                                      <p:to>
                                        <p:strVal val="visible"/>
                                      </p:to>
                                    </p:set>
                                    <p:animEffect transition="in" filter="dissolve">
                                      <p:cBhvr>
                                        <p:cTn id="115" dur="500"/>
                                        <p:tgtEl>
                                          <p:spTgt spid="18"/>
                                        </p:tgtEl>
                                      </p:cBhvr>
                                    </p:animEffect>
                                  </p:childTnLst>
                                </p:cTn>
                              </p:par>
                            </p:childTnLst>
                          </p:cTn>
                        </p:par>
                      </p:childTnLst>
                    </p:cTn>
                  </p:par>
                  <p:par>
                    <p:cTn id="116" fill="hold">
                      <p:stCondLst>
                        <p:cond delay="indefinite"/>
                      </p:stCondLst>
                      <p:childTnLst>
                        <p:par>
                          <p:cTn id="117" fill="hold">
                            <p:stCondLst>
                              <p:cond delay="0"/>
                            </p:stCondLst>
                            <p:childTnLst>
                              <p:par>
                                <p:cTn id="118" presetID="9" presetClass="entr" presetSubtype="0" fill="hold" grpId="0" nodeType="clickEffect">
                                  <p:stCondLst>
                                    <p:cond delay="0"/>
                                  </p:stCondLst>
                                  <p:childTnLst>
                                    <p:set>
                                      <p:cBhvr>
                                        <p:cTn id="119" dur="1" fill="hold">
                                          <p:stCondLst>
                                            <p:cond delay="0"/>
                                          </p:stCondLst>
                                        </p:cTn>
                                        <p:tgtEl>
                                          <p:spTgt spid="198"/>
                                        </p:tgtEl>
                                        <p:attrNameLst>
                                          <p:attrName>style.visibility</p:attrName>
                                        </p:attrNameLst>
                                      </p:cBhvr>
                                      <p:to>
                                        <p:strVal val="visible"/>
                                      </p:to>
                                    </p:set>
                                    <p:animEffect transition="in" filter="dissolve">
                                      <p:cBhvr>
                                        <p:cTn id="120" dur="500"/>
                                        <p:tgtEl>
                                          <p:spTgt spid="198"/>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204"/>
                                        </p:tgtEl>
                                        <p:attrNameLst>
                                          <p:attrName>style.visibility</p:attrName>
                                        </p:attrNameLst>
                                      </p:cBhvr>
                                      <p:to>
                                        <p:strVal val="visible"/>
                                      </p:to>
                                    </p:set>
                                    <p:animEffect transition="in" filter="dissolve">
                                      <p:cBhvr>
                                        <p:cTn id="123" dur="500"/>
                                        <p:tgtEl>
                                          <p:spTgt spid="204"/>
                                        </p:tgtEl>
                                      </p:cBhvr>
                                    </p:animEffect>
                                  </p:childTnLst>
                                </p:cTn>
                              </p:par>
                            </p:childTnLst>
                          </p:cTn>
                        </p:par>
                      </p:childTnLst>
                    </p:cTn>
                  </p:par>
                  <p:par>
                    <p:cTn id="124" fill="hold">
                      <p:stCondLst>
                        <p:cond delay="indefinite"/>
                      </p:stCondLst>
                      <p:childTnLst>
                        <p:par>
                          <p:cTn id="125" fill="hold">
                            <p:stCondLst>
                              <p:cond delay="0"/>
                            </p:stCondLst>
                            <p:childTnLst>
                              <p:par>
                                <p:cTn id="126" presetID="9" presetClass="entr" presetSubtype="0" fill="hold" grpId="0" nodeType="clickEffect">
                                  <p:stCondLst>
                                    <p:cond delay="0"/>
                                  </p:stCondLst>
                                  <p:childTnLst>
                                    <p:set>
                                      <p:cBhvr>
                                        <p:cTn id="127" dur="1" fill="hold">
                                          <p:stCondLst>
                                            <p:cond delay="0"/>
                                          </p:stCondLst>
                                        </p:cTn>
                                        <p:tgtEl>
                                          <p:spTgt spid="409769"/>
                                        </p:tgtEl>
                                        <p:attrNameLst>
                                          <p:attrName>style.visibility</p:attrName>
                                        </p:attrNameLst>
                                      </p:cBhvr>
                                      <p:to>
                                        <p:strVal val="visible"/>
                                      </p:to>
                                    </p:set>
                                    <p:animEffect transition="in" filter="dissolve">
                                      <p:cBhvr>
                                        <p:cTn id="128" dur="500"/>
                                        <p:tgtEl>
                                          <p:spTgt spid="409769"/>
                                        </p:tgtEl>
                                      </p:cBhvr>
                                    </p:animEffect>
                                  </p:childTnLst>
                                </p:cTn>
                              </p:par>
                            </p:childTnLst>
                          </p:cTn>
                        </p:par>
                      </p:childTnLst>
                    </p:cTn>
                  </p:par>
                  <p:par>
                    <p:cTn id="129" fill="hold">
                      <p:stCondLst>
                        <p:cond delay="indefinite"/>
                      </p:stCondLst>
                      <p:childTnLst>
                        <p:par>
                          <p:cTn id="130" fill="hold">
                            <p:stCondLst>
                              <p:cond delay="0"/>
                            </p:stCondLst>
                            <p:childTnLst>
                              <p:par>
                                <p:cTn id="131" presetID="9" presetClass="entr" presetSubtype="0" fill="hold" nodeType="clickEffect">
                                  <p:stCondLst>
                                    <p:cond delay="0"/>
                                  </p:stCondLst>
                                  <p:childTnLst>
                                    <p:set>
                                      <p:cBhvr>
                                        <p:cTn id="132" dur="1" fill="hold">
                                          <p:stCondLst>
                                            <p:cond delay="0"/>
                                          </p:stCondLst>
                                        </p:cTn>
                                        <p:tgtEl>
                                          <p:spTgt spid="21"/>
                                        </p:tgtEl>
                                        <p:attrNameLst>
                                          <p:attrName>style.visibility</p:attrName>
                                        </p:attrNameLst>
                                      </p:cBhvr>
                                      <p:to>
                                        <p:strVal val="visible"/>
                                      </p:to>
                                    </p:set>
                                    <p:animEffect transition="in" filter="dissolve">
                                      <p:cBhvr>
                                        <p:cTn id="133" dur="500"/>
                                        <p:tgtEl>
                                          <p:spTgt spid="21"/>
                                        </p:tgtEl>
                                      </p:cBhvr>
                                    </p:animEffect>
                                  </p:childTnLst>
                                </p:cTn>
                              </p:par>
                            </p:childTnLst>
                          </p:cTn>
                        </p:par>
                      </p:childTnLst>
                    </p:cTn>
                  </p:par>
                  <p:par>
                    <p:cTn id="134" fill="hold">
                      <p:stCondLst>
                        <p:cond delay="indefinite"/>
                      </p:stCondLst>
                      <p:childTnLst>
                        <p:par>
                          <p:cTn id="135" fill="hold">
                            <p:stCondLst>
                              <p:cond delay="0"/>
                            </p:stCondLst>
                            <p:childTnLst>
                              <p:par>
                                <p:cTn id="136" presetID="9" presetClass="entr" presetSubtype="0" fill="hold" grpId="0" nodeType="clickEffect">
                                  <p:stCondLst>
                                    <p:cond delay="0"/>
                                  </p:stCondLst>
                                  <p:childTnLst>
                                    <p:set>
                                      <p:cBhvr>
                                        <p:cTn id="137" dur="1" fill="hold">
                                          <p:stCondLst>
                                            <p:cond delay="0"/>
                                          </p:stCondLst>
                                        </p:cTn>
                                        <p:tgtEl>
                                          <p:spTgt spid="124"/>
                                        </p:tgtEl>
                                        <p:attrNameLst>
                                          <p:attrName>style.visibility</p:attrName>
                                        </p:attrNameLst>
                                      </p:cBhvr>
                                      <p:to>
                                        <p:strVal val="visible"/>
                                      </p:to>
                                    </p:set>
                                    <p:animEffect transition="in" filter="dissolve">
                                      <p:cBhvr>
                                        <p:cTn id="138" dur="500"/>
                                        <p:tgtEl>
                                          <p:spTgt spid="124"/>
                                        </p:tgtEl>
                                      </p:cBhvr>
                                    </p:animEffect>
                                  </p:childTnLst>
                                </p:cTn>
                              </p:par>
                            </p:childTnLst>
                          </p:cTn>
                        </p:par>
                      </p:childTnLst>
                    </p:cTn>
                  </p:par>
                  <p:par>
                    <p:cTn id="139" fill="hold">
                      <p:stCondLst>
                        <p:cond delay="indefinite"/>
                      </p:stCondLst>
                      <p:childTnLst>
                        <p:par>
                          <p:cTn id="140" fill="hold">
                            <p:stCondLst>
                              <p:cond delay="0"/>
                            </p:stCondLst>
                            <p:childTnLst>
                              <p:par>
                                <p:cTn id="141" presetID="9" presetClass="entr" presetSubtype="0" fill="hold" grpId="0" nodeType="clickEffect">
                                  <p:stCondLst>
                                    <p:cond delay="0"/>
                                  </p:stCondLst>
                                  <p:childTnLst>
                                    <p:set>
                                      <p:cBhvr>
                                        <p:cTn id="142" dur="1" fill="hold">
                                          <p:stCondLst>
                                            <p:cond delay="0"/>
                                          </p:stCondLst>
                                        </p:cTn>
                                        <p:tgtEl>
                                          <p:spTgt spid="125"/>
                                        </p:tgtEl>
                                        <p:attrNameLst>
                                          <p:attrName>style.visibility</p:attrName>
                                        </p:attrNameLst>
                                      </p:cBhvr>
                                      <p:to>
                                        <p:strVal val="visible"/>
                                      </p:to>
                                    </p:set>
                                    <p:animEffect transition="in" filter="dissolve">
                                      <p:cBhvr>
                                        <p:cTn id="143"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753" grpId="0"/>
      <p:bldP spid="409765" grpId="0"/>
      <p:bldP spid="409766" grpId="0"/>
      <p:bldP spid="409767" grpId="0"/>
      <p:bldP spid="409768" grpId="0"/>
      <p:bldP spid="409769" grpId="0"/>
      <p:bldP spid="409780" grpId="0"/>
      <p:bldP spid="409781" grpId="0"/>
      <p:bldP spid="198" grpId="0"/>
      <p:bldP spid="204" grpId="0"/>
      <p:bldP spid="124" grpId="0"/>
      <p:bldP spid="125" grpId="0"/>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文本框 9"/>
          <p:cNvSpPr txBox="1"/>
          <p:nvPr/>
        </p:nvSpPr>
        <p:spPr>
          <a:xfrm>
            <a:off x="1235460" y="175450"/>
            <a:ext cx="8712968" cy="461665"/>
          </a:xfrm>
          <a:prstGeom prst="rect">
            <a:avLst/>
          </a:prstGeom>
          <a:noFill/>
        </p:spPr>
        <p:txBody>
          <a:bodyPr wrap="square" rtlCol="0">
            <a:spAutoFit/>
          </a:bodyPr>
          <a:lstStyle/>
          <a:p>
            <a:r>
              <a:rPr lang="zh-CN" altLang="en-US" dirty="0"/>
              <a:t>两年期，面值</a:t>
            </a:r>
            <a:r>
              <a:rPr lang="en-US" altLang="zh-CN" dirty="0">
                <a:solidFill>
                  <a:srgbClr val="0000FF"/>
                </a:solidFill>
              </a:rPr>
              <a:t>1000</a:t>
            </a:r>
            <a:r>
              <a:rPr lang="zh-CN" altLang="en-US" dirty="0"/>
              <a:t>，票面利率</a:t>
            </a:r>
            <a:r>
              <a:rPr lang="en-US" altLang="zh-CN" dirty="0"/>
              <a:t>10%</a:t>
            </a:r>
            <a:r>
              <a:rPr lang="zh-CN" altLang="en-US" dirty="0"/>
              <a:t>，当时市场实际利率</a:t>
            </a:r>
            <a:r>
              <a:rPr lang="en-US" altLang="zh-CN" dirty="0"/>
              <a:t>10%</a:t>
            </a:r>
            <a:endParaRPr lang="zh-CN" altLang="en-US" dirty="0"/>
          </a:p>
        </p:txBody>
      </p:sp>
      <p:sp>
        <p:nvSpPr>
          <p:cNvPr id="14" name="文本框 13"/>
          <p:cNvSpPr txBox="1"/>
          <p:nvPr/>
        </p:nvSpPr>
        <p:spPr>
          <a:xfrm>
            <a:off x="1035784" y="2241338"/>
            <a:ext cx="1126380" cy="461665"/>
          </a:xfrm>
          <a:prstGeom prst="rect">
            <a:avLst/>
          </a:prstGeom>
          <a:noFill/>
        </p:spPr>
        <p:txBody>
          <a:bodyPr wrap="square" rtlCol="0">
            <a:spAutoFit/>
          </a:bodyPr>
          <a:lstStyle/>
          <a:p>
            <a:r>
              <a:rPr lang="en-US" altLang="zh-CN" dirty="0"/>
              <a:t>0</a:t>
            </a:r>
            <a:r>
              <a:rPr lang="zh-CN" altLang="en-US" dirty="0"/>
              <a:t>现值</a:t>
            </a:r>
            <a:r>
              <a:rPr lang="en-US" altLang="zh-CN" dirty="0"/>
              <a:t>=</a:t>
            </a:r>
            <a:r>
              <a:rPr lang="zh-CN" altLang="en-US" dirty="0"/>
              <a:t> </a:t>
            </a:r>
            <a:endParaRPr lang="zh-CN" altLang="en-US" dirty="0"/>
          </a:p>
        </p:txBody>
      </p:sp>
      <p:sp>
        <p:nvSpPr>
          <p:cNvPr id="16" name="文本框 15"/>
          <p:cNvSpPr txBox="1"/>
          <p:nvPr/>
        </p:nvSpPr>
        <p:spPr>
          <a:xfrm>
            <a:off x="2162164" y="2244115"/>
            <a:ext cx="7786264" cy="461665"/>
          </a:xfrm>
          <a:prstGeom prst="rect">
            <a:avLst/>
          </a:prstGeom>
          <a:noFill/>
        </p:spPr>
        <p:txBody>
          <a:bodyPr wrap="square" rtlCol="0">
            <a:spAutoFit/>
          </a:bodyPr>
          <a:lstStyle/>
          <a:p>
            <a:r>
              <a:rPr lang="en-US" altLang="zh-CN" dirty="0"/>
              <a:t>100/1.1+100/1.21+1000/1.21 </a:t>
            </a:r>
            <a:r>
              <a:rPr lang="en-US" altLang="zh-CN" dirty="0">
                <a:solidFill>
                  <a:srgbClr val="002060"/>
                </a:solidFill>
              </a:rPr>
              <a:t>=  </a:t>
            </a:r>
            <a:r>
              <a:rPr lang="en-US" altLang="zh-CN" dirty="0"/>
              <a:t>90.91+82.65+826.44=</a:t>
            </a:r>
            <a:r>
              <a:rPr lang="en-US" altLang="zh-CN" dirty="0">
                <a:solidFill>
                  <a:srgbClr val="0000FF"/>
                </a:solidFill>
              </a:rPr>
              <a:t>1000</a:t>
            </a:r>
            <a:endParaRPr lang="zh-CN" altLang="en-US" dirty="0">
              <a:solidFill>
                <a:srgbClr val="0000FF"/>
              </a:solidFill>
            </a:endParaRPr>
          </a:p>
        </p:txBody>
      </p:sp>
      <p:grpSp>
        <p:nvGrpSpPr>
          <p:cNvPr id="33" name="组合 32"/>
          <p:cNvGrpSpPr/>
          <p:nvPr/>
        </p:nvGrpSpPr>
        <p:grpSpPr>
          <a:xfrm>
            <a:off x="1622936" y="632864"/>
            <a:ext cx="8721536" cy="1525347"/>
            <a:chOff x="1622936" y="632864"/>
            <a:chExt cx="8721536" cy="1525347"/>
          </a:xfrm>
        </p:grpSpPr>
        <p:grpSp>
          <p:nvGrpSpPr>
            <p:cNvPr id="11" name="组合 10"/>
            <p:cNvGrpSpPr/>
            <p:nvPr/>
          </p:nvGrpSpPr>
          <p:grpSpPr>
            <a:xfrm>
              <a:off x="1703512" y="1121396"/>
              <a:ext cx="7776864" cy="360040"/>
              <a:chOff x="1847528" y="1052736"/>
              <a:chExt cx="7776864" cy="360040"/>
            </a:xfrm>
          </p:grpSpPr>
          <p:cxnSp>
            <p:nvCxnSpPr>
              <p:cNvPr id="5" name="直接连接符 4"/>
              <p:cNvCxnSpPr/>
              <p:nvPr/>
            </p:nvCxnSpPr>
            <p:spPr>
              <a:xfrm>
                <a:off x="1847528" y="1412776"/>
                <a:ext cx="7776864"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862487" y="1052736"/>
                <a:ext cx="0" cy="360040"/>
              </a:xfrm>
              <a:prstGeom prst="line">
                <a:avLst/>
              </a:prstGeom>
              <a:ln w="762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591944" y="1052736"/>
                <a:ext cx="0" cy="360040"/>
              </a:xfrm>
              <a:prstGeom prst="line">
                <a:avLst/>
              </a:prstGeom>
              <a:ln w="762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9592115" y="1052736"/>
                <a:ext cx="0" cy="360040"/>
              </a:xfrm>
              <a:prstGeom prst="line">
                <a:avLst/>
              </a:prstGeom>
              <a:ln w="76200">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2" name="文本框 11"/>
            <p:cNvSpPr txBox="1"/>
            <p:nvPr/>
          </p:nvSpPr>
          <p:spPr>
            <a:xfrm>
              <a:off x="8616280" y="632864"/>
              <a:ext cx="1728192" cy="461665"/>
            </a:xfrm>
            <a:prstGeom prst="rect">
              <a:avLst/>
            </a:prstGeom>
            <a:noFill/>
          </p:spPr>
          <p:txBody>
            <a:bodyPr wrap="square" rtlCol="0">
              <a:spAutoFit/>
            </a:bodyPr>
            <a:lstStyle/>
            <a:p>
              <a:r>
                <a:rPr lang="en-US" altLang="zh-CN" dirty="0"/>
                <a:t>100</a:t>
              </a:r>
              <a:r>
                <a:rPr lang="zh-CN" altLang="en-US" dirty="0"/>
                <a:t>，</a:t>
              </a:r>
              <a:r>
                <a:rPr lang="en-US" altLang="zh-CN" dirty="0"/>
                <a:t>1000</a:t>
              </a:r>
              <a:endParaRPr lang="zh-CN" altLang="en-US" dirty="0"/>
            </a:p>
          </p:txBody>
        </p:sp>
        <p:sp>
          <p:nvSpPr>
            <p:cNvPr id="13" name="文本框 12"/>
            <p:cNvSpPr txBox="1"/>
            <p:nvPr/>
          </p:nvSpPr>
          <p:spPr>
            <a:xfrm>
              <a:off x="5087888" y="718757"/>
              <a:ext cx="864096" cy="461665"/>
            </a:xfrm>
            <a:prstGeom prst="rect">
              <a:avLst/>
            </a:prstGeom>
            <a:noFill/>
          </p:spPr>
          <p:txBody>
            <a:bodyPr wrap="square" rtlCol="0">
              <a:spAutoFit/>
            </a:bodyPr>
            <a:lstStyle/>
            <a:p>
              <a:r>
                <a:rPr lang="en-US" altLang="zh-CN" dirty="0"/>
                <a:t>100</a:t>
              </a:r>
              <a:endParaRPr lang="zh-CN" altLang="en-US" dirty="0"/>
            </a:p>
          </p:txBody>
        </p:sp>
        <p:sp>
          <p:nvSpPr>
            <p:cNvPr id="17" name="文本框 16"/>
            <p:cNvSpPr txBox="1"/>
            <p:nvPr/>
          </p:nvSpPr>
          <p:spPr>
            <a:xfrm>
              <a:off x="1622936" y="1610643"/>
              <a:ext cx="1016680" cy="461665"/>
            </a:xfrm>
            <a:prstGeom prst="rect">
              <a:avLst/>
            </a:prstGeom>
            <a:noFill/>
          </p:spPr>
          <p:txBody>
            <a:bodyPr wrap="square" rtlCol="0">
              <a:spAutoFit/>
            </a:bodyPr>
            <a:lstStyle/>
            <a:p>
              <a:r>
                <a:rPr lang="en-US" altLang="zh-CN" dirty="0"/>
                <a:t>0</a:t>
              </a:r>
              <a:r>
                <a:rPr lang="zh-CN" altLang="en-US" dirty="0"/>
                <a:t>时</a:t>
              </a:r>
              <a:endParaRPr lang="zh-CN" altLang="en-US" dirty="0"/>
            </a:p>
          </p:txBody>
        </p:sp>
        <p:sp>
          <p:nvSpPr>
            <p:cNvPr id="18" name="文本框 17"/>
            <p:cNvSpPr txBox="1"/>
            <p:nvPr/>
          </p:nvSpPr>
          <p:spPr>
            <a:xfrm>
              <a:off x="5238467" y="1637510"/>
              <a:ext cx="648072" cy="461665"/>
            </a:xfrm>
            <a:prstGeom prst="rect">
              <a:avLst/>
            </a:prstGeom>
            <a:noFill/>
          </p:spPr>
          <p:txBody>
            <a:bodyPr wrap="square" rtlCol="0">
              <a:spAutoFit/>
            </a:bodyPr>
            <a:lstStyle/>
            <a:p>
              <a:r>
                <a:rPr lang="en-US" altLang="zh-CN" dirty="0"/>
                <a:t>1</a:t>
              </a:r>
              <a:r>
                <a:rPr lang="zh-CN" altLang="en-US" dirty="0"/>
                <a:t>时</a:t>
              </a:r>
              <a:endParaRPr lang="zh-CN" altLang="en-US" dirty="0"/>
            </a:p>
          </p:txBody>
        </p:sp>
        <p:sp>
          <p:nvSpPr>
            <p:cNvPr id="19" name="文本框 18"/>
            <p:cNvSpPr txBox="1"/>
            <p:nvPr/>
          </p:nvSpPr>
          <p:spPr>
            <a:xfrm>
              <a:off x="9133463" y="1696546"/>
              <a:ext cx="814965" cy="461665"/>
            </a:xfrm>
            <a:prstGeom prst="rect">
              <a:avLst/>
            </a:prstGeom>
            <a:noFill/>
          </p:spPr>
          <p:txBody>
            <a:bodyPr wrap="square" rtlCol="0">
              <a:spAutoFit/>
            </a:bodyPr>
            <a:lstStyle/>
            <a:p>
              <a:r>
                <a:rPr lang="en-US" altLang="zh-CN" dirty="0"/>
                <a:t>2</a:t>
              </a:r>
              <a:r>
                <a:rPr lang="zh-CN" altLang="en-US" dirty="0"/>
                <a:t>时</a:t>
              </a:r>
              <a:endParaRPr lang="zh-CN" altLang="en-US" dirty="0"/>
            </a:p>
          </p:txBody>
        </p:sp>
      </p:grpSp>
      <p:sp>
        <p:nvSpPr>
          <p:cNvPr id="20" name="文本框 19"/>
          <p:cNvSpPr txBox="1"/>
          <p:nvPr/>
        </p:nvSpPr>
        <p:spPr>
          <a:xfrm>
            <a:off x="5131315" y="2773890"/>
            <a:ext cx="3519252" cy="461665"/>
          </a:xfrm>
          <a:prstGeom prst="rect">
            <a:avLst/>
          </a:prstGeom>
          <a:noFill/>
        </p:spPr>
        <p:txBody>
          <a:bodyPr wrap="square" rtlCol="0">
            <a:spAutoFit/>
          </a:bodyPr>
          <a:lstStyle/>
          <a:p>
            <a:pPr lvl="0"/>
            <a:r>
              <a:rPr lang="en-US" altLang="zh-CN" dirty="0"/>
              <a:t>1</a:t>
            </a:r>
            <a:r>
              <a:rPr lang="zh-CN" altLang="en-US" dirty="0"/>
              <a:t>现值</a:t>
            </a:r>
            <a:r>
              <a:rPr lang="en-US" altLang="zh-CN" dirty="0"/>
              <a:t>=</a:t>
            </a:r>
            <a:r>
              <a:rPr lang="en-US" altLang="zh-CN" dirty="0">
                <a:solidFill>
                  <a:srgbClr val="002A00"/>
                </a:solidFill>
              </a:rPr>
              <a:t>100/1.1+1000/1.1</a:t>
            </a:r>
            <a:endParaRPr lang="zh-CN" altLang="en-US" dirty="0"/>
          </a:p>
        </p:txBody>
      </p:sp>
      <p:sp>
        <p:nvSpPr>
          <p:cNvPr id="23" name="矩形 22"/>
          <p:cNvSpPr/>
          <p:nvPr/>
        </p:nvSpPr>
        <p:spPr>
          <a:xfrm>
            <a:off x="8333643" y="2748379"/>
            <a:ext cx="2863284" cy="461665"/>
          </a:xfrm>
          <a:prstGeom prst="rect">
            <a:avLst/>
          </a:prstGeom>
        </p:spPr>
        <p:txBody>
          <a:bodyPr wrap="none">
            <a:spAutoFit/>
          </a:bodyPr>
          <a:lstStyle/>
          <a:p>
            <a:r>
              <a:rPr lang="en-US" altLang="zh-CN" dirty="0">
                <a:solidFill>
                  <a:srgbClr val="002A00"/>
                </a:solidFill>
              </a:rPr>
              <a:t>=90.91+909.09=</a:t>
            </a:r>
            <a:r>
              <a:rPr lang="en-US" altLang="zh-CN" dirty="0">
                <a:solidFill>
                  <a:srgbClr val="0000FF"/>
                </a:solidFill>
              </a:rPr>
              <a:t>1000</a:t>
            </a:r>
            <a:endParaRPr lang="zh-CN" altLang="en-US" dirty="0">
              <a:solidFill>
                <a:srgbClr val="0000FF"/>
              </a:solidFill>
            </a:endParaRPr>
          </a:p>
        </p:txBody>
      </p:sp>
      <p:sp>
        <p:nvSpPr>
          <p:cNvPr id="24" name="文本框 23"/>
          <p:cNvSpPr txBox="1"/>
          <p:nvPr/>
        </p:nvSpPr>
        <p:spPr>
          <a:xfrm>
            <a:off x="959000" y="4774632"/>
            <a:ext cx="7164796" cy="461665"/>
          </a:xfrm>
          <a:prstGeom prst="rect">
            <a:avLst/>
          </a:prstGeom>
          <a:noFill/>
        </p:spPr>
        <p:txBody>
          <a:bodyPr wrap="square" rtlCol="0">
            <a:spAutoFit/>
          </a:bodyPr>
          <a:lstStyle/>
          <a:p>
            <a:r>
              <a:rPr lang="zh-CN" altLang="en-US" dirty="0"/>
              <a:t>如果在</a:t>
            </a:r>
            <a:r>
              <a:rPr lang="en-US" altLang="zh-CN" dirty="0"/>
              <a:t>1</a:t>
            </a:r>
            <a:r>
              <a:rPr lang="zh-CN" altLang="en-US" dirty="0"/>
              <a:t>时，市场利率降到</a:t>
            </a:r>
            <a:r>
              <a:rPr lang="en-US" altLang="zh-CN" dirty="0"/>
              <a:t>5%</a:t>
            </a:r>
            <a:r>
              <a:rPr lang="zh-CN" altLang="en-US" dirty="0"/>
              <a:t>，</a:t>
            </a:r>
            <a:r>
              <a:rPr lang="en-US" altLang="zh-CN" dirty="0"/>
              <a:t>1</a:t>
            </a:r>
            <a:r>
              <a:rPr lang="zh-CN" altLang="en-US" dirty="0"/>
              <a:t>时现值如何变？ </a:t>
            </a:r>
            <a:endParaRPr lang="zh-CN" altLang="en-US" dirty="0"/>
          </a:p>
        </p:txBody>
      </p:sp>
      <p:sp>
        <p:nvSpPr>
          <p:cNvPr id="26" name="矩形 25"/>
          <p:cNvSpPr/>
          <p:nvPr/>
        </p:nvSpPr>
        <p:spPr>
          <a:xfrm>
            <a:off x="5267840" y="5272445"/>
            <a:ext cx="5022978" cy="461665"/>
          </a:xfrm>
          <a:prstGeom prst="rect">
            <a:avLst/>
          </a:prstGeom>
        </p:spPr>
        <p:txBody>
          <a:bodyPr wrap="square">
            <a:spAutoFit/>
          </a:bodyPr>
          <a:lstStyle/>
          <a:p>
            <a:r>
              <a:rPr lang="en-US" altLang="zh-CN" dirty="0">
                <a:solidFill>
                  <a:srgbClr val="002A00"/>
                </a:solidFill>
              </a:rPr>
              <a:t>1</a:t>
            </a:r>
            <a:r>
              <a:rPr lang="zh-CN" altLang="en-US" dirty="0">
                <a:solidFill>
                  <a:srgbClr val="002A00"/>
                </a:solidFill>
              </a:rPr>
              <a:t>现值</a:t>
            </a:r>
            <a:r>
              <a:rPr lang="en-US" altLang="zh-CN" dirty="0">
                <a:solidFill>
                  <a:srgbClr val="002A00"/>
                </a:solidFill>
              </a:rPr>
              <a:t>=100/1.05+1000/1.05</a:t>
            </a:r>
            <a:endParaRPr lang="zh-CN" altLang="en-US" dirty="0"/>
          </a:p>
        </p:txBody>
      </p:sp>
      <p:sp>
        <p:nvSpPr>
          <p:cNvPr id="27" name="矩形 26"/>
          <p:cNvSpPr/>
          <p:nvPr/>
        </p:nvSpPr>
        <p:spPr>
          <a:xfrm>
            <a:off x="8751198" y="5301208"/>
            <a:ext cx="1359668" cy="461665"/>
          </a:xfrm>
          <a:prstGeom prst="rect">
            <a:avLst/>
          </a:prstGeom>
        </p:spPr>
        <p:txBody>
          <a:bodyPr wrap="none">
            <a:spAutoFit/>
          </a:bodyPr>
          <a:lstStyle/>
          <a:p>
            <a:r>
              <a:rPr lang="en-US" altLang="zh-CN" dirty="0">
                <a:solidFill>
                  <a:srgbClr val="002A00"/>
                </a:solidFill>
              </a:rPr>
              <a:t>=</a:t>
            </a:r>
            <a:r>
              <a:rPr lang="en-US" altLang="zh-CN" dirty="0">
                <a:solidFill>
                  <a:srgbClr val="0000FF"/>
                </a:solidFill>
              </a:rPr>
              <a:t>1047.62</a:t>
            </a:r>
            <a:endParaRPr lang="zh-CN" altLang="en-US" dirty="0">
              <a:solidFill>
                <a:srgbClr val="0000FF"/>
              </a:solidFill>
            </a:endParaRPr>
          </a:p>
        </p:txBody>
      </p:sp>
      <p:sp>
        <p:nvSpPr>
          <p:cNvPr id="28" name="文本框 27"/>
          <p:cNvSpPr txBox="1"/>
          <p:nvPr/>
        </p:nvSpPr>
        <p:spPr>
          <a:xfrm>
            <a:off x="1820171" y="3278341"/>
            <a:ext cx="6830395" cy="461665"/>
          </a:xfrm>
          <a:prstGeom prst="rect">
            <a:avLst/>
          </a:prstGeom>
          <a:noFill/>
        </p:spPr>
        <p:txBody>
          <a:bodyPr wrap="square" rtlCol="0">
            <a:spAutoFit/>
          </a:bodyPr>
          <a:lstStyle/>
          <a:p>
            <a:r>
              <a:rPr lang="zh-CN" altLang="en-US" dirty="0"/>
              <a:t>第</a:t>
            </a:r>
            <a:r>
              <a:rPr lang="en-US" altLang="zh-CN" dirty="0"/>
              <a:t>1</a:t>
            </a:r>
            <a:r>
              <a:rPr lang="zh-CN" altLang="en-US" dirty="0"/>
              <a:t>年的投资收益应为</a:t>
            </a:r>
            <a:r>
              <a:rPr lang="en-US" altLang="zh-CN" dirty="0"/>
              <a:t>1000*</a:t>
            </a:r>
            <a:r>
              <a:rPr lang="zh-CN" altLang="en-US" dirty="0">
                <a:solidFill>
                  <a:srgbClr val="C00000"/>
                </a:solidFill>
              </a:rPr>
              <a:t>实际利率</a:t>
            </a:r>
            <a:r>
              <a:rPr lang="en-US" altLang="zh-CN" dirty="0">
                <a:solidFill>
                  <a:srgbClr val="C00000"/>
                </a:solidFill>
              </a:rPr>
              <a:t>10%</a:t>
            </a:r>
            <a:r>
              <a:rPr lang="en-US" altLang="zh-CN" dirty="0"/>
              <a:t>=100</a:t>
            </a:r>
            <a:endParaRPr lang="zh-CN" altLang="en-US" dirty="0"/>
          </a:p>
        </p:txBody>
      </p:sp>
      <p:sp>
        <p:nvSpPr>
          <p:cNvPr id="29" name="文本框 28"/>
          <p:cNvSpPr txBox="1"/>
          <p:nvPr/>
        </p:nvSpPr>
        <p:spPr>
          <a:xfrm>
            <a:off x="1809842" y="3756033"/>
            <a:ext cx="8301023" cy="461665"/>
          </a:xfrm>
          <a:prstGeom prst="rect">
            <a:avLst/>
          </a:prstGeom>
          <a:noFill/>
        </p:spPr>
        <p:txBody>
          <a:bodyPr wrap="square" rtlCol="0">
            <a:spAutoFit/>
          </a:bodyPr>
          <a:lstStyle/>
          <a:p>
            <a:r>
              <a:rPr lang="zh-CN" altLang="en-US" dirty="0"/>
              <a:t>第</a:t>
            </a:r>
            <a:r>
              <a:rPr lang="en-US" altLang="zh-CN" dirty="0"/>
              <a:t>1</a:t>
            </a:r>
            <a:r>
              <a:rPr lang="zh-CN" altLang="en-US" dirty="0"/>
              <a:t>年收到的利息（看成现金）为</a:t>
            </a:r>
            <a:r>
              <a:rPr lang="en-US" altLang="zh-CN" dirty="0"/>
              <a:t>100  </a:t>
            </a:r>
            <a:r>
              <a:rPr lang="zh-CN" altLang="en-US" dirty="0"/>
              <a:t>（按</a:t>
            </a:r>
            <a:r>
              <a:rPr lang="zh-CN" altLang="en-US" dirty="0">
                <a:solidFill>
                  <a:srgbClr val="C00000"/>
                </a:solidFill>
              </a:rPr>
              <a:t>票面利率</a:t>
            </a:r>
            <a:r>
              <a:rPr lang="en-US" altLang="zh-CN" dirty="0">
                <a:solidFill>
                  <a:srgbClr val="C00000"/>
                </a:solidFill>
              </a:rPr>
              <a:t>10%</a:t>
            </a:r>
            <a:r>
              <a:rPr lang="zh-CN" altLang="en-US" dirty="0"/>
              <a:t>算）</a:t>
            </a:r>
            <a:endParaRPr lang="zh-CN" altLang="en-US" dirty="0"/>
          </a:p>
        </p:txBody>
      </p:sp>
      <p:sp>
        <p:nvSpPr>
          <p:cNvPr id="30" name="文本框 29"/>
          <p:cNvSpPr txBox="1"/>
          <p:nvPr/>
        </p:nvSpPr>
        <p:spPr>
          <a:xfrm>
            <a:off x="1799964" y="4204447"/>
            <a:ext cx="9460404" cy="461665"/>
          </a:xfrm>
          <a:prstGeom prst="rect">
            <a:avLst/>
          </a:prstGeom>
          <a:noFill/>
        </p:spPr>
        <p:txBody>
          <a:bodyPr wrap="square" rtlCol="0">
            <a:spAutoFit/>
          </a:bodyPr>
          <a:lstStyle/>
          <a:p>
            <a:r>
              <a:rPr lang="zh-CN" altLang="en-US" dirty="0"/>
              <a:t>第</a:t>
            </a:r>
            <a:r>
              <a:rPr lang="en-US" altLang="zh-CN" dirty="0"/>
              <a:t>1</a:t>
            </a:r>
            <a:r>
              <a:rPr lang="zh-CN" altLang="en-US" dirty="0"/>
              <a:t>年末的摊余成本</a:t>
            </a:r>
            <a:r>
              <a:rPr lang="en-US" altLang="zh-CN" dirty="0"/>
              <a:t>=</a:t>
            </a:r>
            <a:r>
              <a:rPr lang="zh-CN" altLang="en-US" dirty="0"/>
              <a:t>期初摊余成本</a:t>
            </a:r>
            <a:r>
              <a:rPr lang="en-US" altLang="zh-CN" dirty="0"/>
              <a:t>1000+</a:t>
            </a:r>
            <a:r>
              <a:rPr lang="zh-CN" altLang="en-US" dirty="0"/>
              <a:t>投资收益</a:t>
            </a:r>
            <a:r>
              <a:rPr lang="en-US" altLang="zh-CN" dirty="0"/>
              <a:t>- </a:t>
            </a:r>
            <a:r>
              <a:rPr lang="zh-CN" altLang="en-US" dirty="0"/>
              <a:t>收到的现金</a:t>
            </a:r>
            <a:r>
              <a:rPr lang="en-US" altLang="zh-CN" dirty="0"/>
              <a:t>=</a:t>
            </a:r>
            <a:r>
              <a:rPr lang="en-US" altLang="zh-CN" dirty="0">
                <a:solidFill>
                  <a:srgbClr val="0000FF"/>
                </a:solidFill>
              </a:rPr>
              <a:t>1000</a:t>
            </a:r>
            <a:endParaRPr lang="zh-CN" altLang="en-US" dirty="0">
              <a:solidFill>
                <a:srgbClr val="0000FF"/>
              </a:solidFill>
            </a:endParaRPr>
          </a:p>
        </p:txBody>
      </p:sp>
      <p:sp>
        <p:nvSpPr>
          <p:cNvPr id="31" name="矩形 30"/>
          <p:cNvSpPr/>
          <p:nvPr/>
        </p:nvSpPr>
        <p:spPr>
          <a:xfrm>
            <a:off x="983758" y="5731210"/>
            <a:ext cx="8834470" cy="461665"/>
          </a:xfrm>
          <a:prstGeom prst="rect">
            <a:avLst/>
          </a:prstGeom>
        </p:spPr>
        <p:txBody>
          <a:bodyPr wrap="none">
            <a:spAutoFit/>
          </a:bodyPr>
          <a:lstStyle/>
          <a:p>
            <a:r>
              <a:rPr lang="zh-CN" altLang="en-US" dirty="0">
                <a:solidFill>
                  <a:srgbClr val="002A00"/>
                </a:solidFill>
              </a:rPr>
              <a:t>假设有人以</a:t>
            </a:r>
            <a:r>
              <a:rPr lang="en-US" altLang="zh-CN" dirty="0">
                <a:solidFill>
                  <a:srgbClr val="0000FF"/>
                </a:solidFill>
              </a:rPr>
              <a:t>1047.62</a:t>
            </a:r>
            <a:r>
              <a:rPr lang="zh-CN" altLang="en-US" dirty="0">
                <a:solidFill>
                  <a:srgbClr val="002A00"/>
                </a:solidFill>
              </a:rPr>
              <a:t>买了该债券，买家</a:t>
            </a:r>
            <a:r>
              <a:rPr lang="en-US" altLang="zh-CN" dirty="0">
                <a:solidFill>
                  <a:srgbClr val="002A00"/>
                </a:solidFill>
              </a:rPr>
              <a:t>1</a:t>
            </a:r>
            <a:r>
              <a:rPr lang="zh-CN" altLang="en-US" dirty="0">
                <a:solidFill>
                  <a:srgbClr val="002A00"/>
                </a:solidFill>
              </a:rPr>
              <a:t>时的摊余成本为</a:t>
            </a:r>
            <a:r>
              <a:rPr lang="en-US" altLang="zh-CN" dirty="0">
                <a:solidFill>
                  <a:srgbClr val="0000FF"/>
                </a:solidFill>
              </a:rPr>
              <a:t>1047.62</a:t>
            </a:r>
            <a:endParaRPr lang="zh-CN" altLang="en-US" dirty="0">
              <a:solidFill>
                <a:srgbClr val="0000FF"/>
              </a:solidFill>
            </a:endParaRPr>
          </a:p>
        </p:txBody>
      </p:sp>
      <p:sp>
        <p:nvSpPr>
          <p:cNvPr id="32" name="文本框 31"/>
          <p:cNvSpPr txBox="1"/>
          <p:nvPr/>
        </p:nvSpPr>
        <p:spPr>
          <a:xfrm>
            <a:off x="983431" y="6273300"/>
            <a:ext cx="5106162" cy="461665"/>
          </a:xfrm>
          <a:prstGeom prst="rect">
            <a:avLst/>
          </a:prstGeom>
          <a:noFill/>
        </p:spPr>
        <p:txBody>
          <a:bodyPr wrap="square" rtlCol="0">
            <a:spAutoFit/>
          </a:bodyPr>
          <a:lstStyle/>
          <a:p>
            <a:r>
              <a:rPr lang="zh-CN" altLang="en-US" dirty="0"/>
              <a:t>计算后续投资收益及摊余成本</a:t>
            </a:r>
            <a:endParaRPr lang="zh-CN" altLang="en-US" dirty="0"/>
          </a:p>
        </p:txBody>
      </p:sp>
      <p:grpSp>
        <p:nvGrpSpPr>
          <p:cNvPr id="36" name="组合 35"/>
          <p:cNvGrpSpPr/>
          <p:nvPr/>
        </p:nvGrpSpPr>
        <p:grpSpPr>
          <a:xfrm>
            <a:off x="5241063" y="6226123"/>
            <a:ext cx="5369404" cy="731324"/>
            <a:chOff x="5241063" y="6226123"/>
            <a:chExt cx="5369404" cy="731324"/>
          </a:xfrm>
        </p:grpSpPr>
        <p:sp>
          <p:nvSpPr>
            <p:cNvPr id="34" name="矩形 33"/>
            <p:cNvSpPr/>
            <p:nvPr/>
          </p:nvSpPr>
          <p:spPr>
            <a:xfrm>
              <a:off x="5241063" y="6226123"/>
              <a:ext cx="5369404" cy="461665"/>
            </a:xfrm>
            <a:prstGeom prst="rect">
              <a:avLst/>
            </a:prstGeom>
          </p:spPr>
          <p:txBody>
            <a:bodyPr wrap="square">
              <a:spAutoFit/>
            </a:bodyPr>
            <a:lstStyle/>
            <a:p>
              <a:pPr lvl="0"/>
              <a:r>
                <a:rPr lang="en-US" altLang="zh-CN" dirty="0">
                  <a:solidFill>
                    <a:srgbClr val="0000FF"/>
                  </a:solidFill>
                </a:rPr>
                <a:t>1047.62</a:t>
              </a:r>
              <a:r>
                <a:rPr lang="en-US" altLang="zh-CN" dirty="0"/>
                <a:t>+</a:t>
              </a:r>
              <a:r>
                <a:rPr lang="en-US" altLang="zh-CN" dirty="0">
                  <a:solidFill>
                    <a:srgbClr val="0000FF"/>
                  </a:solidFill>
                </a:rPr>
                <a:t>1047.62</a:t>
              </a:r>
              <a:r>
                <a:rPr lang="en-US" altLang="zh-CN" dirty="0"/>
                <a:t>*0.05</a:t>
              </a:r>
              <a:r>
                <a:rPr lang="en-US" altLang="zh-CN" dirty="0">
                  <a:solidFill>
                    <a:srgbClr val="0000FF"/>
                  </a:solidFill>
                </a:rPr>
                <a:t> </a:t>
              </a:r>
              <a:r>
                <a:rPr lang="en-US" altLang="zh-CN" dirty="0"/>
                <a:t>– 100=  </a:t>
              </a:r>
              <a:r>
                <a:rPr lang="en-US" altLang="zh-CN" dirty="0">
                  <a:solidFill>
                    <a:srgbClr val="0000FF"/>
                  </a:solidFill>
                </a:rPr>
                <a:t>1000</a:t>
              </a:r>
              <a:endParaRPr lang="zh-CN" altLang="en-US" dirty="0">
                <a:solidFill>
                  <a:srgbClr val="0000FF"/>
                </a:solidFill>
              </a:endParaRPr>
            </a:p>
          </p:txBody>
        </p:sp>
        <p:sp>
          <p:nvSpPr>
            <p:cNvPr id="35" name="文本框 34"/>
            <p:cNvSpPr txBox="1"/>
            <p:nvPr/>
          </p:nvSpPr>
          <p:spPr>
            <a:xfrm>
              <a:off x="7134729" y="6618893"/>
              <a:ext cx="692724" cy="338554"/>
            </a:xfrm>
            <a:prstGeom prst="rect">
              <a:avLst/>
            </a:prstGeom>
            <a:noFill/>
          </p:spPr>
          <p:txBody>
            <a:bodyPr wrap="square" rtlCol="0">
              <a:spAutoFit/>
            </a:bodyPr>
            <a:lstStyle/>
            <a:p>
              <a:r>
                <a:rPr lang="en-US" altLang="zh-CN" sz="1600" dirty="0">
                  <a:solidFill>
                    <a:srgbClr val="FF0000"/>
                  </a:solidFill>
                </a:rPr>
                <a:t>52.38</a:t>
              </a:r>
              <a:endParaRPr lang="zh-CN" altLang="en-US" sz="1600" dirty="0">
                <a:solidFill>
                  <a:srgbClr val="FF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dissolv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dissolv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dissolv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dissolv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dissolve">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dissolve">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dissolve">
                                      <p:cBhvr>
                                        <p:cTn id="47" dur="500"/>
                                        <p:tgtEl>
                                          <p:spTgt spid="30"/>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dissolve">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dissolve">
                                      <p:cBhvr>
                                        <p:cTn id="57" dur="500"/>
                                        <p:tgtEl>
                                          <p:spTgt spid="26"/>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dissolve">
                                      <p:cBhvr>
                                        <p:cTn id="62" dur="500"/>
                                        <p:tgtEl>
                                          <p:spTgt spid="27"/>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dissolve">
                                      <p:cBhvr>
                                        <p:cTn id="67" dur="500"/>
                                        <p:tgtEl>
                                          <p:spTgt spid="31"/>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dissolve">
                                      <p:cBhvr>
                                        <p:cTn id="72" dur="500"/>
                                        <p:tgtEl>
                                          <p:spTgt spid="32"/>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nodeType="clickEffect">
                                  <p:stCondLst>
                                    <p:cond delay="0"/>
                                  </p:stCondLst>
                                  <p:childTnLst>
                                    <p:set>
                                      <p:cBhvr>
                                        <p:cTn id="76" dur="1" fill="hold">
                                          <p:stCondLst>
                                            <p:cond delay="0"/>
                                          </p:stCondLst>
                                        </p:cTn>
                                        <p:tgtEl>
                                          <p:spTgt spid="36"/>
                                        </p:tgtEl>
                                        <p:attrNameLst>
                                          <p:attrName>style.visibility</p:attrName>
                                        </p:attrNameLst>
                                      </p:cBhvr>
                                      <p:to>
                                        <p:strVal val="visible"/>
                                      </p:to>
                                    </p:set>
                                    <p:animEffect transition="in" filter="dissolve">
                                      <p:cBhvr>
                                        <p:cTn id="7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6" grpId="0"/>
      <p:bldP spid="20" grpId="0"/>
      <p:bldP spid="23" grpId="0"/>
      <p:bldP spid="24" grpId="0"/>
      <p:bldP spid="26" grpId="0"/>
      <p:bldP spid="27" grpId="0"/>
      <p:bldP spid="28" grpId="0"/>
      <p:bldP spid="29" grpId="0"/>
      <p:bldP spid="30" grpId="0"/>
      <p:bldP spid="31" grpId="0"/>
      <p:bldP spid="3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2"/>
          <p:cNvSpPr>
            <a:spLocks noChangeArrowheads="1"/>
          </p:cNvSpPr>
          <p:nvPr/>
        </p:nvSpPr>
        <p:spPr bwMode="auto">
          <a:xfrm>
            <a:off x="609600" y="1147763"/>
            <a:ext cx="26558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en-US" altLang="zh-CN" sz="3200">
                <a:solidFill>
                  <a:srgbClr val="0000FF"/>
                </a:solidFill>
                <a:latin typeface="Times New Roman" panose="02020603050405020304" pitchFamily="18" charset="0"/>
                <a:ea typeface="黑体" panose="02010609060101010101" pitchFamily="49" charset="-122"/>
              </a:rPr>
              <a:t>【</a:t>
            </a:r>
            <a:r>
              <a:rPr lang="zh-CN" altLang="en-US" sz="3200">
                <a:solidFill>
                  <a:srgbClr val="0000FF"/>
                </a:solidFill>
                <a:latin typeface="Times New Roman" panose="02020603050405020304" pitchFamily="18" charset="0"/>
                <a:ea typeface="黑体" panose="02010609060101010101" pitchFamily="49" charset="-122"/>
              </a:rPr>
              <a:t>金融工具</a:t>
            </a:r>
            <a:r>
              <a:rPr lang="en-US" altLang="zh-CN" sz="3200">
                <a:solidFill>
                  <a:srgbClr val="0000FF"/>
                </a:solidFill>
                <a:latin typeface="Times New Roman" panose="02020603050405020304" pitchFamily="18" charset="0"/>
                <a:ea typeface="黑体" panose="02010609060101010101" pitchFamily="49" charset="-122"/>
              </a:rPr>
              <a:t>】</a:t>
            </a:r>
            <a:endParaRPr lang="zh-CN" altLang="en-US" sz="3200">
              <a:solidFill>
                <a:srgbClr val="0000FF"/>
              </a:solidFill>
              <a:latin typeface="Times New Roman" panose="02020603050405020304" pitchFamily="18" charset="0"/>
              <a:ea typeface="黑体" panose="02010609060101010101" pitchFamily="49" charset="-122"/>
            </a:endParaRPr>
          </a:p>
        </p:txBody>
      </p:sp>
      <p:sp>
        <p:nvSpPr>
          <p:cNvPr id="30723" name="矩形 4"/>
          <p:cNvSpPr>
            <a:spLocks noChangeArrowheads="1"/>
          </p:cNvSpPr>
          <p:nvPr/>
        </p:nvSpPr>
        <p:spPr bwMode="auto">
          <a:xfrm>
            <a:off x="766763" y="1844675"/>
            <a:ext cx="110172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2400">
                <a:solidFill>
                  <a:srgbClr val="0000FF"/>
                </a:solidFill>
                <a:latin typeface="Times New Roman" panose="02020603050405020304" pitchFamily="18" charset="0"/>
                <a:ea typeface="黑体" panose="02010609060101010101" pitchFamily="49" charset="-122"/>
              </a:rPr>
              <a:t>金融工具</a:t>
            </a:r>
            <a:r>
              <a:rPr lang="zh-CN" altLang="en-US" sz="2400">
                <a:solidFill>
                  <a:srgbClr val="002A00"/>
                </a:solidFill>
                <a:latin typeface="Times New Roman" panose="02020603050405020304" pitchFamily="18" charset="0"/>
                <a:ea typeface="黑体" panose="02010609060101010101" pitchFamily="49" charset="-122"/>
              </a:rPr>
              <a:t>是指形成一方的金融资产并形成其他方的金融负债或权益工具的合同。</a:t>
            </a:r>
            <a:endParaRPr lang="en-US" altLang="zh-CN" sz="2400">
              <a:solidFill>
                <a:srgbClr val="002A00"/>
              </a:solidFill>
              <a:latin typeface="Times New Roman" panose="02020603050405020304" pitchFamily="18" charset="0"/>
              <a:ea typeface="黑体" panose="02010609060101010101" pitchFamily="49" charset="-122"/>
            </a:endParaRPr>
          </a:p>
          <a:p>
            <a:pPr>
              <a:spcBef>
                <a:spcPct val="0"/>
              </a:spcBef>
              <a:buClrTx/>
              <a:buFontTx/>
              <a:buNone/>
            </a:pPr>
            <a:r>
              <a:rPr lang="zh-CN" altLang="en-US" sz="2400">
                <a:solidFill>
                  <a:srgbClr val="002A00"/>
                </a:solidFill>
                <a:latin typeface="Times New Roman" panose="02020603050405020304" pitchFamily="18" charset="0"/>
                <a:ea typeface="黑体" panose="02010609060101010101" pitchFamily="49" charset="-122"/>
              </a:rPr>
              <a:t>金融工具包括</a:t>
            </a:r>
            <a:r>
              <a:rPr lang="zh-CN" altLang="en-US" sz="2400">
                <a:solidFill>
                  <a:srgbClr val="0000FF"/>
                </a:solidFill>
                <a:latin typeface="Times New Roman" panose="02020603050405020304" pitchFamily="18" charset="0"/>
                <a:ea typeface="黑体" panose="02010609060101010101" pitchFamily="49" charset="-122"/>
              </a:rPr>
              <a:t>金融资产</a:t>
            </a:r>
            <a:r>
              <a:rPr lang="zh-CN" altLang="en-US" sz="2400">
                <a:solidFill>
                  <a:srgbClr val="002A00"/>
                </a:solidFill>
                <a:latin typeface="Times New Roman" panose="02020603050405020304" pitchFamily="18" charset="0"/>
                <a:ea typeface="黑体" panose="02010609060101010101" pitchFamily="49" charset="-122"/>
              </a:rPr>
              <a:t>、</a:t>
            </a:r>
            <a:r>
              <a:rPr lang="zh-CN" altLang="en-US" sz="2400">
                <a:solidFill>
                  <a:srgbClr val="0000FF"/>
                </a:solidFill>
                <a:latin typeface="Times New Roman" panose="02020603050405020304" pitchFamily="18" charset="0"/>
                <a:ea typeface="黑体" panose="02010609060101010101" pitchFamily="49" charset="-122"/>
              </a:rPr>
              <a:t>金融负债</a:t>
            </a:r>
            <a:r>
              <a:rPr lang="zh-CN" altLang="en-US" sz="2400">
                <a:solidFill>
                  <a:srgbClr val="002A00"/>
                </a:solidFill>
                <a:latin typeface="Times New Roman" panose="02020603050405020304" pitchFamily="18" charset="0"/>
                <a:ea typeface="黑体" panose="02010609060101010101" pitchFamily="49" charset="-122"/>
              </a:rPr>
              <a:t>和</a:t>
            </a:r>
            <a:r>
              <a:rPr lang="zh-CN" altLang="en-US" sz="2400">
                <a:solidFill>
                  <a:srgbClr val="0000FF"/>
                </a:solidFill>
                <a:latin typeface="Times New Roman" panose="02020603050405020304" pitchFamily="18" charset="0"/>
                <a:ea typeface="黑体" panose="02010609060101010101" pitchFamily="49" charset="-122"/>
              </a:rPr>
              <a:t>权益工具</a:t>
            </a:r>
            <a:r>
              <a:rPr lang="zh-CN" altLang="en-US" sz="2400">
                <a:solidFill>
                  <a:srgbClr val="002A00"/>
                </a:solidFill>
                <a:latin typeface="Times New Roman" panose="02020603050405020304" pitchFamily="18" charset="0"/>
                <a:ea typeface="黑体" panose="02010609060101010101" pitchFamily="49" charset="-122"/>
              </a:rPr>
              <a:t>。</a:t>
            </a:r>
            <a:endParaRPr lang="zh-CN" altLang="en-US" sz="2400">
              <a:solidFill>
                <a:srgbClr val="002A00"/>
              </a:solidFill>
              <a:latin typeface="Times New Roman" panose="02020603050405020304" pitchFamily="18" charset="0"/>
              <a:ea typeface="黑体" panose="02010609060101010101" pitchFamily="49" charset="-122"/>
            </a:endParaRPr>
          </a:p>
        </p:txBody>
      </p:sp>
      <p:sp>
        <p:nvSpPr>
          <p:cNvPr id="30724" name="文本框 6"/>
          <p:cNvSpPr txBox="1">
            <a:spLocks noChangeArrowheads="1"/>
          </p:cNvSpPr>
          <p:nvPr/>
        </p:nvSpPr>
        <p:spPr bwMode="auto">
          <a:xfrm>
            <a:off x="5313363" y="5167313"/>
            <a:ext cx="14636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2400">
                <a:solidFill>
                  <a:srgbClr val="002A00"/>
                </a:solidFill>
                <a:latin typeface="Times New Roman" panose="02020603050405020304" pitchFamily="18" charset="0"/>
                <a:ea typeface="黑体" panose="02010609060101010101" pitchFamily="49" charset="-122"/>
              </a:rPr>
              <a:t>商业汇票</a:t>
            </a:r>
            <a:endParaRPr lang="zh-CN" altLang="en-US" sz="2400">
              <a:solidFill>
                <a:srgbClr val="002A00"/>
              </a:solidFill>
              <a:latin typeface="Times New Roman" panose="02020603050405020304" pitchFamily="18" charset="0"/>
              <a:ea typeface="黑体" panose="02010609060101010101" pitchFamily="49" charset="-122"/>
            </a:endParaRPr>
          </a:p>
        </p:txBody>
      </p:sp>
      <p:sp>
        <p:nvSpPr>
          <p:cNvPr id="30725" name="文本框 7"/>
          <p:cNvSpPr txBox="1">
            <a:spLocks noChangeArrowheads="1"/>
          </p:cNvSpPr>
          <p:nvPr/>
        </p:nvSpPr>
        <p:spPr bwMode="auto">
          <a:xfrm>
            <a:off x="3127375" y="3605213"/>
            <a:ext cx="957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2000">
                <a:solidFill>
                  <a:srgbClr val="002A00"/>
                </a:solidFill>
                <a:latin typeface="Times New Roman" panose="02020603050405020304" pitchFamily="18" charset="0"/>
                <a:ea typeface="黑体" panose="02010609060101010101" pitchFamily="49" charset="-122"/>
              </a:rPr>
              <a:t>收款方</a:t>
            </a:r>
            <a:endParaRPr lang="zh-CN" altLang="en-US" sz="2000">
              <a:solidFill>
                <a:srgbClr val="002A00"/>
              </a:solidFill>
              <a:latin typeface="Times New Roman" panose="02020603050405020304" pitchFamily="18" charset="0"/>
              <a:ea typeface="黑体" panose="02010609060101010101" pitchFamily="49" charset="-122"/>
            </a:endParaRPr>
          </a:p>
        </p:txBody>
      </p:sp>
      <p:sp>
        <p:nvSpPr>
          <p:cNvPr id="30726" name="文本框 9"/>
          <p:cNvSpPr txBox="1">
            <a:spLocks noChangeArrowheads="1"/>
          </p:cNvSpPr>
          <p:nvPr/>
        </p:nvSpPr>
        <p:spPr bwMode="auto">
          <a:xfrm>
            <a:off x="7550150" y="3630613"/>
            <a:ext cx="1036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2000">
                <a:solidFill>
                  <a:srgbClr val="002A00"/>
                </a:solidFill>
                <a:latin typeface="Times New Roman" panose="02020603050405020304" pitchFamily="18" charset="0"/>
                <a:ea typeface="黑体" panose="02010609060101010101" pitchFamily="49" charset="-122"/>
              </a:rPr>
              <a:t>付款方</a:t>
            </a:r>
            <a:endParaRPr lang="zh-CN" altLang="en-US" sz="2000">
              <a:solidFill>
                <a:srgbClr val="002A00"/>
              </a:solidFill>
              <a:latin typeface="Times New Roman" panose="02020603050405020304" pitchFamily="18" charset="0"/>
              <a:ea typeface="黑体" panose="02010609060101010101" pitchFamily="49" charset="-122"/>
            </a:endParaRPr>
          </a:p>
        </p:txBody>
      </p:sp>
      <p:sp>
        <p:nvSpPr>
          <p:cNvPr id="30727" name="文本框 47"/>
          <p:cNvSpPr txBox="1">
            <a:spLocks noChangeArrowheads="1"/>
          </p:cNvSpPr>
          <p:nvPr/>
        </p:nvSpPr>
        <p:spPr bwMode="auto">
          <a:xfrm>
            <a:off x="7697788" y="4348163"/>
            <a:ext cx="1493837" cy="460375"/>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2400">
                <a:solidFill>
                  <a:srgbClr val="002A00"/>
                </a:solidFill>
                <a:latin typeface="Times New Roman" panose="02020603050405020304" pitchFamily="18" charset="0"/>
                <a:ea typeface="黑体" panose="02010609060101010101" pitchFamily="49" charset="-122"/>
              </a:rPr>
              <a:t>应付票据</a:t>
            </a:r>
            <a:endParaRPr lang="zh-CN" altLang="en-US" sz="2400">
              <a:solidFill>
                <a:srgbClr val="002A00"/>
              </a:solidFill>
              <a:latin typeface="Times New Roman" panose="02020603050405020304" pitchFamily="18" charset="0"/>
              <a:ea typeface="黑体" panose="02010609060101010101" pitchFamily="49" charset="-122"/>
            </a:endParaRPr>
          </a:p>
        </p:txBody>
      </p:sp>
      <p:sp>
        <p:nvSpPr>
          <p:cNvPr id="11" name="矩形 10"/>
          <p:cNvSpPr/>
          <p:nvPr/>
        </p:nvSpPr>
        <p:spPr>
          <a:xfrm>
            <a:off x="5161586" y="3267249"/>
            <a:ext cx="1422184" cy="461665"/>
          </a:xfrm>
          <a:prstGeom prst="rect">
            <a:avLst/>
          </a:prstGeom>
          <a:solidFill>
            <a:srgbClr val="FF99FF"/>
          </a:solidFill>
          <a:effectLst>
            <a:glow rad="101600">
              <a:schemeClr val="accent4">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wrap="none">
            <a:spAutoFit/>
          </a:bodyPr>
          <a:lstStyle/>
          <a:p>
            <a:pPr>
              <a:defRPr/>
            </a:pPr>
            <a:r>
              <a:rPr lang="zh-CN" altLang="en-US" dirty="0">
                <a:solidFill>
                  <a:srgbClr val="0000FF"/>
                </a:solidFill>
                <a:latin typeface="方正姚体" panose="02010601030101010101" pitchFamily="2" charset="-122"/>
                <a:ea typeface="方正姚体" panose="02010601030101010101" pitchFamily="2" charset="-122"/>
              </a:rPr>
              <a:t>金融工具</a:t>
            </a:r>
            <a:endParaRPr lang="zh-CN" altLang="en-US" dirty="0">
              <a:solidFill>
                <a:srgbClr val="FFFFFF"/>
              </a:solidFill>
              <a:latin typeface="方正姚体" panose="02010601030101010101" pitchFamily="2" charset="-122"/>
              <a:ea typeface="方正姚体" panose="02010601030101010101" pitchFamily="2" charset="-122"/>
            </a:endParaRPr>
          </a:p>
        </p:txBody>
      </p:sp>
      <p:sp>
        <p:nvSpPr>
          <p:cNvPr id="30731" name="文本框 12"/>
          <p:cNvSpPr txBox="1">
            <a:spLocks noChangeArrowheads="1"/>
          </p:cNvSpPr>
          <p:nvPr/>
        </p:nvSpPr>
        <p:spPr bwMode="auto">
          <a:xfrm>
            <a:off x="3005138" y="4330700"/>
            <a:ext cx="1577975" cy="4619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2400">
                <a:solidFill>
                  <a:srgbClr val="002A00"/>
                </a:solidFill>
                <a:latin typeface="Times New Roman" panose="02020603050405020304" pitchFamily="18" charset="0"/>
                <a:ea typeface="黑体" panose="02010609060101010101" pitchFamily="49" charset="-122"/>
              </a:rPr>
              <a:t>应收票据</a:t>
            </a:r>
            <a:endParaRPr lang="zh-CN" altLang="en-US" sz="2400">
              <a:solidFill>
                <a:srgbClr val="002A00"/>
              </a:solidFill>
              <a:latin typeface="Times New Roman" panose="02020603050405020304" pitchFamily="18" charset="0"/>
              <a:ea typeface="黑体" panose="02010609060101010101" pitchFamily="49" charset="-122"/>
            </a:endParaRPr>
          </a:p>
        </p:txBody>
      </p:sp>
      <p:pic>
        <p:nvPicPr>
          <p:cNvPr id="30732" name="Picture 2" descr="20072411327808[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051425" y="3892550"/>
            <a:ext cx="1860550" cy="127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椭圆形标注 11"/>
          <p:cNvSpPr/>
          <p:nvPr/>
        </p:nvSpPr>
        <p:spPr>
          <a:xfrm>
            <a:off x="1631950" y="5445125"/>
            <a:ext cx="1368425" cy="576263"/>
          </a:xfrm>
          <a:prstGeom prst="wedgeEllipseCallout">
            <a:avLst>
              <a:gd name="adj1" fmla="val 76226"/>
              <a:gd name="adj2" fmla="val -147437"/>
            </a:avLst>
          </a:prstGeom>
        </p:spPr>
        <p:style>
          <a:lnRef idx="1">
            <a:schemeClr val="accent2"/>
          </a:lnRef>
          <a:fillRef idx="2">
            <a:schemeClr val="accent2"/>
          </a:fillRef>
          <a:effectRef idx="1">
            <a:schemeClr val="accent2"/>
          </a:effectRef>
          <a:fontRef idx="minor">
            <a:schemeClr val="dk1"/>
          </a:fontRef>
        </p:style>
        <p:txBody>
          <a:bodyPr lIns="0" tIns="0" rIns="0" bIns="0" anchor="ctr"/>
          <a:lstStyle/>
          <a:p>
            <a:pPr algn="ctr">
              <a:defRPr/>
            </a:pPr>
            <a:r>
              <a:rPr lang="zh-CN" altLang="en-US" sz="1800" dirty="0">
                <a:solidFill>
                  <a:srgbClr val="0000FF"/>
                </a:solidFill>
                <a:latin typeface="黑体" panose="02010609060101010101" pitchFamily="49" charset="-122"/>
                <a:ea typeface="黑体" panose="02010609060101010101" pitchFamily="49" charset="-122"/>
              </a:rPr>
              <a:t>金融资产</a:t>
            </a:r>
            <a:endParaRPr lang="zh-CN" altLang="en-US" sz="1800" dirty="0">
              <a:solidFill>
                <a:srgbClr val="002A00"/>
              </a:solidFill>
              <a:latin typeface="黑体" panose="02010609060101010101" pitchFamily="49" charset="-122"/>
              <a:ea typeface="黑体" panose="02010609060101010101" pitchFamily="49" charset="-122"/>
            </a:endParaRPr>
          </a:p>
        </p:txBody>
      </p:sp>
      <p:sp>
        <p:nvSpPr>
          <p:cNvPr id="13" name="椭圆形标注 12"/>
          <p:cNvSpPr/>
          <p:nvPr/>
        </p:nvSpPr>
        <p:spPr>
          <a:xfrm>
            <a:off x="9409113" y="5426075"/>
            <a:ext cx="1366837" cy="576263"/>
          </a:xfrm>
          <a:prstGeom prst="wedgeEllipseCallout">
            <a:avLst>
              <a:gd name="adj1" fmla="val -131824"/>
              <a:gd name="adj2" fmla="val -137196"/>
            </a:avLst>
          </a:prstGeom>
        </p:spPr>
        <p:style>
          <a:lnRef idx="1">
            <a:schemeClr val="accent2"/>
          </a:lnRef>
          <a:fillRef idx="2">
            <a:schemeClr val="accent2"/>
          </a:fillRef>
          <a:effectRef idx="1">
            <a:schemeClr val="accent2"/>
          </a:effectRef>
          <a:fontRef idx="minor">
            <a:schemeClr val="dk1"/>
          </a:fontRef>
        </p:style>
        <p:txBody>
          <a:bodyPr lIns="0" tIns="0" rIns="0" bIns="0" anchor="ctr"/>
          <a:lstStyle/>
          <a:p>
            <a:pPr algn="ctr">
              <a:defRPr/>
            </a:pPr>
            <a:r>
              <a:rPr lang="zh-CN" altLang="en-US" sz="1800" dirty="0">
                <a:solidFill>
                  <a:srgbClr val="0000FF"/>
                </a:solidFill>
                <a:latin typeface="黑体" panose="02010609060101010101" pitchFamily="49" charset="-122"/>
                <a:ea typeface="黑体" panose="02010609060101010101" pitchFamily="49" charset="-122"/>
              </a:rPr>
              <a:t>金融负债</a:t>
            </a:r>
            <a:endParaRPr lang="zh-CN" altLang="en-US" sz="1800" dirty="0">
              <a:solidFill>
                <a:srgbClr val="002A00"/>
              </a:solidFill>
              <a:latin typeface="黑体" panose="02010609060101010101" pitchFamily="49" charset="-122"/>
              <a:ea typeface="黑体" panose="02010609060101010101" pitchFamily="49" charset="-122"/>
            </a:endParaRPr>
          </a:p>
        </p:txBody>
      </p:sp>
      <p:sp>
        <p:nvSpPr>
          <p:cNvPr id="30735" name="Rectangle 2"/>
          <p:cNvSpPr>
            <a:spLocks noGrp="1" noChangeArrowheads="1"/>
          </p:cNvSpPr>
          <p:nvPr>
            <p:ph type="title"/>
          </p:nvPr>
        </p:nvSpPr>
        <p:spPr/>
        <p:txBody>
          <a:bodyPr/>
          <a:lstStyle/>
          <a:p>
            <a:pPr eaLnBrk="1" hangingPunct="1"/>
            <a:r>
              <a:rPr lang="zh-CN" altLang="en-US" sz="3200">
                <a:solidFill>
                  <a:srgbClr val="FFFF00"/>
                </a:solidFill>
                <a:ea typeface="黑体" panose="02010609060101010101" pitchFamily="49" charset="-122"/>
              </a:rPr>
              <a:t>金融工具</a:t>
            </a:r>
            <a:endParaRPr lang="zh-CN" altLang="en-US" sz="3200">
              <a:solidFill>
                <a:srgbClr val="FFFF00"/>
              </a:solidFill>
              <a:ea typeface="黑体" panose="02010609060101010101" pitchFamily="49"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9874" name="文本框 14"/>
          <p:cNvSpPr txBox="1">
            <a:spLocks noChangeArrowheads="1"/>
          </p:cNvSpPr>
          <p:nvPr/>
        </p:nvSpPr>
        <p:spPr bwMode="auto">
          <a:xfrm>
            <a:off x="3144838" y="28575"/>
            <a:ext cx="5037137" cy="522288"/>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a:solidFill>
                  <a:srgbClr val="FF0000"/>
                </a:solidFill>
                <a:latin typeface="Times New Roman" panose="02020603050405020304" pitchFamily="18" charset="0"/>
                <a:ea typeface="黑体" panose="02010609060101010101" pitchFamily="49" charset="-122"/>
              </a:rPr>
              <a:t>金融资产对报表的影响：总结</a:t>
            </a:r>
            <a:endParaRPr lang="zh-CN" altLang="en-US">
              <a:solidFill>
                <a:srgbClr val="FF0000"/>
              </a:solidFill>
              <a:latin typeface="Times New Roman" panose="02020603050405020304" pitchFamily="18" charset="0"/>
              <a:ea typeface="黑体" panose="02010609060101010101" pitchFamily="49" charset="-122"/>
            </a:endParaRPr>
          </a:p>
        </p:txBody>
      </p:sp>
      <p:sp>
        <p:nvSpPr>
          <p:cNvPr id="79875" name="文本框 15"/>
          <p:cNvSpPr txBox="1">
            <a:spLocks noChangeArrowheads="1"/>
          </p:cNvSpPr>
          <p:nvPr/>
        </p:nvSpPr>
        <p:spPr bwMode="auto">
          <a:xfrm>
            <a:off x="119336" y="1470025"/>
            <a:ext cx="16557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2400" dirty="0">
                <a:solidFill>
                  <a:srgbClr val="0000FF"/>
                </a:solidFill>
                <a:latin typeface="Times New Roman" panose="02020603050405020304" pitchFamily="18" charset="0"/>
                <a:ea typeface="黑体" panose="02010609060101010101" pitchFamily="49" charset="-122"/>
              </a:rPr>
              <a:t>债权投资</a:t>
            </a:r>
            <a:endParaRPr lang="zh-CN" altLang="en-US" sz="2400" dirty="0">
              <a:solidFill>
                <a:srgbClr val="0000FF"/>
              </a:solidFill>
              <a:latin typeface="Times New Roman" panose="02020603050405020304" pitchFamily="18" charset="0"/>
              <a:ea typeface="黑体" panose="02010609060101010101" pitchFamily="49" charset="-122"/>
            </a:endParaRPr>
          </a:p>
        </p:txBody>
      </p:sp>
      <p:sp>
        <p:nvSpPr>
          <p:cNvPr id="79876" name="文本框 16"/>
          <p:cNvSpPr txBox="1">
            <a:spLocks noChangeArrowheads="1"/>
          </p:cNvSpPr>
          <p:nvPr/>
        </p:nvSpPr>
        <p:spPr bwMode="auto">
          <a:xfrm>
            <a:off x="2503487" y="634905"/>
            <a:ext cx="16525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a:spcBef>
                <a:spcPct val="0"/>
              </a:spcBef>
              <a:buClrTx/>
              <a:buFontTx/>
              <a:buNone/>
            </a:pPr>
            <a:r>
              <a:rPr lang="en-US" altLang="zh-CN" sz="3200" dirty="0">
                <a:solidFill>
                  <a:srgbClr val="0000FF"/>
                </a:solidFill>
                <a:latin typeface="Times New Roman" panose="02020603050405020304" pitchFamily="18" charset="0"/>
                <a:ea typeface="黑体" panose="02010609060101010101" pitchFamily="49" charset="-122"/>
              </a:rPr>
              <a:t>BS</a:t>
            </a:r>
            <a:r>
              <a:rPr lang="zh-CN" altLang="en-US" sz="3200" dirty="0">
                <a:solidFill>
                  <a:srgbClr val="0000FF"/>
                </a:solidFill>
                <a:latin typeface="Times New Roman" panose="02020603050405020304" pitchFamily="18" charset="0"/>
                <a:ea typeface="黑体" panose="02010609060101010101" pitchFamily="49" charset="-122"/>
              </a:rPr>
              <a:t>资产</a:t>
            </a:r>
            <a:endParaRPr lang="zh-CN" altLang="en-US" sz="3200" dirty="0">
              <a:solidFill>
                <a:srgbClr val="0000FF"/>
              </a:solidFill>
              <a:latin typeface="Times New Roman" panose="02020603050405020304" pitchFamily="18" charset="0"/>
              <a:ea typeface="黑体" panose="02010609060101010101" pitchFamily="49" charset="-122"/>
            </a:endParaRPr>
          </a:p>
        </p:txBody>
      </p:sp>
      <p:sp>
        <p:nvSpPr>
          <p:cNvPr id="79877" name="文本框 18"/>
          <p:cNvSpPr txBox="1">
            <a:spLocks noChangeArrowheads="1"/>
          </p:cNvSpPr>
          <p:nvPr/>
        </p:nvSpPr>
        <p:spPr bwMode="auto">
          <a:xfrm>
            <a:off x="8941159" y="702688"/>
            <a:ext cx="286154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a:spcBef>
                <a:spcPct val="0"/>
              </a:spcBef>
              <a:buClrTx/>
              <a:buFontTx/>
              <a:buNone/>
            </a:pPr>
            <a:r>
              <a:rPr lang="en-US" altLang="zh-CN" sz="3200" dirty="0">
                <a:solidFill>
                  <a:srgbClr val="0000FF"/>
                </a:solidFill>
                <a:latin typeface="Times New Roman" panose="02020603050405020304" pitchFamily="18" charset="0"/>
                <a:ea typeface="黑体" panose="02010609060101010101" pitchFamily="49" charset="-122"/>
              </a:rPr>
              <a:t>BS</a:t>
            </a:r>
            <a:r>
              <a:rPr lang="zh-CN" altLang="en-US" sz="3200" dirty="0">
                <a:solidFill>
                  <a:srgbClr val="0000FF"/>
                </a:solidFill>
                <a:latin typeface="Times New Roman" panose="02020603050405020304" pitchFamily="18" charset="0"/>
                <a:ea typeface="黑体" panose="02010609060101010101" pitchFamily="49" charset="-122"/>
              </a:rPr>
              <a:t>所有者权益</a:t>
            </a:r>
            <a:endParaRPr lang="zh-CN" altLang="en-US" sz="3200" dirty="0">
              <a:solidFill>
                <a:srgbClr val="0000FF"/>
              </a:solidFill>
              <a:latin typeface="Times New Roman" panose="02020603050405020304" pitchFamily="18" charset="0"/>
              <a:ea typeface="黑体" panose="02010609060101010101" pitchFamily="49" charset="-122"/>
            </a:endParaRPr>
          </a:p>
        </p:txBody>
      </p:sp>
      <p:sp>
        <p:nvSpPr>
          <p:cNvPr id="79878" name="文本框 19"/>
          <p:cNvSpPr txBox="1">
            <a:spLocks noChangeArrowheads="1"/>
          </p:cNvSpPr>
          <p:nvPr/>
        </p:nvSpPr>
        <p:spPr bwMode="auto">
          <a:xfrm>
            <a:off x="5558632" y="634904"/>
            <a:ext cx="23415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en-US" altLang="zh-CN" sz="3200" dirty="0">
                <a:solidFill>
                  <a:srgbClr val="0000FF"/>
                </a:solidFill>
                <a:latin typeface="Times New Roman" panose="02020603050405020304" pitchFamily="18" charset="0"/>
                <a:ea typeface="黑体" panose="02010609060101010101" pitchFamily="49" charset="-122"/>
              </a:rPr>
              <a:t>INC</a:t>
            </a:r>
            <a:r>
              <a:rPr lang="zh-CN" altLang="en-US" sz="3200" dirty="0">
                <a:solidFill>
                  <a:srgbClr val="0000FF"/>
                </a:solidFill>
                <a:latin typeface="Times New Roman" panose="02020603050405020304" pitchFamily="18" charset="0"/>
                <a:ea typeface="黑体" panose="02010609060101010101" pitchFamily="49" charset="-122"/>
              </a:rPr>
              <a:t>利润</a:t>
            </a:r>
            <a:endParaRPr lang="zh-CN" altLang="en-US" sz="3200" dirty="0">
              <a:solidFill>
                <a:srgbClr val="0000FF"/>
              </a:solidFill>
              <a:latin typeface="Times New Roman" panose="02020603050405020304" pitchFamily="18" charset="0"/>
              <a:ea typeface="黑体" panose="02010609060101010101" pitchFamily="49" charset="-122"/>
            </a:endParaRPr>
          </a:p>
        </p:txBody>
      </p:sp>
      <p:sp>
        <p:nvSpPr>
          <p:cNvPr id="21" name="文本框 20"/>
          <p:cNvSpPr txBox="1">
            <a:spLocks noChangeArrowheads="1"/>
          </p:cNvSpPr>
          <p:nvPr/>
        </p:nvSpPr>
        <p:spPr bwMode="auto">
          <a:xfrm>
            <a:off x="1486992" y="1470025"/>
            <a:ext cx="3816920" cy="46166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2400" dirty="0">
                <a:latin typeface="Times New Roman" panose="02020603050405020304" pitchFamily="18" charset="0"/>
                <a:ea typeface="黑体" panose="02010609060101010101" pitchFamily="49" charset="-122"/>
              </a:rPr>
              <a:t>摊余成本</a:t>
            </a:r>
            <a:r>
              <a:rPr lang="en-US" altLang="zh-CN" sz="1800" b="0" dirty="0">
                <a:solidFill>
                  <a:srgbClr val="0000FF"/>
                </a:solidFill>
                <a:latin typeface="仿宋" panose="02010609060101010101" pitchFamily="49" charset="-122"/>
                <a:ea typeface="仿宋" panose="02010609060101010101" pitchFamily="49" charset="-122"/>
              </a:rPr>
              <a:t>(</a:t>
            </a:r>
            <a:r>
              <a:rPr lang="zh-CN" altLang="en-US" sz="1800" b="0" dirty="0">
                <a:solidFill>
                  <a:srgbClr val="0000FF"/>
                </a:solidFill>
                <a:latin typeface="仿宋" panose="02010609060101010101" pitchFamily="49" charset="-122"/>
                <a:ea typeface="仿宋" panose="02010609060101010101" pitchFamily="49" charset="-122"/>
              </a:rPr>
              <a:t>面值</a:t>
            </a:r>
            <a:r>
              <a:rPr lang="en-US" altLang="zh-CN" sz="1800" b="0" dirty="0">
                <a:solidFill>
                  <a:srgbClr val="0000FF"/>
                </a:solidFill>
                <a:latin typeface="仿宋" panose="02010609060101010101" pitchFamily="49" charset="-122"/>
                <a:ea typeface="仿宋" panose="02010609060101010101" pitchFamily="49" charset="-122"/>
              </a:rPr>
              <a:t>+</a:t>
            </a:r>
            <a:r>
              <a:rPr lang="zh-CN" altLang="en-US" sz="1800" b="0" dirty="0">
                <a:solidFill>
                  <a:srgbClr val="0000FF"/>
                </a:solidFill>
                <a:latin typeface="仿宋" panose="02010609060101010101" pitchFamily="49" charset="-122"/>
                <a:ea typeface="仿宋" panose="02010609060101010101" pitchFamily="49" charset="-122"/>
              </a:rPr>
              <a:t>溢折价</a:t>
            </a:r>
            <a:r>
              <a:rPr lang="en-US" altLang="zh-CN" sz="1800" b="0" dirty="0">
                <a:solidFill>
                  <a:srgbClr val="0000FF"/>
                </a:solidFill>
                <a:latin typeface="仿宋" panose="02010609060101010101" pitchFamily="49" charset="-122"/>
                <a:ea typeface="仿宋" panose="02010609060101010101" pitchFamily="49" charset="-122"/>
              </a:rPr>
              <a:t>)</a:t>
            </a:r>
            <a:r>
              <a:rPr lang="zh-CN" altLang="en-US" sz="1800" b="0" dirty="0">
                <a:solidFill>
                  <a:srgbClr val="0000FF"/>
                </a:solidFill>
                <a:latin typeface="仿宋" panose="02010609060101010101" pitchFamily="49" charset="-122"/>
                <a:ea typeface="仿宋" panose="02010609060101010101" pitchFamily="49" charset="-122"/>
              </a:rPr>
              <a:t>（现值）</a:t>
            </a:r>
            <a:endParaRPr lang="zh-CN" altLang="en-US" sz="2000" b="0" dirty="0">
              <a:solidFill>
                <a:srgbClr val="0000FF"/>
              </a:solidFill>
              <a:latin typeface="仿宋" panose="02010609060101010101" pitchFamily="49" charset="-122"/>
              <a:ea typeface="仿宋" panose="02010609060101010101" pitchFamily="49" charset="-122"/>
            </a:endParaRPr>
          </a:p>
        </p:txBody>
      </p:sp>
      <p:sp>
        <p:nvSpPr>
          <p:cNvPr id="22" name="文本框 21"/>
          <p:cNvSpPr txBox="1">
            <a:spLocks noChangeArrowheads="1"/>
          </p:cNvSpPr>
          <p:nvPr/>
        </p:nvSpPr>
        <p:spPr bwMode="auto">
          <a:xfrm>
            <a:off x="6221413" y="1451504"/>
            <a:ext cx="1149350" cy="369332"/>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1800" dirty="0">
                <a:solidFill>
                  <a:srgbClr val="0000FF"/>
                </a:solidFill>
                <a:latin typeface="Times New Roman" panose="02020603050405020304" pitchFamily="18" charset="0"/>
                <a:ea typeface="黑体" panose="02010609060101010101" pitchFamily="49" charset="-122"/>
              </a:rPr>
              <a:t>投资收益</a:t>
            </a:r>
            <a:endParaRPr lang="zh-CN" altLang="en-US" sz="1800" dirty="0">
              <a:solidFill>
                <a:srgbClr val="0000FF"/>
              </a:solidFill>
              <a:latin typeface="Times New Roman" panose="02020603050405020304" pitchFamily="18" charset="0"/>
              <a:ea typeface="黑体" panose="02010609060101010101" pitchFamily="49" charset="-122"/>
            </a:endParaRPr>
          </a:p>
        </p:txBody>
      </p:sp>
      <p:sp>
        <p:nvSpPr>
          <p:cNvPr id="79881" name="文本框 22"/>
          <p:cNvSpPr txBox="1">
            <a:spLocks noChangeArrowheads="1"/>
          </p:cNvSpPr>
          <p:nvPr/>
        </p:nvSpPr>
        <p:spPr bwMode="auto">
          <a:xfrm>
            <a:off x="0" y="2954101"/>
            <a:ext cx="21082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2400" dirty="0">
                <a:latin typeface="Times New Roman" panose="02020603050405020304" pitchFamily="18" charset="0"/>
                <a:ea typeface="黑体" panose="02010609060101010101" pitchFamily="49" charset="-122"/>
              </a:rPr>
              <a:t>其他债权投资</a:t>
            </a:r>
            <a:endParaRPr lang="zh-CN" altLang="en-US" sz="2400" dirty="0">
              <a:latin typeface="Times New Roman" panose="02020603050405020304" pitchFamily="18" charset="0"/>
              <a:ea typeface="黑体" panose="02010609060101010101" pitchFamily="49" charset="-122"/>
            </a:endParaRPr>
          </a:p>
        </p:txBody>
      </p:sp>
      <p:sp>
        <p:nvSpPr>
          <p:cNvPr id="24" name="文本框 23"/>
          <p:cNvSpPr txBox="1">
            <a:spLocks noChangeArrowheads="1"/>
          </p:cNvSpPr>
          <p:nvPr/>
        </p:nvSpPr>
        <p:spPr bwMode="auto">
          <a:xfrm>
            <a:off x="2122664" y="2442146"/>
            <a:ext cx="2714625" cy="70788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a:spcBef>
                <a:spcPct val="0"/>
              </a:spcBef>
              <a:buClrTx/>
              <a:buFontTx/>
              <a:buNone/>
            </a:pPr>
            <a:r>
              <a:rPr lang="zh-CN" altLang="en-US" sz="2400" dirty="0">
                <a:latin typeface="Times New Roman" panose="02020603050405020304" pitchFamily="18" charset="0"/>
                <a:ea typeface="黑体" panose="02010609060101010101" pitchFamily="49" charset="-122"/>
              </a:rPr>
              <a:t>摊余成本</a:t>
            </a:r>
            <a:endParaRPr lang="en-US" altLang="zh-CN" sz="2400" dirty="0">
              <a:latin typeface="Times New Roman" panose="02020603050405020304" pitchFamily="18" charset="0"/>
              <a:ea typeface="黑体" panose="02010609060101010101" pitchFamily="49" charset="-122"/>
            </a:endParaRPr>
          </a:p>
          <a:p>
            <a:pPr algn="ctr">
              <a:spcBef>
                <a:spcPct val="0"/>
              </a:spcBef>
              <a:buClrTx/>
              <a:buFontTx/>
              <a:buNone/>
            </a:pPr>
            <a:r>
              <a:rPr lang="zh-CN" altLang="en-US" sz="1600" b="0" dirty="0">
                <a:solidFill>
                  <a:srgbClr val="0000FF"/>
                </a:solidFill>
                <a:latin typeface="仿宋" panose="02010609060101010101" pitchFamily="49" charset="-122"/>
                <a:ea typeface="仿宋" panose="02010609060101010101" pitchFamily="49" charset="-122"/>
              </a:rPr>
              <a:t>（面值</a:t>
            </a:r>
            <a:r>
              <a:rPr lang="en-US" altLang="zh-CN" sz="1600" b="0" dirty="0">
                <a:solidFill>
                  <a:srgbClr val="0000FF"/>
                </a:solidFill>
                <a:latin typeface="仿宋" panose="02010609060101010101" pitchFamily="49" charset="-122"/>
                <a:ea typeface="仿宋" panose="02010609060101010101" pitchFamily="49" charset="-122"/>
              </a:rPr>
              <a:t>+</a:t>
            </a:r>
            <a:r>
              <a:rPr lang="zh-CN" altLang="en-US" sz="1600" b="0" dirty="0">
                <a:solidFill>
                  <a:srgbClr val="0000FF"/>
                </a:solidFill>
                <a:latin typeface="仿宋" panose="02010609060101010101" pitchFamily="49" charset="-122"/>
                <a:ea typeface="仿宋" panose="02010609060101010101" pitchFamily="49" charset="-122"/>
              </a:rPr>
              <a:t>溢折价）（现值）</a:t>
            </a:r>
            <a:endParaRPr lang="zh-CN" altLang="en-US" sz="2000" b="0" dirty="0">
              <a:solidFill>
                <a:srgbClr val="0000FF"/>
              </a:solidFill>
              <a:latin typeface="仿宋" panose="02010609060101010101" pitchFamily="49" charset="-122"/>
              <a:ea typeface="仿宋" panose="02010609060101010101" pitchFamily="49" charset="-122"/>
            </a:endParaRPr>
          </a:p>
        </p:txBody>
      </p:sp>
      <p:sp>
        <p:nvSpPr>
          <p:cNvPr id="25" name="文本框 24"/>
          <p:cNvSpPr txBox="1">
            <a:spLocks noChangeArrowheads="1"/>
          </p:cNvSpPr>
          <p:nvPr/>
        </p:nvSpPr>
        <p:spPr bwMode="auto">
          <a:xfrm>
            <a:off x="2135188" y="3444875"/>
            <a:ext cx="2176462" cy="4619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2400">
                <a:solidFill>
                  <a:srgbClr val="FF0000"/>
                </a:solidFill>
                <a:latin typeface="Times New Roman" panose="02020603050405020304" pitchFamily="18" charset="0"/>
                <a:ea typeface="黑体" panose="02010609060101010101" pitchFamily="49" charset="-122"/>
              </a:rPr>
              <a:t>公允价值变动</a:t>
            </a:r>
            <a:endParaRPr lang="zh-CN" altLang="en-US" sz="2000" b="0">
              <a:solidFill>
                <a:srgbClr val="FF0000"/>
              </a:solidFill>
              <a:latin typeface="仿宋" panose="02010609060101010101" pitchFamily="49" charset="-122"/>
              <a:ea typeface="仿宋" panose="02010609060101010101" pitchFamily="49" charset="-122"/>
            </a:endParaRPr>
          </a:p>
        </p:txBody>
      </p:sp>
      <p:sp>
        <p:nvSpPr>
          <p:cNvPr id="26" name="文本框 25"/>
          <p:cNvSpPr txBox="1"/>
          <p:nvPr/>
        </p:nvSpPr>
        <p:spPr>
          <a:xfrm>
            <a:off x="9499600" y="3402013"/>
            <a:ext cx="1744663" cy="400050"/>
          </a:xfrm>
          <a:prstGeom prst="rect">
            <a:avLst/>
          </a:prstGeom>
          <a:solidFill>
            <a:schemeClr val="tx1">
              <a:lumMod val="50000"/>
              <a:lumOff val="50000"/>
            </a:schemeClr>
          </a:solidFill>
        </p:spPr>
        <p:txBody>
          <a:bodyPr>
            <a:spAutoFit/>
          </a:bodyPr>
          <a:lstStyle>
            <a:defPPr>
              <a:defRPr lang="en-US"/>
            </a:defPPr>
            <a:lvl1pPr algn="ctr"/>
          </a:lstStyle>
          <a:p>
            <a:pPr>
              <a:defRPr/>
            </a:pPr>
            <a:r>
              <a:rPr lang="zh-CN" altLang="en-US" sz="2000" dirty="0">
                <a:solidFill>
                  <a:srgbClr val="FF0000"/>
                </a:solidFill>
              </a:rPr>
              <a:t>其他综合收益</a:t>
            </a:r>
            <a:endParaRPr lang="zh-CN" altLang="en-US" sz="2000" dirty="0">
              <a:solidFill>
                <a:srgbClr val="FF0000"/>
              </a:solidFill>
            </a:endParaRPr>
          </a:p>
        </p:txBody>
      </p:sp>
      <p:cxnSp>
        <p:nvCxnSpPr>
          <p:cNvPr id="29" name="直接连接符 28"/>
          <p:cNvCxnSpPr/>
          <p:nvPr/>
        </p:nvCxnSpPr>
        <p:spPr>
          <a:xfrm>
            <a:off x="0" y="2219325"/>
            <a:ext cx="12192000" cy="0"/>
          </a:xfrm>
          <a:prstGeom prst="line">
            <a:avLst/>
          </a:prstGeom>
          <a:ln w="38100" cmpd="dbl">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25400" y="4092575"/>
            <a:ext cx="12192000" cy="0"/>
          </a:xfrm>
          <a:prstGeom prst="line">
            <a:avLst/>
          </a:prstGeom>
          <a:ln w="38100" cmpd="dbl">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V="1">
            <a:off x="4394378" y="3536016"/>
            <a:ext cx="5026025" cy="61913"/>
          </a:xfrm>
          <a:prstGeom prst="straightConnector1">
            <a:avLst/>
          </a:prstGeom>
          <a:ln w="76200">
            <a:solidFill>
              <a:srgbClr val="0000FF"/>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9517063" y="1447800"/>
            <a:ext cx="1727200" cy="461963"/>
          </a:xfrm>
          <a:prstGeom prst="rect">
            <a:avLst/>
          </a:prstGeom>
          <a:solidFill>
            <a:schemeClr val="tx1">
              <a:lumMod val="50000"/>
              <a:lumOff val="50000"/>
            </a:schemeClr>
          </a:solidFill>
        </p:spPr>
        <p:txBody>
          <a:bodyPr>
            <a:spAutoFit/>
          </a:bodyPr>
          <a:lstStyle/>
          <a:p>
            <a:pPr algn="ctr">
              <a:defRPr/>
            </a:pPr>
            <a:r>
              <a:rPr lang="zh-CN" altLang="en-US" dirty="0"/>
              <a:t>未分配利润</a:t>
            </a:r>
            <a:endParaRPr lang="zh-CN" altLang="en-US" dirty="0"/>
          </a:p>
        </p:txBody>
      </p:sp>
      <p:sp>
        <p:nvSpPr>
          <p:cNvPr id="40" name="文本框 39"/>
          <p:cNvSpPr txBox="1"/>
          <p:nvPr/>
        </p:nvSpPr>
        <p:spPr>
          <a:xfrm>
            <a:off x="9517063" y="2732088"/>
            <a:ext cx="1727200" cy="460375"/>
          </a:xfrm>
          <a:prstGeom prst="rect">
            <a:avLst/>
          </a:prstGeom>
          <a:solidFill>
            <a:schemeClr val="tx1">
              <a:lumMod val="50000"/>
              <a:lumOff val="50000"/>
            </a:schemeClr>
          </a:solidFill>
        </p:spPr>
        <p:txBody>
          <a:bodyPr>
            <a:spAutoFit/>
          </a:bodyPr>
          <a:lstStyle/>
          <a:p>
            <a:pPr algn="ctr">
              <a:defRPr/>
            </a:pPr>
            <a:r>
              <a:rPr lang="zh-CN" altLang="en-US" dirty="0"/>
              <a:t>未分配利润</a:t>
            </a:r>
            <a:endParaRPr lang="zh-CN" altLang="en-US" dirty="0"/>
          </a:p>
        </p:txBody>
      </p:sp>
      <p:cxnSp>
        <p:nvCxnSpPr>
          <p:cNvPr id="42" name="直接箭头连接符 41"/>
          <p:cNvCxnSpPr>
            <a:endCxn id="39" idx="1"/>
          </p:cNvCxnSpPr>
          <p:nvPr/>
        </p:nvCxnSpPr>
        <p:spPr>
          <a:xfrm>
            <a:off x="7739063" y="1643275"/>
            <a:ext cx="1778000" cy="355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endCxn id="40" idx="1"/>
          </p:cNvCxnSpPr>
          <p:nvPr/>
        </p:nvCxnSpPr>
        <p:spPr>
          <a:xfrm>
            <a:off x="7010224" y="2581247"/>
            <a:ext cx="2506839" cy="38102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6" name="文本框 55"/>
          <p:cNvSpPr txBox="1">
            <a:spLocks noChangeArrowheads="1"/>
          </p:cNvSpPr>
          <p:nvPr/>
        </p:nvSpPr>
        <p:spPr bwMode="auto">
          <a:xfrm>
            <a:off x="5903913" y="3665538"/>
            <a:ext cx="998537" cy="369887"/>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1800">
                <a:solidFill>
                  <a:srgbClr val="0000FF"/>
                </a:solidFill>
                <a:latin typeface="Times New Roman" panose="02020603050405020304" pitchFamily="18" charset="0"/>
                <a:ea typeface="黑体" panose="02010609060101010101" pitchFamily="49" charset="-122"/>
              </a:rPr>
              <a:t>投资收益</a:t>
            </a:r>
            <a:endParaRPr lang="zh-CN" altLang="en-US" sz="1600" b="0">
              <a:solidFill>
                <a:srgbClr val="0000FF"/>
              </a:solidFill>
              <a:latin typeface="仿宋" panose="02010609060101010101" pitchFamily="49" charset="-122"/>
              <a:ea typeface="仿宋" panose="02010609060101010101" pitchFamily="49" charset="-122"/>
            </a:endParaRPr>
          </a:p>
        </p:txBody>
      </p:sp>
      <p:sp>
        <p:nvSpPr>
          <p:cNvPr id="79896" name="文本框 60"/>
          <p:cNvSpPr txBox="1">
            <a:spLocks noChangeArrowheads="1"/>
          </p:cNvSpPr>
          <p:nvPr/>
        </p:nvSpPr>
        <p:spPr bwMode="auto">
          <a:xfrm>
            <a:off x="93315" y="5849241"/>
            <a:ext cx="148113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2400">
                <a:latin typeface="Times New Roman" panose="02020603050405020304" pitchFamily="18" charset="0"/>
                <a:ea typeface="黑体" panose="02010609060101010101" pitchFamily="49" charset="-122"/>
              </a:rPr>
              <a:t>其他权益</a:t>
            </a:r>
            <a:endParaRPr lang="en-US" altLang="zh-CN" sz="2400">
              <a:latin typeface="Times New Roman" panose="02020603050405020304" pitchFamily="18" charset="0"/>
              <a:ea typeface="黑体" panose="02010609060101010101" pitchFamily="49" charset="-122"/>
            </a:endParaRPr>
          </a:p>
          <a:p>
            <a:pPr>
              <a:spcBef>
                <a:spcPct val="0"/>
              </a:spcBef>
              <a:buClrTx/>
              <a:buFontTx/>
              <a:buNone/>
            </a:pPr>
            <a:r>
              <a:rPr lang="zh-CN" altLang="en-US" sz="2400">
                <a:latin typeface="Times New Roman" panose="02020603050405020304" pitchFamily="18" charset="0"/>
                <a:ea typeface="黑体" panose="02010609060101010101" pitchFamily="49" charset="-122"/>
              </a:rPr>
              <a:t>工具投资</a:t>
            </a:r>
            <a:endParaRPr lang="zh-CN" altLang="en-US" sz="2400">
              <a:latin typeface="Times New Roman" panose="02020603050405020304" pitchFamily="18" charset="0"/>
              <a:ea typeface="黑体" panose="02010609060101010101" pitchFamily="49" charset="-122"/>
            </a:endParaRPr>
          </a:p>
        </p:txBody>
      </p:sp>
      <p:cxnSp>
        <p:nvCxnSpPr>
          <p:cNvPr id="62" name="直接连接符 61"/>
          <p:cNvCxnSpPr/>
          <p:nvPr/>
        </p:nvCxnSpPr>
        <p:spPr>
          <a:xfrm>
            <a:off x="-25400" y="5589240"/>
            <a:ext cx="12192000" cy="0"/>
          </a:xfrm>
          <a:prstGeom prst="line">
            <a:avLst/>
          </a:prstGeom>
          <a:ln w="38100" cmpd="dbl">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a:off x="3088992" y="3150032"/>
            <a:ext cx="0" cy="2889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文本框 64"/>
          <p:cNvSpPr txBox="1">
            <a:spLocks noChangeArrowheads="1"/>
          </p:cNvSpPr>
          <p:nvPr/>
        </p:nvSpPr>
        <p:spPr bwMode="auto">
          <a:xfrm>
            <a:off x="2077690" y="5658741"/>
            <a:ext cx="2176462" cy="46196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2400" dirty="0">
                <a:solidFill>
                  <a:srgbClr val="FF0000"/>
                </a:solidFill>
                <a:latin typeface="Times New Roman" panose="02020603050405020304" pitchFamily="18" charset="0"/>
                <a:ea typeface="黑体" panose="02010609060101010101" pitchFamily="49" charset="-122"/>
              </a:rPr>
              <a:t>公允价值变动</a:t>
            </a:r>
            <a:endParaRPr lang="zh-CN" altLang="en-US" sz="2000" b="0" dirty="0">
              <a:solidFill>
                <a:srgbClr val="FF0000"/>
              </a:solidFill>
              <a:latin typeface="仿宋" panose="02010609060101010101" pitchFamily="49" charset="-122"/>
              <a:ea typeface="仿宋" panose="02010609060101010101" pitchFamily="49" charset="-122"/>
            </a:endParaRPr>
          </a:p>
        </p:txBody>
      </p:sp>
      <p:sp>
        <p:nvSpPr>
          <p:cNvPr id="66" name="文本框 65"/>
          <p:cNvSpPr txBox="1"/>
          <p:nvPr/>
        </p:nvSpPr>
        <p:spPr>
          <a:xfrm>
            <a:off x="9457977" y="5663503"/>
            <a:ext cx="2124075" cy="461963"/>
          </a:xfrm>
          <a:prstGeom prst="rect">
            <a:avLst/>
          </a:prstGeom>
          <a:solidFill>
            <a:schemeClr val="tx1">
              <a:lumMod val="50000"/>
              <a:lumOff val="50000"/>
            </a:schemeClr>
          </a:solidFill>
        </p:spPr>
        <p:txBody>
          <a:bodyPr>
            <a:spAutoFit/>
          </a:bodyPr>
          <a:lstStyle>
            <a:defPPr>
              <a:defRPr lang="en-US"/>
            </a:defPPr>
            <a:lvl1pPr algn="ctr"/>
          </a:lstStyle>
          <a:p>
            <a:pPr>
              <a:defRPr/>
            </a:pPr>
            <a:r>
              <a:rPr lang="zh-CN" altLang="en-US" dirty="0">
                <a:solidFill>
                  <a:srgbClr val="FF0000"/>
                </a:solidFill>
              </a:rPr>
              <a:t>其他综合收益</a:t>
            </a:r>
            <a:endParaRPr lang="zh-CN" altLang="en-US" dirty="0">
              <a:solidFill>
                <a:srgbClr val="FF0000"/>
              </a:solidFill>
            </a:endParaRPr>
          </a:p>
        </p:txBody>
      </p:sp>
      <p:cxnSp>
        <p:nvCxnSpPr>
          <p:cNvPr id="68" name="直接箭头连接符 67"/>
          <p:cNvCxnSpPr/>
          <p:nvPr/>
        </p:nvCxnSpPr>
        <p:spPr>
          <a:xfrm flipV="1">
            <a:off x="4349402" y="5938141"/>
            <a:ext cx="5024438" cy="1587"/>
          </a:xfrm>
          <a:prstGeom prst="straightConnector1">
            <a:avLst/>
          </a:prstGeom>
          <a:ln w="76200">
            <a:solidFill>
              <a:srgbClr val="0000FF"/>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文本框 70"/>
          <p:cNvSpPr txBox="1"/>
          <p:nvPr/>
        </p:nvSpPr>
        <p:spPr>
          <a:xfrm>
            <a:off x="9416702" y="6388144"/>
            <a:ext cx="1990725" cy="333480"/>
          </a:xfrm>
          <a:prstGeom prst="rect">
            <a:avLst/>
          </a:prstGeom>
          <a:solidFill>
            <a:schemeClr val="tx1">
              <a:lumMod val="50000"/>
              <a:lumOff val="50000"/>
            </a:schemeClr>
          </a:solidFill>
        </p:spPr>
        <p:txBody>
          <a:bodyPr tIns="36000" bIns="36000" anchor="ctr">
            <a:spAutoFit/>
          </a:bodyPr>
          <a:lstStyle/>
          <a:p>
            <a:pPr algn="ctr">
              <a:lnSpc>
                <a:spcPts val="2000"/>
              </a:lnSpc>
              <a:defRPr/>
            </a:pPr>
            <a:r>
              <a:rPr lang="zh-CN" altLang="en-US" dirty="0"/>
              <a:t>未分配利润</a:t>
            </a:r>
            <a:endParaRPr lang="zh-CN" altLang="en-US" sz="1400" dirty="0"/>
          </a:p>
        </p:txBody>
      </p:sp>
      <p:sp>
        <p:nvSpPr>
          <p:cNvPr id="72" name="文本框 71"/>
          <p:cNvSpPr txBox="1">
            <a:spLocks noChangeArrowheads="1"/>
          </p:cNvSpPr>
          <p:nvPr/>
        </p:nvSpPr>
        <p:spPr bwMode="auto">
          <a:xfrm>
            <a:off x="4910315" y="6264839"/>
            <a:ext cx="1530350" cy="461665"/>
          </a:xfrm>
          <a:prstGeom prst="rect">
            <a:avLst/>
          </a:prstGeom>
          <a:noFill/>
          <a:ln>
            <a:noFill/>
          </a:ln>
        </p:spPr>
        <p:txBody>
          <a:bodyPr lIns="0" rIns="0">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a:spcBef>
                <a:spcPct val="0"/>
              </a:spcBef>
              <a:buClrTx/>
              <a:buFontTx/>
              <a:buNone/>
            </a:pPr>
            <a:r>
              <a:rPr lang="zh-CN" altLang="en-US" sz="2400" dirty="0">
                <a:solidFill>
                  <a:srgbClr val="000000"/>
                </a:solidFill>
                <a:latin typeface="Times New Roman" panose="02020603050405020304" pitchFamily="18" charset="0"/>
                <a:ea typeface="黑体" panose="02010609060101010101" pitchFamily="49" charset="-122"/>
              </a:rPr>
              <a:t>分红</a:t>
            </a:r>
            <a:endParaRPr lang="zh-CN" altLang="en-US" sz="2000" b="0" dirty="0">
              <a:solidFill>
                <a:srgbClr val="000000"/>
              </a:solidFill>
              <a:latin typeface="仿宋" panose="02010609060101010101" pitchFamily="49" charset="-122"/>
              <a:ea typeface="仿宋" panose="02010609060101010101" pitchFamily="49" charset="-122"/>
            </a:endParaRPr>
          </a:p>
        </p:txBody>
      </p:sp>
      <p:cxnSp>
        <p:nvCxnSpPr>
          <p:cNvPr id="73" name="直接箭头连接符 72"/>
          <p:cNvCxnSpPr>
            <a:endCxn id="71" idx="1"/>
          </p:cNvCxnSpPr>
          <p:nvPr/>
        </p:nvCxnSpPr>
        <p:spPr>
          <a:xfrm>
            <a:off x="7900194" y="6504883"/>
            <a:ext cx="1516508" cy="500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9905" name="文本框 75"/>
          <p:cNvSpPr txBox="1">
            <a:spLocks noChangeArrowheads="1"/>
          </p:cNvSpPr>
          <p:nvPr/>
        </p:nvSpPr>
        <p:spPr bwMode="auto">
          <a:xfrm>
            <a:off x="84137" y="4238624"/>
            <a:ext cx="147955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a:spcBef>
                <a:spcPct val="0"/>
              </a:spcBef>
              <a:buClrTx/>
              <a:buFontTx/>
              <a:buNone/>
            </a:pPr>
            <a:r>
              <a:rPr lang="zh-CN" altLang="en-US" sz="2400">
                <a:solidFill>
                  <a:srgbClr val="0000FF"/>
                </a:solidFill>
                <a:latin typeface="Times New Roman" panose="02020603050405020304" pitchFamily="18" charset="0"/>
                <a:ea typeface="黑体" panose="02010609060101010101" pitchFamily="49" charset="-122"/>
              </a:rPr>
              <a:t>交易性金融资产</a:t>
            </a:r>
            <a:endParaRPr lang="zh-CN" altLang="en-US" sz="2400">
              <a:solidFill>
                <a:srgbClr val="0000FF"/>
              </a:solidFill>
              <a:latin typeface="Times New Roman" panose="02020603050405020304" pitchFamily="18" charset="0"/>
              <a:ea typeface="黑体" panose="02010609060101010101" pitchFamily="49" charset="-122"/>
            </a:endParaRPr>
          </a:p>
        </p:txBody>
      </p:sp>
      <p:sp>
        <p:nvSpPr>
          <p:cNvPr id="77" name="文本框 76"/>
          <p:cNvSpPr txBox="1">
            <a:spLocks noChangeArrowheads="1"/>
          </p:cNvSpPr>
          <p:nvPr/>
        </p:nvSpPr>
        <p:spPr bwMode="auto">
          <a:xfrm>
            <a:off x="2025650" y="4467224"/>
            <a:ext cx="2176462" cy="46196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2400">
                <a:latin typeface="Times New Roman" panose="02020603050405020304" pitchFamily="18" charset="0"/>
                <a:ea typeface="黑体" panose="02010609060101010101" pitchFamily="49" charset="-122"/>
              </a:rPr>
              <a:t>公允价值变动</a:t>
            </a:r>
            <a:endParaRPr lang="zh-CN" altLang="en-US" sz="2000" b="0">
              <a:solidFill>
                <a:srgbClr val="0000FF"/>
              </a:solidFill>
              <a:latin typeface="仿宋" panose="02010609060101010101" pitchFamily="49" charset="-122"/>
              <a:ea typeface="仿宋" panose="02010609060101010101" pitchFamily="49" charset="-122"/>
            </a:endParaRPr>
          </a:p>
        </p:txBody>
      </p:sp>
      <p:cxnSp>
        <p:nvCxnSpPr>
          <p:cNvPr id="78" name="直接箭头连接符 77"/>
          <p:cNvCxnSpPr/>
          <p:nvPr/>
        </p:nvCxnSpPr>
        <p:spPr>
          <a:xfrm flipV="1">
            <a:off x="4303712" y="4757736"/>
            <a:ext cx="71913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9" name="文本框 78"/>
          <p:cNvSpPr txBox="1">
            <a:spLocks noChangeArrowheads="1"/>
          </p:cNvSpPr>
          <p:nvPr/>
        </p:nvSpPr>
        <p:spPr bwMode="auto">
          <a:xfrm>
            <a:off x="5133975" y="4387849"/>
            <a:ext cx="1217612" cy="646112"/>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a:spcBef>
                <a:spcPct val="0"/>
              </a:spcBef>
              <a:buClrTx/>
              <a:buFontTx/>
              <a:buNone/>
            </a:pPr>
            <a:r>
              <a:rPr lang="zh-CN" altLang="en-US" sz="1800">
                <a:latin typeface="Times New Roman" panose="02020603050405020304" pitchFamily="18" charset="0"/>
                <a:ea typeface="黑体" panose="02010609060101010101" pitchFamily="49" charset="-122"/>
              </a:rPr>
              <a:t>公允价值变动损益</a:t>
            </a:r>
            <a:endParaRPr lang="zh-CN" altLang="en-US" sz="1800">
              <a:latin typeface="Times New Roman" panose="02020603050405020304" pitchFamily="18" charset="0"/>
              <a:ea typeface="黑体" panose="02010609060101010101" pitchFamily="49" charset="-122"/>
            </a:endParaRPr>
          </a:p>
        </p:txBody>
      </p:sp>
      <p:cxnSp>
        <p:nvCxnSpPr>
          <p:cNvPr id="81" name="直接箭头连接符 80"/>
          <p:cNvCxnSpPr/>
          <p:nvPr/>
        </p:nvCxnSpPr>
        <p:spPr>
          <a:xfrm flipV="1">
            <a:off x="6403181" y="4610270"/>
            <a:ext cx="360362" cy="0"/>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2" name="文本框 81"/>
          <p:cNvSpPr txBox="1">
            <a:spLocks noChangeArrowheads="1"/>
          </p:cNvSpPr>
          <p:nvPr/>
        </p:nvSpPr>
        <p:spPr bwMode="auto">
          <a:xfrm>
            <a:off x="6807820" y="4449934"/>
            <a:ext cx="996950" cy="368300"/>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1800" dirty="0">
                <a:solidFill>
                  <a:srgbClr val="0000FF"/>
                </a:solidFill>
                <a:latin typeface="Times New Roman" panose="02020603050405020304" pitchFamily="18" charset="0"/>
                <a:ea typeface="黑体" panose="02010609060101010101" pitchFamily="49" charset="-122"/>
              </a:rPr>
              <a:t>投资收益</a:t>
            </a:r>
            <a:endParaRPr lang="zh-CN" altLang="en-US" sz="1600" b="0" dirty="0">
              <a:solidFill>
                <a:srgbClr val="0000FF"/>
              </a:solidFill>
              <a:latin typeface="仿宋" panose="02010609060101010101" pitchFamily="49" charset="-122"/>
              <a:ea typeface="仿宋" panose="02010609060101010101" pitchFamily="49" charset="-122"/>
            </a:endParaRPr>
          </a:p>
        </p:txBody>
      </p:sp>
      <p:sp>
        <p:nvSpPr>
          <p:cNvPr id="83" name="文本框 82"/>
          <p:cNvSpPr txBox="1">
            <a:spLocks noChangeArrowheads="1"/>
          </p:cNvSpPr>
          <p:nvPr/>
        </p:nvSpPr>
        <p:spPr bwMode="auto">
          <a:xfrm>
            <a:off x="4575904" y="5166904"/>
            <a:ext cx="2360920" cy="461665"/>
          </a:xfrm>
          <a:prstGeom prst="rect">
            <a:avLst/>
          </a:prstGeom>
          <a:noFill/>
          <a:ln>
            <a:noFill/>
          </a:ln>
        </p:spPr>
        <p:txBody>
          <a:bodyPr wrap="square" lIns="0" rIns="0">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a:spcBef>
                <a:spcPct val="0"/>
              </a:spcBef>
              <a:buClrTx/>
              <a:buFontTx/>
              <a:buNone/>
            </a:pPr>
            <a:r>
              <a:rPr lang="zh-CN" altLang="en-US" sz="2400" dirty="0">
                <a:solidFill>
                  <a:srgbClr val="000000"/>
                </a:solidFill>
                <a:latin typeface="Times New Roman" panose="02020603050405020304" pitchFamily="18" charset="0"/>
                <a:ea typeface="黑体" panose="02010609060101010101" pitchFamily="49" charset="-122"/>
              </a:rPr>
              <a:t>分红派息</a:t>
            </a:r>
            <a:endParaRPr lang="zh-CN" altLang="en-US" sz="2000" b="0" dirty="0">
              <a:solidFill>
                <a:srgbClr val="000000"/>
              </a:solidFill>
              <a:latin typeface="仿宋" panose="02010609060101010101" pitchFamily="49" charset="-122"/>
              <a:ea typeface="仿宋" panose="02010609060101010101" pitchFamily="49" charset="-122"/>
            </a:endParaRPr>
          </a:p>
        </p:txBody>
      </p:sp>
      <p:cxnSp>
        <p:nvCxnSpPr>
          <p:cNvPr id="84" name="直接箭头连接符 83"/>
          <p:cNvCxnSpPr/>
          <p:nvPr/>
        </p:nvCxnSpPr>
        <p:spPr>
          <a:xfrm flipV="1">
            <a:off x="7875588" y="4662486"/>
            <a:ext cx="1639887" cy="111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flipV="1">
            <a:off x="6538913" y="4935537"/>
            <a:ext cx="587858" cy="4190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6" name="文本框 85"/>
          <p:cNvSpPr txBox="1"/>
          <p:nvPr/>
        </p:nvSpPr>
        <p:spPr>
          <a:xfrm>
            <a:off x="9565655" y="4502149"/>
            <a:ext cx="1728787" cy="461962"/>
          </a:xfrm>
          <a:prstGeom prst="rect">
            <a:avLst/>
          </a:prstGeom>
          <a:solidFill>
            <a:schemeClr val="tx1">
              <a:lumMod val="50000"/>
              <a:lumOff val="50000"/>
            </a:schemeClr>
          </a:solidFill>
        </p:spPr>
        <p:txBody>
          <a:bodyPr>
            <a:spAutoFit/>
          </a:bodyPr>
          <a:lstStyle/>
          <a:p>
            <a:pPr algn="ctr">
              <a:defRPr/>
            </a:pPr>
            <a:r>
              <a:rPr lang="zh-CN" altLang="en-US" dirty="0"/>
              <a:t>未分配利润</a:t>
            </a:r>
            <a:endParaRPr lang="zh-CN" altLang="en-US" dirty="0"/>
          </a:p>
        </p:txBody>
      </p:sp>
      <p:sp>
        <p:nvSpPr>
          <p:cNvPr id="13" name="任意多边形 12"/>
          <p:cNvSpPr/>
          <p:nvPr/>
        </p:nvSpPr>
        <p:spPr>
          <a:xfrm>
            <a:off x="6951663" y="3109913"/>
            <a:ext cx="2535237" cy="752475"/>
          </a:xfrm>
          <a:custGeom>
            <a:avLst/>
            <a:gdLst>
              <a:gd name="connsiteX0" fmla="*/ 116183 w 1699323"/>
              <a:gd name="connsiteY0" fmla="*/ 791570 h 791570"/>
              <a:gd name="connsiteX1" fmla="*/ 7001 w 1699323"/>
              <a:gd name="connsiteY1" fmla="*/ 682388 h 791570"/>
              <a:gd name="connsiteX2" fmla="*/ 293604 w 1699323"/>
              <a:gd name="connsiteY2" fmla="*/ 559558 h 791570"/>
              <a:gd name="connsiteX3" fmla="*/ 1699323 w 1699323"/>
              <a:gd name="connsiteY3" fmla="*/ 0 h 791570"/>
            </a:gdLst>
            <a:ahLst/>
            <a:cxnLst>
              <a:cxn ang="0">
                <a:pos x="connsiteX0" y="connsiteY0"/>
              </a:cxn>
              <a:cxn ang="0">
                <a:pos x="connsiteX1" y="connsiteY1"/>
              </a:cxn>
              <a:cxn ang="0">
                <a:pos x="connsiteX2" y="connsiteY2"/>
              </a:cxn>
              <a:cxn ang="0">
                <a:pos x="connsiteX3" y="connsiteY3"/>
              </a:cxn>
            </a:cxnLst>
            <a:rect l="l" t="t" r="r" b="b"/>
            <a:pathLst>
              <a:path w="1699323" h="791570">
                <a:moveTo>
                  <a:pt x="116183" y="791570"/>
                </a:moveTo>
                <a:cubicBezTo>
                  <a:pt x="46807" y="756313"/>
                  <a:pt x="-22569" y="721057"/>
                  <a:pt x="7001" y="682388"/>
                </a:cubicBezTo>
                <a:cubicBezTo>
                  <a:pt x="36571" y="643719"/>
                  <a:pt x="293604" y="559558"/>
                  <a:pt x="293604" y="559558"/>
                </a:cubicBezTo>
                <a:lnTo>
                  <a:pt x="1699323" y="0"/>
                </a:lnTo>
              </a:path>
            </a:pathLst>
          </a:cu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grpSp>
        <p:nvGrpSpPr>
          <p:cNvPr id="7" name="组合 6"/>
          <p:cNvGrpSpPr/>
          <p:nvPr/>
        </p:nvGrpSpPr>
        <p:grpSpPr>
          <a:xfrm>
            <a:off x="6919913" y="3613716"/>
            <a:ext cx="2566987" cy="461665"/>
            <a:chOff x="6919913" y="3613716"/>
            <a:chExt cx="2566987" cy="461665"/>
          </a:xfrm>
        </p:grpSpPr>
        <p:sp>
          <p:nvSpPr>
            <p:cNvPr id="6" name="任意多边形 5"/>
            <p:cNvSpPr/>
            <p:nvPr/>
          </p:nvSpPr>
          <p:spPr>
            <a:xfrm>
              <a:off x="6919913" y="3662363"/>
              <a:ext cx="2566987" cy="269875"/>
            </a:xfrm>
            <a:custGeom>
              <a:avLst/>
              <a:gdLst>
                <a:gd name="connsiteX0" fmla="*/ 2388359 w 2566867"/>
                <a:gd name="connsiteY0" fmla="*/ 0 h 177421"/>
                <a:gd name="connsiteX1" fmla="*/ 2320120 w 2566867"/>
                <a:gd name="connsiteY1" fmla="*/ 68239 h 177421"/>
                <a:gd name="connsiteX2" fmla="*/ 0 w 2566867"/>
                <a:gd name="connsiteY2" fmla="*/ 177421 h 177421"/>
              </a:gdLst>
              <a:ahLst/>
              <a:cxnLst>
                <a:cxn ang="0">
                  <a:pos x="connsiteX0" y="connsiteY0"/>
                </a:cxn>
                <a:cxn ang="0">
                  <a:pos x="connsiteX1" y="connsiteY1"/>
                </a:cxn>
                <a:cxn ang="0">
                  <a:pos x="connsiteX2" y="connsiteY2"/>
                </a:cxn>
              </a:cxnLst>
              <a:rect l="l" t="t" r="r" b="b"/>
              <a:pathLst>
                <a:path w="2566867" h="177421">
                  <a:moveTo>
                    <a:pt x="2388359" y="0"/>
                  </a:moveTo>
                  <a:cubicBezTo>
                    <a:pt x="2553269" y="19334"/>
                    <a:pt x="2718180" y="38669"/>
                    <a:pt x="2320120" y="68239"/>
                  </a:cubicBezTo>
                  <a:cubicBezTo>
                    <a:pt x="1922060" y="97809"/>
                    <a:pt x="961030" y="137615"/>
                    <a:pt x="0" y="177421"/>
                  </a:cubicBezTo>
                </a:path>
              </a:pathLst>
            </a:cu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5" name="文本框 4"/>
            <p:cNvSpPr txBox="1"/>
            <p:nvPr/>
          </p:nvSpPr>
          <p:spPr>
            <a:xfrm>
              <a:off x="7893512" y="3613716"/>
              <a:ext cx="1009104" cy="461665"/>
            </a:xfrm>
            <a:prstGeom prst="rect">
              <a:avLst/>
            </a:prstGeom>
            <a:noFill/>
          </p:spPr>
          <p:txBody>
            <a:bodyPr wrap="square" rtlCol="0">
              <a:spAutoFit/>
            </a:bodyPr>
            <a:lstStyle/>
            <a:p>
              <a:r>
                <a:rPr lang="zh-CN" altLang="en-US" dirty="0"/>
                <a:t>出售</a:t>
              </a:r>
              <a:endParaRPr lang="zh-CN" altLang="en-US" dirty="0"/>
            </a:p>
          </p:txBody>
        </p:sp>
      </p:grpSp>
      <p:grpSp>
        <p:nvGrpSpPr>
          <p:cNvPr id="12" name="组合 11"/>
          <p:cNvGrpSpPr/>
          <p:nvPr/>
        </p:nvGrpSpPr>
        <p:grpSpPr>
          <a:xfrm>
            <a:off x="5291315" y="1608794"/>
            <a:ext cx="930098" cy="461665"/>
            <a:chOff x="5241441" y="1704045"/>
            <a:chExt cx="930098" cy="461665"/>
          </a:xfrm>
        </p:grpSpPr>
        <p:cxnSp>
          <p:nvCxnSpPr>
            <p:cNvPr id="10" name="直接箭头连接符 9"/>
            <p:cNvCxnSpPr/>
            <p:nvPr/>
          </p:nvCxnSpPr>
          <p:spPr>
            <a:xfrm>
              <a:off x="5241441" y="1895192"/>
              <a:ext cx="930098" cy="2089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文本框 56"/>
            <p:cNvSpPr txBox="1"/>
            <p:nvPr/>
          </p:nvSpPr>
          <p:spPr>
            <a:xfrm>
              <a:off x="5241441" y="1704045"/>
              <a:ext cx="571807" cy="461665"/>
            </a:xfrm>
            <a:prstGeom prst="rect">
              <a:avLst/>
            </a:prstGeom>
            <a:noFill/>
          </p:spPr>
          <p:txBody>
            <a:bodyPr wrap="square" rtlCol="0">
              <a:spAutoFit/>
            </a:bodyPr>
            <a:lstStyle/>
            <a:p>
              <a:r>
                <a:rPr lang="zh-CN" altLang="en-US" sz="1200" dirty="0"/>
                <a:t>出售差价</a:t>
              </a:r>
              <a:endParaRPr lang="zh-CN" altLang="en-US" sz="1200" dirty="0"/>
            </a:p>
          </p:txBody>
        </p:sp>
      </p:grpSp>
      <p:grpSp>
        <p:nvGrpSpPr>
          <p:cNvPr id="18" name="组合 17"/>
          <p:cNvGrpSpPr/>
          <p:nvPr/>
        </p:nvGrpSpPr>
        <p:grpSpPr>
          <a:xfrm>
            <a:off x="5157635" y="1359379"/>
            <a:ext cx="1210588" cy="246221"/>
            <a:chOff x="5157635" y="1359379"/>
            <a:chExt cx="1210588" cy="246221"/>
          </a:xfrm>
        </p:grpSpPr>
        <p:cxnSp>
          <p:nvCxnSpPr>
            <p:cNvPr id="33" name="直接箭头连接符 32"/>
            <p:cNvCxnSpPr/>
            <p:nvPr/>
          </p:nvCxnSpPr>
          <p:spPr>
            <a:xfrm>
              <a:off x="5303912" y="1570039"/>
              <a:ext cx="859126" cy="586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157635" y="1359379"/>
              <a:ext cx="1210588" cy="246221"/>
            </a:xfrm>
            <a:prstGeom prst="rect">
              <a:avLst/>
            </a:prstGeom>
          </p:spPr>
          <p:txBody>
            <a:bodyPr wrap="none">
              <a:spAutoFit/>
            </a:bodyPr>
            <a:lstStyle/>
            <a:p>
              <a:r>
                <a:rPr lang="zh-CN" altLang="en-US" sz="1000" dirty="0"/>
                <a:t>按实际利率计算的</a:t>
              </a:r>
              <a:endParaRPr lang="zh-CN" altLang="en-US" sz="1000" dirty="0"/>
            </a:p>
          </p:txBody>
        </p:sp>
      </p:grpSp>
      <p:sp>
        <p:nvSpPr>
          <p:cNvPr id="63" name="文本框 62"/>
          <p:cNvSpPr txBox="1">
            <a:spLocks noChangeArrowheads="1"/>
          </p:cNvSpPr>
          <p:nvPr/>
        </p:nvSpPr>
        <p:spPr bwMode="auto">
          <a:xfrm>
            <a:off x="5840413" y="2504948"/>
            <a:ext cx="1149350" cy="369332"/>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1800" dirty="0">
                <a:solidFill>
                  <a:srgbClr val="0000FF"/>
                </a:solidFill>
                <a:latin typeface="Times New Roman" panose="02020603050405020304" pitchFamily="18" charset="0"/>
                <a:ea typeface="黑体" panose="02010609060101010101" pitchFamily="49" charset="-122"/>
              </a:rPr>
              <a:t>投资收益</a:t>
            </a:r>
            <a:endParaRPr lang="zh-CN" altLang="en-US" sz="1800" dirty="0">
              <a:solidFill>
                <a:srgbClr val="0000FF"/>
              </a:solidFill>
              <a:latin typeface="Times New Roman" panose="02020603050405020304" pitchFamily="18" charset="0"/>
              <a:ea typeface="黑体" panose="02010609060101010101" pitchFamily="49" charset="-122"/>
            </a:endParaRPr>
          </a:p>
        </p:txBody>
      </p:sp>
      <p:grpSp>
        <p:nvGrpSpPr>
          <p:cNvPr id="67" name="组合 66"/>
          <p:cNvGrpSpPr/>
          <p:nvPr/>
        </p:nvGrpSpPr>
        <p:grpSpPr>
          <a:xfrm>
            <a:off x="4910315" y="2662238"/>
            <a:ext cx="930098" cy="461665"/>
            <a:chOff x="5241441" y="1704045"/>
            <a:chExt cx="930098" cy="461665"/>
          </a:xfrm>
        </p:grpSpPr>
        <p:cxnSp>
          <p:nvCxnSpPr>
            <p:cNvPr id="69" name="直接箭头连接符 68"/>
            <p:cNvCxnSpPr/>
            <p:nvPr/>
          </p:nvCxnSpPr>
          <p:spPr>
            <a:xfrm>
              <a:off x="5241441" y="1895192"/>
              <a:ext cx="930098" cy="2089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0" name="文本框 69"/>
            <p:cNvSpPr txBox="1"/>
            <p:nvPr/>
          </p:nvSpPr>
          <p:spPr>
            <a:xfrm>
              <a:off x="5241441" y="1704045"/>
              <a:ext cx="571807" cy="461665"/>
            </a:xfrm>
            <a:prstGeom prst="rect">
              <a:avLst/>
            </a:prstGeom>
            <a:noFill/>
          </p:spPr>
          <p:txBody>
            <a:bodyPr wrap="square" rtlCol="0">
              <a:spAutoFit/>
            </a:bodyPr>
            <a:lstStyle/>
            <a:p>
              <a:r>
                <a:rPr lang="zh-CN" altLang="en-US" sz="1200" dirty="0"/>
                <a:t>出售差价</a:t>
              </a:r>
              <a:endParaRPr lang="zh-CN" altLang="en-US" sz="1200" dirty="0"/>
            </a:p>
          </p:txBody>
        </p:sp>
      </p:grpSp>
      <p:grpSp>
        <p:nvGrpSpPr>
          <p:cNvPr id="74" name="组合 73"/>
          <p:cNvGrpSpPr/>
          <p:nvPr/>
        </p:nvGrpSpPr>
        <p:grpSpPr>
          <a:xfrm>
            <a:off x="4776635" y="2412823"/>
            <a:ext cx="1210588" cy="246221"/>
            <a:chOff x="5157635" y="1359379"/>
            <a:chExt cx="1210588" cy="246221"/>
          </a:xfrm>
        </p:grpSpPr>
        <p:cxnSp>
          <p:nvCxnSpPr>
            <p:cNvPr id="75" name="直接箭头连接符 74"/>
            <p:cNvCxnSpPr/>
            <p:nvPr/>
          </p:nvCxnSpPr>
          <p:spPr>
            <a:xfrm>
              <a:off x="5303912" y="1570039"/>
              <a:ext cx="859126" cy="586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6" name="矩形 75"/>
            <p:cNvSpPr/>
            <p:nvPr/>
          </p:nvSpPr>
          <p:spPr>
            <a:xfrm>
              <a:off x="5157635" y="1359379"/>
              <a:ext cx="1210588" cy="246221"/>
            </a:xfrm>
            <a:prstGeom prst="rect">
              <a:avLst/>
            </a:prstGeom>
          </p:spPr>
          <p:txBody>
            <a:bodyPr wrap="none">
              <a:spAutoFit/>
            </a:bodyPr>
            <a:lstStyle/>
            <a:p>
              <a:r>
                <a:rPr lang="zh-CN" altLang="en-US" sz="1000" dirty="0"/>
                <a:t>按实际利率计算的</a:t>
              </a:r>
              <a:endParaRPr lang="zh-CN" altLang="en-US" sz="1000" dirty="0"/>
            </a:p>
          </p:txBody>
        </p:sp>
      </p:grpSp>
      <p:grpSp>
        <p:nvGrpSpPr>
          <p:cNvPr id="23" name="组合 22"/>
          <p:cNvGrpSpPr/>
          <p:nvPr/>
        </p:nvGrpSpPr>
        <p:grpSpPr>
          <a:xfrm>
            <a:off x="11221924" y="5980428"/>
            <a:ext cx="732014" cy="584775"/>
            <a:chOff x="11535229" y="6013442"/>
            <a:chExt cx="732014" cy="584775"/>
          </a:xfrm>
        </p:grpSpPr>
        <p:sp>
          <p:nvSpPr>
            <p:cNvPr id="97" name="任意多边形 96"/>
            <p:cNvSpPr/>
            <p:nvPr/>
          </p:nvSpPr>
          <p:spPr>
            <a:xfrm rot="3422453">
              <a:off x="11590791" y="5994584"/>
              <a:ext cx="498475" cy="609600"/>
            </a:xfrm>
            <a:custGeom>
              <a:avLst/>
              <a:gdLst>
                <a:gd name="connsiteX0" fmla="*/ 336884 w 497433"/>
                <a:gd name="connsiteY0" fmla="*/ 609600 h 609600"/>
                <a:gd name="connsiteX1" fmla="*/ 481263 w 497433"/>
                <a:gd name="connsiteY1" fmla="*/ 288758 h 609600"/>
                <a:gd name="connsiteX2" fmla="*/ 0 w 497433"/>
                <a:gd name="connsiteY2" fmla="*/ 0 h 609600"/>
              </a:gdLst>
              <a:ahLst/>
              <a:cxnLst>
                <a:cxn ang="0">
                  <a:pos x="connsiteX0" y="connsiteY0"/>
                </a:cxn>
                <a:cxn ang="0">
                  <a:pos x="connsiteX1" y="connsiteY1"/>
                </a:cxn>
                <a:cxn ang="0">
                  <a:pos x="connsiteX2" y="connsiteY2"/>
                </a:cxn>
              </a:cxnLst>
              <a:rect l="l" t="t" r="r" b="b"/>
              <a:pathLst>
                <a:path w="497433" h="609600">
                  <a:moveTo>
                    <a:pt x="336884" y="609600"/>
                  </a:moveTo>
                  <a:cubicBezTo>
                    <a:pt x="437147" y="499979"/>
                    <a:pt x="537410" y="390358"/>
                    <a:pt x="481263" y="288758"/>
                  </a:cubicBezTo>
                  <a:cubicBezTo>
                    <a:pt x="425116" y="187158"/>
                    <a:pt x="212558" y="93579"/>
                    <a:pt x="0" y="0"/>
                  </a:cubicBezTo>
                </a:path>
              </a:pathLst>
            </a:cu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0" name="文本框 19"/>
            <p:cNvSpPr txBox="1"/>
            <p:nvPr/>
          </p:nvSpPr>
          <p:spPr>
            <a:xfrm>
              <a:off x="11964771" y="6013442"/>
              <a:ext cx="302472" cy="584775"/>
            </a:xfrm>
            <a:prstGeom prst="rect">
              <a:avLst/>
            </a:prstGeom>
            <a:noFill/>
          </p:spPr>
          <p:txBody>
            <a:bodyPr wrap="square" rtlCol="0">
              <a:spAutoFit/>
            </a:bodyPr>
            <a:lstStyle/>
            <a:p>
              <a:r>
                <a:rPr lang="zh-CN" altLang="en-US" sz="1600" dirty="0"/>
                <a:t>出售</a:t>
              </a:r>
              <a:endParaRPr lang="zh-CN" altLang="en-US" sz="1600" dirty="0"/>
            </a:p>
          </p:txBody>
        </p:sp>
      </p:grpSp>
      <p:sp>
        <p:nvSpPr>
          <p:cNvPr id="80" name="文本框 79"/>
          <p:cNvSpPr txBox="1">
            <a:spLocks noChangeArrowheads="1"/>
          </p:cNvSpPr>
          <p:nvPr/>
        </p:nvSpPr>
        <p:spPr bwMode="auto">
          <a:xfrm>
            <a:off x="6858213" y="6291600"/>
            <a:ext cx="996950" cy="368300"/>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1800" dirty="0">
                <a:solidFill>
                  <a:srgbClr val="0000FF"/>
                </a:solidFill>
                <a:latin typeface="Times New Roman" panose="02020603050405020304" pitchFamily="18" charset="0"/>
                <a:ea typeface="黑体" panose="02010609060101010101" pitchFamily="49" charset="-122"/>
              </a:rPr>
              <a:t>投资收益</a:t>
            </a:r>
            <a:endParaRPr lang="zh-CN" altLang="en-US" sz="1600" b="0" dirty="0">
              <a:solidFill>
                <a:srgbClr val="0000FF"/>
              </a:solidFill>
              <a:latin typeface="仿宋" panose="02010609060101010101" pitchFamily="49" charset="-122"/>
              <a:ea typeface="仿宋" panose="02010609060101010101" pitchFamily="49" charset="-122"/>
            </a:endParaRPr>
          </a:p>
        </p:txBody>
      </p:sp>
      <p:cxnSp>
        <p:nvCxnSpPr>
          <p:cNvPr id="87" name="直接箭头连接符 86"/>
          <p:cNvCxnSpPr/>
          <p:nvPr/>
        </p:nvCxnSpPr>
        <p:spPr>
          <a:xfrm>
            <a:off x="6022118" y="6504883"/>
            <a:ext cx="765656" cy="54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dissolv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left)">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dissolve">
                                      <p:cBhvr>
                                        <p:cTn id="32" dur="500"/>
                                        <p:tgtEl>
                                          <p:spTgt spid="3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dissolv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74"/>
                                        </p:tgtEl>
                                        <p:attrNameLst>
                                          <p:attrName>style.visibility</p:attrName>
                                        </p:attrNameLst>
                                      </p:cBhvr>
                                      <p:to>
                                        <p:strVal val="visible"/>
                                      </p:to>
                                    </p:set>
                                    <p:animEffect transition="in" filter="dissolve">
                                      <p:cBhvr>
                                        <p:cTn id="42" dur="500"/>
                                        <p:tgtEl>
                                          <p:spTgt spid="74"/>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63"/>
                                        </p:tgtEl>
                                        <p:attrNameLst>
                                          <p:attrName>style.visibility</p:attrName>
                                        </p:attrNameLst>
                                      </p:cBhvr>
                                      <p:to>
                                        <p:strVal val="visible"/>
                                      </p:to>
                                    </p:set>
                                    <p:animEffect transition="in" filter="dissolve">
                                      <p:cBhvr>
                                        <p:cTn id="47" dur="500"/>
                                        <p:tgtEl>
                                          <p:spTgt spid="63"/>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67"/>
                                        </p:tgtEl>
                                        <p:attrNameLst>
                                          <p:attrName>style.visibility</p:attrName>
                                        </p:attrNameLst>
                                      </p:cBhvr>
                                      <p:to>
                                        <p:strVal val="visible"/>
                                      </p:to>
                                    </p:set>
                                    <p:animEffect transition="in" filter="dissolve">
                                      <p:cBhvr>
                                        <p:cTn id="52" dur="500"/>
                                        <p:tgtEl>
                                          <p:spTgt spid="6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wipe(left)">
                                      <p:cBhvr>
                                        <p:cTn id="57" dur="500"/>
                                        <p:tgtEl>
                                          <p:spTgt spid="43"/>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dissolve">
                                      <p:cBhvr>
                                        <p:cTn id="62" dur="500"/>
                                        <p:tgtEl>
                                          <p:spTgt spid="4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64"/>
                                        </p:tgtEl>
                                        <p:attrNameLst>
                                          <p:attrName>style.visibility</p:attrName>
                                        </p:attrNameLst>
                                      </p:cBhvr>
                                      <p:to>
                                        <p:strVal val="visible"/>
                                      </p:to>
                                    </p:set>
                                    <p:animEffect transition="in" filter="wipe(up)">
                                      <p:cBhvr>
                                        <p:cTn id="67" dur="500"/>
                                        <p:tgtEl>
                                          <p:spTgt spid="64"/>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dissolve">
                                      <p:cBhvr>
                                        <p:cTn id="72" dur="500"/>
                                        <p:tgtEl>
                                          <p:spTgt spid="2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wipe(left)">
                                      <p:cBhvr>
                                        <p:cTn id="77" dur="500"/>
                                        <p:tgtEl>
                                          <p:spTgt spid="37"/>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dissolve">
                                      <p:cBhvr>
                                        <p:cTn id="82" dur="500"/>
                                        <p:tgtEl>
                                          <p:spTgt spid="26"/>
                                        </p:tgtEl>
                                      </p:cBhvr>
                                    </p:animEffect>
                                  </p:childTnLst>
                                </p:cTn>
                              </p:par>
                            </p:childTnLst>
                          </p:cTn>
                        </p:par>
                      </p:childTnLst>
                    </p:cTn>
                  </p:par>
                  <p:par>
                    <p:cTn id="83" fill="hold">
                      <p:stCondLst>
                        <p:cond delay="indefinite"/>
                      </p:stCondLst>
                      <p:childTnLst>
                        <p:par>
                          <p:cTn id="84" fill="hold">
                            <p:stCondLst>
                              <p:cond delay="0"/>
                            </p:stCondLst>
                            <p:childTnLst>
                              <p:par>
                                <p:cTn id="85" presetID="9" presetClass="entr" presetSubtype="0" fill="hold" nodeType="click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dissolve">
                                      <p:cBhvr>
                                        <p:cTn id="87" dur="500"/>
                                        <p:tgtEl>
                                          <p:spTgt spid="7"/>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grpId="0" nodeType="clickEffect">
                                  <p:stCondLst>
                                    <p:cond delay="0"/>
                                  </p:stCondLst>
                                  <p:childTnLst>
                                    <p:set>
                                      <p:cBhvr>
                                        <p:cTn id="91" dur="1" fill="hold">
                                          <p:stCondLst>
                                            <p:cond delay="0"/>
                                          </p:stCondLst>
                                        </p:cTn>
                                        <p:tgtEl>
                                          <p:spTgt spid="56"/>
                                        </p:tgtEl>
                                        <p:attrNameLst>
                                          <p:attrName>style.visibility</p:attrName>
                                        </p:attrNameLst>
                                      </p:cBhvr>
                                      <p:to>
                                        <p:strVal val="visible"/>
                                      </p:to>
                                    </p:set>
                                    <p:animEffect transition="in" filter="dissolve">
                                      <p:cBhvr>
                                        <p:cTn id="92" dur="500"/>
                                        <p:tgtEl>
                                          <p:spTgt spid="56"/>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13"/>
                                        </p:tgtEl>
                                        <p:attrNameLst>
                                          <p:attrName>style.visibility</p:attrName>
                                        </p:attrNameLst>
                                      </p:cBhvr>
                                      <p:to>
                                        <p:strVal val="visible"/>
                                      </p:to>
                                    </p:set>
                                    <p:animEffect transition="in" filter="wipe(left)">
                                      <p:cBhvr>
                                        <p:cTn id="97" dur="500"/>
                                        <p:tgtEl>
                                          <p:spTgt spid="13"/>
                                        </p:tgtEl>
                                      </p:cBhvr>
                                    </p:animEffect>
                                  </p:childTnLst>
                                </p:cTn>
                              </p:par>
                            </p:childTnLst>
                          </p:cTn>
                        </p:par>
                      </p:childTnLst>
                    </p:cTn>
                  </p:par>
                  <p:par>
                    <p:cTn id="98" fill="hold">
                      <p:stCondLst>
                        <p:cond delay="indefinite"/>
                      </p:stCondLst>
                      <p:childTnLst>
                        <p:par>
                          <p:cTn id="99" fill="hold">
                            <p:stCondLst>
                              <p:cond delay="0"/>
                            </p:stCondLst>
                            <p:childTnLst>
                              <p:par>
                                <p:cTn id="100" presetID="9" presetClass="entr" presetSubtype="0" fill="hold" grpId="0" nodeType="clickEffect">
                                  <p:stCondLst>
                                    <p:cond delay="0"/>
                                  </p:stCondLst>
                                  <p:childTnLst>
                                    <p:set>
                                      <p:cBhvr>
                                        <p:cTn id="101" dur="1" fill="hold">
                                          <p:stCondLst>
                                            <p:cond delay="0"/>
                                          </p:stCondLst>
                                        </p:cTn>
                                        <p:tgtEl>
                                          <p:spTgt spid="77"/>
                                        </p:tgtEl>
                                        <p:attrNameLst>
                                          <p:attrName>style.visibility</p:attrName>
                                        </p:attrNameLst>
                                      </p:cBhvr>
                                      <p:to>
                                        <p:strVal val="visible"/>
                                      </p:to>
                                    </p:set>
                                    <p:animEffect transition="in" filter="dissolve">
                                      <p:cBhvr>
                                        <p:cTn id="102" dur="500"/>
                                        <p:tgtEl>
                                          <p:spTgt spid="77"/>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78"/>
                                        </p:tgtEl>
                                        <p:attrNameLst>
                                          <p:attrName>style.visibility</p:attrName>
                                        </p:attrNameLst>
                                      </p:cBhvr>
                                      <p:to>
                                        <p:strVal val="visible"/>
                                      </p:to>
                                    </p:set>
                                    <p:animEffect transition="in" filter="wipe(left)">
                                      <p:cBhvr>
                                        <p:cTn id="107" dur="500"/>
                                        <p:tgtEl>
                                          <p:spTgt spid="78"/>
                                        </p:tgtEl>
                                      </p:cBhvr>
                                    </p:animEffect>
                                  </p:childTnLst>
                                </p:cTn>
                              </p:par>
                            </p:childTnLst>
                          </p:cTn>
                        </p:par>
                      </p:childTnLst>
                    </p:cTn>
                  </p:par>
                  <p:par>
                    <p:cTn id="108" fill="hold">
                      <p:stCondLst>
                        <p:cond delay="indefinite"/>
                      </p:stCondLst>
                      <p:childTnLst>
                        <p:par>
                          <p:cTn id="109" fill="hold">
                            <p:stCondLst>
                              <p:cond delay="0"/>
                            </p:stCondLst>
                            <p:childTnLst>
                              <p:par>
                                <p:cTn id="110" presetID="9" presetClass="entr" presetSubtype="0" fill="hold" grpId="0" nodeType="clickEffect">
                                  <p:stCondLst>
                                    <p:cond delay="0"/>
                                  </p:stCondLst>
                                  <p:childTnLst>
                                    <p:set>
                                      <p:cBhvr>
                                        <p:cTn id="111" dur="1" fill="hold">
                                          <p:stCondLst>
                                            <p:cond delay="0"/>
                                          </p:stCondLst>
                                        </p:cTn>
                                        <p:tgtEl>
                                          <p:spTgt spid="79"/>
                                        </p:tgtEl>
                                        <p:attrNameLst>
                                          <p:attrName>style.visibility</p:attrName>
                                        </p:attrNameLst>
                                      </p:cBhvr>
                                      <p:to>
                                        <p:strVal val="visible"/>
                                      </p:to>
                                    </p:set>
                                    <p:animEffect transition="in" filter="dissolve">
                                      <p:cBhvr>
                                        <p:cTn id="112" dur="500"/>
                                        <p:tgtEl>
                                          <p:spTgt spid="79"/>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nodeType="clickEffect">
                                  <p:stCondLst>
                                    <p:cond delay="0"/>
                                  </p:stCondLst>
                                  <p:childTnLst>
                                    <p:set>
                                      <p:cBhvr>
                                        <p:cTn id="116" dur="1" fill="hold">
                                          <p:stCondLst>
                                            <p:cond delay="0"/>
                                          </p:stCondLst>
                                        </p:cTn>
                                        <p:tgtEl>
                                          <p:spTgt spid="81"/>
                                        </p:tgtEl>
                                        <p:attrNameLst>
                                          <p:attrName>style.visibility</p:attrName>
                                        </p:attrNameLst>
                                      </p:cBhvr>
                                      <p:to>
                                        <p:strVal val="visible"/>
                                      </p:to>
                                    </p:set>
                                    <p:animEffect transition="in" filter="wipe(left)">
                                      <p:cBhvr>
                                        <p:cTn id="117" dur="500"/>
                                        <p:tgtEl>
                                          <p:spTgt spid="81"/>
                                        </p:tgtEl>
                                      </p:cBhvr>
                                    </p:animEffect>
                                  </p:childTnLst>
                                </p:cTn>
                              </p:par>
                            </p:childTnLst>
                          </p:cTn>
                        </p:par>
                      </p:childTnLst>
                    </p:cTn>
                  </p:par>
                  <p:par>
                    <p:cTn id="118" fill="hold">
                      <p:stCondLst>
                        <p:cond delay="indefinite"/>
                      </p:stCondLst>
                      <p:childTnLst>
                        <p:par>
                          <p:cTn id="119" fill="hold">
                            <p:stCondLst>
                              <p:cond delay="0"/>
                            </p:stCondLst>
                            <p:childTnLst>
                              <p:par>
                                <p:cTn id="120" presetID="9" presetClass="entr" presetSubtype="0" fill="hold" grpId="0" nodeType="clickEffect">
                                  <p:stCondLst>
                                    <p:cond delay="0"/>
                                  </p:stCondLst>
                                  <p:childTnLst>
                                    <p:set>
                                      <p:cBhvr>
                                        <p:cTn id="121" dur="1" fill="hold">
                                          <p:stCondLst>
                                            <p:cond delay="0"/>
                                          </p:stCondLst>
                                        </p:cTn>
                                        <p:tgtEl>
                                          <p:spTgt spid="82"/>
                                        </p:tgtEl>
                                        <p:attrNameLst>
                                          <p:attrName>style.visibility</p:attrName>
                                        </p:attrNameLst>
                                      </p:cBhvr>
                                      <p:to>
                                        <p:strVal val="visible"/>
                                      </p:to>
                                    </p:set>
                                    <p:animEffect transition="in" filter="dissolve">
                                      <p:cBhvr>
                                        <p:cTn id="122" dur="500"/>
                                        <p:tgtEl>
                                          <p:spTgt spid="82"/>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nodeType="clickEffect">
                                  <p:stCondLst>
                                    <p:cond delay="0"/>
                                  </p:stCondLst>
                                  <p:childTnLst>
                                    <p:set>
                                      <p:cBhvr>
                                        <p:cTn id="126" dur="1" fill="hold">
                                          <p:stCondLst>
                                            <p:cond delay="0"/>
                                          </p:stCondLst>
                                        </p:cTn>
                                        <p:tgtEl>
                                          <p:spTgt spid="84"/>
                                        </p:tgtEl>
                                        <p:attrNameLst>
                                          <p:attrName>style.visibility</p:attrName>
                                        </p:attrNameLst>
                                      </p:cBhvr>
                                      <p:to>
                                        <p:strVal val="visible"/>
                                      </p:to>
                                    </p:set>
                                    <p:animEffect transition="in" filter="wipe(left)">
                                      <p:cBhvr>
                                        <p:cTn id="127" dur="500"/>
                                        <p:tgtEl>
                                          <p:spTgt spid="84"/>
                                        </p:tgtEl>
                                      </p:cBhvr>
                                    </p:animEffect>
                                  </p:childTnLst>
                                </p:cTn>
                              </p:par>
                            </p:childTnLst>
                          </p:cTn>
                        </p:par>
                      </p:childTnLst>
                    </p:cTn>
                  </p:par>
                  <p:par>
                    <p:cTn id="128" fill="hold">
                      <p:stCondLst>
                        <p:cond delay="indefinite"/>
                      </p:stCondLst>
                      <p:childTnLst>
                        <p:par>
                          <p:cTn id="129" fill="hold">
                            <p:stCondLst>
                              <p:cond delay="0"/>
                            </p:stCondLst>
                            <p:childTnLst>
                              <p:par>
                                <p:cTn id="130" presetID="9" presetClass="entr" presetSubtype="0" fill="hold" grpId="0" nodeType="clickEffect">
                                  <p:stCondLst>
                                    <p:cond delay="0"/>
                                  </p:stCondLst>
                                  <p:childTnLst>
                                    <p:set>
                                      <p:cBhvr>
                                        <p:cTn id="131" dur="1" fill="hold">
                                          <p:stCondLst>
                                            <p:cond delay="0"/>
                                          </p:stCondLst>
                                        </p:cTn>
                                        <p:tgtEl>
                                          <p:spTgt spid="86"/>
                                        </p:tgtEl>
                                        <p:attrNameLst>
                                          <p:attrName>style.visibility</p:attrName>
                                        </p:attrNameLst>
                                      </p:cBhvr>
                                      <p:to>
                                        <p:strVal val="visible"/>
                                      </p:to>
                                    </p:set>
                                    <p:animEffect transition="in" filter="dissolve">
                                      <p:cBhvr>
                                        <p:cTn id="132" dur="500"/>
                                        <p:tgtEl>
                                          <p:spTgt spid="86"/>
                                        </p:tgtEl>
                                      </p:cBhvr>
                                    </p:animEffect>
                                  </p:childTnLst>
                                </p:cTn>
                              </p:par>
                            </p:childTnLst>
                          </p:cTn>
                        </p:par>
                      </p:childTnLst>
                    </p:cTn>
                  </p:par>
                  <p:par>
                    <p:cTn id="133" fill="hold">
                      <p:stCondLst>
                        <p:cond delay="indefinite"/>
                      </p:stCondLst>
                      <p:childTnLst>
                        <p:par>
                          <p:cTn id="134" fill="hold">
                            <p:stCondLst>
                              <p:cond delay="0"/>
                            </p:stCondLst>
                            <p:childTnLst>
                              <p:par>
                                <p:cTn id="135" presetID="9" presetClass="entr" presetSubtype="0" fill="hold" grpId="0" nodeType="clickEffect">
                                  <p:stCondLst>
                                    <p:cond delay="0"/>
                                  </p:stCondLst>
                                  <p:childTnLst>
                                    <p:set>
                                      <p:cBhvr>
                                        <p:cTn id="136" dur="1" fill="hold">
                                          <p:stCondLst>
                                            <p:cond delay="0"/>
                                          </p:stCondLst>
                                        </p:cTn>
                                        <p:tgtEl>
                                          <p:spTgt spid="83"/>
                                        </p:tgtEl>
                                        <p:attrNameLst>
                                          <p:attrName>style.visibility</p:attrName>
                                        </p:attrNameLst>
                                      </p:cBhvr>
                                      <p:to>
                                        <p:strVal val="visible"/>
                                      </p:to>
                                    </p:set>
                                    <p:animEffect transition="in" filter="dissolve">
                                      <p:cBhvr>
                                        <p:cTn id="137" dur="500"/>
                                        <p:tgtEl>
                                          <p:spTgt spid="83"/>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nodeType="clickEffect">
                                  <p:stCondLst>
                                    <p:cond delay="0"/>
                                  </p:stCondLst>
                                  <p:childTnLst>
                                    <p:set>
                                      <p:cBhvr>
                                        <p:cTn id="141" dur="1" fill="hold">
                                          <p:stCondLst>
                                            <p:cond delay="0"/>
                                          </p:stCondLst>
                                        </p:cTn>
                                        <p:tgtEl>
                                          <p:spTgt spid="85"/>
                                        </p:tgtEl>
                                        <p:attrNameLst>
                                          <p:attrName>style.visibility</p:attrName>
                                        </p:attrNameLst>
                                      </p:cBhvr>
                                      <p:to>
                                        <p:strVal val="visible"/>
                                      </p:to>
                                    </p:set>
                                    <p:animEffect transition="in" filter="wipe(left)">
                                      <p:cBhvr>
                                        <p:cTn id="142" dur="500"/>
                                        <p:tgtEl>
                                          <p:spTgt spid="85"/>
                                        </p:tgtEl>
                                      </p:cBhvr>
                                    </p:animEffect>
                                  </p:childTnLst>
                                </p:cTn>
                              </p:par>
                            </p:childTnLst>
                          </p:cTn>
                        </p:par>
                      </p:childTnLst>
                    </p:cTn>
                  </p:par>
                  <p:par>
                    <p:cTn id="143" fill="hold">
                      <p:stCondLst>
                        <p:cond delay="indefinite"/>
                      </p:stCondLst>
                      <p:childTnLst>
                        <p:par>
                          <p:cTn id="144" fill="hold">
                            <p:stCondLst>
                              <p:cond delay="0"/>
                            </p:stCondLst>
                            <p:childTnLst>
                              <p:par>
                                <p:cTn id="145" presetID="9" presetClass="entr" presetSubtype="0" fill="hold" grpId="0" nodeType="clickEffect">
                                  <p:stCondLst>
                                    <p:cond delay="0"/>
                                  </p:stCondLst>
                                  <p:childTnLst>
                                    <p:set>
                                      <p:cBhvr>
                                        <p:cTn id="146" dur="1" fill="hold">
                                          <p:stCondLst>
                                            <p:cond delay="0"/>
                                          </p:stCondLst>
                                        </p:cTn>
                                        <p:tgtEl>
                                          <p:spTgt spid="65"/>
                                        </p:tgtEl>
                                        <p:attrNameLst>
                                          <p:attrName>style.visibility</p:attrName>
                                        </p:attrNameLst>
                                      </p:cBhvr>
                                      <p:to>
                                        <p:strVal val="visible"/>
                                      </p:to>
                                    </p:set>
                                    <p:animEffect transition="in" filter="dissolve">
                                      <p:cBhvr>
                                        <p:cTn id="147" dur="500"/>
                                        <p:tgtEl>
                                          <p:spTgt spid="65"/>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8" fill="hold" nodeType="clickEffect">
                                  <p:stCondLst>
                                    <p:cond delay="0"/>
                                  </p:stCondLst>
                                  <p:childTnLst>
                                    <p:set>
                                      <p:cBhvr>
                                        <p:cTn id="151" dur="1" fill="hold">
                                          <p:stCondLst>
                                            <p:cond delay="0"/>
                                          </p:stCondLst>
                                        </p:cTn>
                                        <p:tgtEl>
                                          <p:spTgt spid="68"/>
                                        </p:tgtEl>
                                        <p:attrNameLst>
                                          <p:attrName>style.visibility</p:attrName>
                                        </p:attrNameLst>
                                      </p:cBhvr>
                                      <p:to>
                                        <p:strVal val="visible"/>
                                      </p:to>
                                    </p:set>
                                    <p:animEffect transition="in" filter="wipe(left)">
                                      <p:cBhvr>
                                        <p:cTn id="152" dur="500"/>
                                        <p:tgtEl>
                                          <p:spTgt spid="68"/>
                                        </p:tgtEl>
                                      </p:cBhvr>
                                    </p:animEffect>
                                  </p:childTnLst>
                                </p:cTn>
                              </p:par>
                            </p:childTnLst>
                          </p:cTn>
                        </p:par>
                      </p:childTnLst>
                    </p:cTn>
                  </p:par>
                  <p:par>
                    <p:cTn id="153" fill="hold">
                      <p:stCondLst>
                        <p:cond delay="indefinite"/>
                      </p:stCondLst>
                      <p:childTnLst>
                        <p:par>
                          <p:cTn id="154" fill="hold">
                            <p:stCondLst>
                              <p:cond delay="0"/>
                            </p:stCondLst>
                            <p:childTnLst>
                              <p:par>
                                <p:cTn id="155" presetID="9" presetClass="entr" presetSubtype="0" fill="hold" grpId="0" nodeType="clickEffect">
                                  <p:stCondLst>
                                    <p:cond delay="0"/>
                                  </p:stCondLst>
                                  <p:childTnLst>
                                    <p:set>
                                      <p:cBhvr>
                                        <p:cTn id="156" dur="1" fill="hold">
                                          <p:stCondLst>
                                            <p:cond delay="0"/>
                                          </p:stCondLst>
                                        </p:cTn>
                                        <p:tgtEl>
                                          <p:spTgt spid="66"/>
                                        </p:tgtEl>
                                        <p:attrNameLst>
                                          <p:attrName>style.visibility</p:attrName>
                                        </p:attrNameLst>
                                      </p:cBhvr>
                                      <p:to>
                                        <p:strVal val="visible"/>
                                      </p:to>
                                    </p:set>
                                    <p:animEffect transition="in" filter="dissolve">
                                      <p:cBhvr>
                                        <p:cTn id="157" dur="500"/>
                                        <p:tgtEl>
                                          <p:spTgt spid="66"/>
                                        </p:tgtEl>
                                      </p:cBhvr>
                                    </p:animEffect>
                                  </p:childTnLst>
                                </p:cTn>
                              </p:par>
                            </p:childTnLst>
                          </p:cTn>
                        </p:par>
                      </p:childTnLst>
                    </p:cTn>
                  </p:par>
                  <p:par>
                    <p:cTn id="158" fill="hold">
                      <p:stCondLst>
                        <p:cond delay="indefinite"/>
                      </p:stCondLst>
                      <p:childTnLst>
                        <p:par>
                          <p:cTn id="159" fill="hold">
                            <p:stCondLst>
                              <p:cond delay="0"/>
                            </p:stCondLst>
                            <p:childTnLst>
                              <p:par>
                                <p:cTn id="160" presetID="9" presetClass="entr" presetSubtype="0" fill="hold" nodeType="clickEffect">
                                  <p:stCondLst>
                                    <p:cond delay="0"/>
                                  </p:stCondLst>
                                  <p:childTnLst>
                                    <p:set>
                                      <p:cBhvr>
                                        <p:cTn id="161" dur="1" fill="hold">
                                          <p:stCondLst>
                                            <p:cond delay="0"/>
                                          </p:stCondLst>
                                        </p:cTn>
                                        <p:tgtEl>
                                          <p:spTgt spid="23"/>
                                        </p:tgtEl>
                                        <p:attrNameLst>
                                          <p:attrName>style.visibility</p:attrName>
                                        </p:attrNameLst>
                                      </p:cBhvr>
                                      <p:to>
                                        <p:strVal val="visible"/>
                                      </p:to>
                                    </p:set>
                                    <p:animEffect transition="in" filter="dissolve">
                                      <p:cBhvr>
                                        <p:cTn id="162" dur="500"/>
                                        <p:tgtEl>
                                          <p:spTgt spid="23"/>
                                        </p:tgtEl>
                                      </p:cBhvr>
                                    </p:animEffect>
                                  </p:childTnLst>
                                </p:cTn>
                              </p:par>
                            </p:childTnLst>
                          </p:cTn>
                        </p:par>
                      </p:childTnLst>
                    </p:cTn>
                  </p:par>
                  <p:par>
                    <p:cTn id="163" fill="hold">
                      <p:stCondLst>
                        <p:cond delay="indefinite"/>
                      </p:stCondLst>
                      <p:childTnLst>
                        <p:par>
                          <p:cTn id="164" fill="hold">
                            <p:stCondLst>
                              <p:cond delay="0"/>
                            </p:stCondLst>
                            <p:childTnLst>
                              <p:par>
                                <p:cTn id="165" presetID="9" presetClass="entr" presetSubtype="0" fill="hold" grpId="0" nodeType="clickEffect">
                                  <p:stCondLst>
                                    <p:cond delay="0"/>
                                  </p:stCondLst>
                                  <p:childTnLst>
                                    <p:set>
                                      <p:cBhvr>
                                        <p:cTn id="166" dur="1" fill="hold">
                                          <p:stCondLst>
                                            <p:cond delay="0"/>
                                          </p:stCondLst>
                                        </p:cTn>
                                        <p:tgtEl>
                                          <p:spTgt spid="71"/>
                                        </p:tgtEl>
                                        <p:attrNameLst>
                                          <p:attrName>style.visibility</p:attrName>
                                        </p:attrNameLst>
                                      </p:cBhvr>
                                      <p:to>
                                        <p:strVal val="visible"/>
                                      </p:to>
                                    </p:set>
                                    <p:animEffect transition="in" filter="dissolve">
                                      <p:cBhvr>
                                        <p:cTn id="167" dur="500"/>
                                        <p:tgtEl>
                                          <p:spTgt spid="71"/>
                                        </p:tgtEl>
                                      </p:cBhvr>
                                    </p:animEffect>
                                  </p:childTnLst>
                                </p:cTn>
                              </p:par>
                            </p:childTnLst>
                          </p:cTn>
                        </p:par>
                      </p:childTnLst>
                    </p:cTn>
                  </p:par>
                  <p:par>
                    <p:cTn id="168" fill="hold">
                      <p:stCondLst>
                        <p:cond delay="indefinite"/>
                      </p:stCondLst>
                      <p:childTnLst>
                        <p:par>
                          <p:cTn id="169" fill="hold">
                            <p:stCondLst>
                              <p:cond delay="0"/>
                            </p:stCondLst>
                            <p:childTnLst>
                              <p:par>
                                <p:cTn id="170" presetID="9" presetClass="entr" presetSubtype="0" fill="hold" grpId="0" nodeType="clickEffect">
                                  <p:stCondLst>
                                    <p:cond delay="0"/>
                                  </p:stCondLst>
                                  <p:childTnLst>
                                    <p:set>
                                      <p:cBhvr>
                                        <p:cTn id="171" dur="1" fill="hold">
                                          <p:stCondLst>
                                            <p:cond delay="0"/>
                                          </p:stCondLst>
                                        </p:cTn>
                                        <p:tgtEl>
                                          <p:spTgt spid="72"/>
                                        </p:tgtEl>
                                        <p:attrNameLst>
                                          <p:attrName>style.visibility</p:attrName>
                                        </p:attrNameLst>
                                      </p:cBhvr>
                                      <p:to>
                                        <p:strVal val="visible"/>
                                      </p:to>
                                    </p:set>
                                    <p:animEffect transition="in" filter="dissolve">
                                      <p:cBhvr>
                                        <p:cTn id="172" dur="500"/>
                                        <p:tgtEl>
                                          <p:spTgt spid="72"/>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8" fill="hold" nodeType="clickEffect">
                                  <p:stCondLst>
                                    <p:cond delay="0"/>
                                  </p:stCondLst>
                                  <p:childTnLst>
                                    <p:set>
                                      <p:cBhvr>
                                        <p:cTn id="176" dur="1" fill="hold">
                                          <p:stCondLst>
                                            <p:cond delay="0"/>
                                          </p:stCondLst>
                                        </p:cTn>
                                        <p:tgtEl>
                                          <p:spTgt spid="87"/>
                                        </p:tgtEl>
                                        <p:attrNameLst>
                                          <p:attrName>style.visibility</p:attrName>
                                        </p:attrNameLst>
                                      </p:cBhvr>
                                      <p:to>
                                        <p:strVal val="visible"/>
                                      </p:to>
                                    </p:set>
                                    <p:animEffect transition="in" filter="wipe(left)">
                                      <p:cBhvr>
                                        <p:cTn id="177" dur="500"/>
                                        <p:tgtEl>
                                          <p:spTgt spid="87"/>
                                        </p:tgtEl>
                                      </p:cBhvr>
                                    </p:animEffect>
                                  </p:childTnLst>
                                </p:cTn>
                              </p:par>
                            </p:childTnLst>
                          </p:cTn>
                        </p:par>
                      </p:childTnLst>
                    </p:cTn>
                  </p:par>
                  <p:par>
                    <p:cTn id="178" fill="hold">
                      <p:stCondLst>
                        <p:cond delay="indefinite"/>
                      </p:stCondLst>
                      <p:childTnLst>
                        <p:par>
                          <p:cTn id="179" fill="hold">
                            <p:stCondLst>
                              <p:cond delay="0"/>
                            </p:stCondLst>
                            <p:childTnLst>
                              <p:par>
                                <p:cTn id="180" presetID="9" presetClass="entr" presetSubtype="0" fill="hold" grpId="0" nodeType="clickEffect">
                                  <p:stCondLst>
                                    <p:cond delay="0"/>
                                  </p:stCondLst>
                                  <p:childTnLst>
                                    <p:set>
                                      <p:cBhvr>
                                        <p:cTn id="181" dur="1" fill="hold">
                                          <p:stCondLst>
                                            <p:cond delay="0"/>
                                          </p:stCondLst>
                                        </p:cTn>
                                        <p:tgtEl>
                                          <p:spTgt spid="80"/>
                                        </p:tgtEl>
                                        <p:attrNameLst>
                                          <p:attrName>style.visibility</p:attrName>
                                        </p:attrNameLst>
                                      </p:cBhvr>
                                      <p:to>
                                        <p:strVal val="visible"/>
                                      </p:to>
                                    </p:set>
                                    <p:animEffect transition="in" filter="dissolve">
                                      <p:cBhvr>
                                        <p:cTn id="182" dur="500"/>
                                        <p:tgtEl>
                                          <p:spTgt spid="80"/>
                                        </p:tgtEl>
                                      </p:cBhvr>
                                    </p:animEffect>
                                  </p:childTnLst>
                                </p:cTn>
                              </p:par>
                            </p:childTnLst>
                          </p:cTn>
                        </p:par>
                      </p:childTnLst>
                    </p:cTn>
                  </p:par>
                  <p:par>
                    <p:cTn id="183" fill="hold">
                      <p:stCondLst>
                        <p:cond delay="indefinite"/>
                      </p:stCondLst>
                      <p:childTnLst>
                        <p:par>
                          <p:cTn id="184" fill="hold">
                            <p:stCondLst>
                              <p:cond delay="0"/>
                            </p:stCondLst>
                            <p:childTnLst>
                              <p:par>
                                <p:cTn id="185" presetID="22" presetClass="entr" presetSubtype="8" fill="hold" nodeType="clickEffect">
                                  <p:stCondLst>
                                    <p:cond delay="0"/>
                                  </p:stCondLst>
                                  <p:childTnLst>
                                    <p:set>
                                      <p:cBhvr>
                                        <p:cTn id="186" dur="1" fill="hold">
                                          <p:stCondLst>
                                            <p:cond delay="0"/>
                                          </p:stCondLst>
                                        </p:cTn>
                                        <p:tgtEl>
                                          <p:spTgt spid="73"/>
                                        </p:tgtEl>
                                        <p:attrNameLst>
                                          <p:attrName>style.visibility</p:attrName>
                                        </p:attrNameLst>
                                      </p:cBhvr>
                                      <p:to>
                                        <p:strVal val="visible"/>
                                      </p:to>
                                    </p:set>
                                    <p:animEffect transition="in" filter="wipe(left)">
                                      <p:cBhvr>
                                        <p:cTn id="18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4" grpId="0" animBg="1"/>
      <p:bldP spid="25" grpId="0" animBg="1"/>
      <p:bldP spid="26" grpId="0" animBg="1"/>
      <p:bldP spid="39" grpId="0" animBg="1"/>
      <p:bldP spid="40" grpId="0" animBg="1"/>
      <p:bldP spid="56" grpId="0" animBg="1"/>
      <p:bldP spid="65" grpId="0" animBg="1"/>
      <p:bldP spid="66" grpId="0" animBg="1"/>
      <p:bldP spid="71" grpId="0" animBg="1"/>
      <p:bldP spid="72" grpId="0"/>
      <p:bldP spid="77" grpId="0" animBg="1"/>
      <p:bldP spid="79" grpId="0" animBg="1"/>
      <p:bldP spid="82" grpId="0" animBg="1"/>
      <p:bldP spid="83" grpId="0"/>
      <p:bldP spid="86" grpId="0" animBg="1"/>
      <p:bldP spid="63" grpId="0" animBg="1"/>
      <p:bldP spid="8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矩形 2"/>
          <p:cNvSpPr>
            <a:spLocks noChangeArrowheads="1"/>
          </p:cNvSpPr>
          <p:nvPr/>
        </p:nvSpPr>
        <p:spPr bwMode="auto">
          <a:xfrm>
            <a:off x="609600" y="1147763"/>
            <a:ext cx="26558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en-US" altLang="zh-CN" sz="3200">
                <a:solidFill>
                  <a:srgbClr val="0000FF"/>
                </a:solidFill>
                <a:latin typeface="Times New Roman" panose="02020603050405020304" pitchFamily="18" charset="0"/>
                <a:ea typeface="黑体" panose="02010609060101010101" pitchFamily="49" charset="-122"/>
              </a:rPr>
              <a:t>【</a:t>
            </a:r>
            <a:r>
              <a:rPr lang="zh-CN" altLang="en-US" sz="3200">
                <a:solidFill>
                  <a:srgbClr val="0000FF"/>
                </a:solidFill>
                <a:latin typeface="Times New Roman" panose="02020603050405020304" pitchFamily="18" charset="0"/>
                <a:ea typeface="黑体" panose="02010609060101010101" pitchFamily="49" charset="-122"/>
              </a:rPr>
              <a:t>金融工具</a:t>
            </a:r>
            <a:r>
              <a:rPr lang="en-US" altLang="zh-CN" sz="3200">
                <a:solidFill>
                  <a:srgbClr val="0000FF"/>
                </a:solidFill>
                <a:latin typeface="Times New Roman" panose="02020603050405020304" pitchFamily="18" charset="0"/>
                <a:ea typeface="黑体" panose="02010609060101010101" pitchFamily="49" charset="-122"/>
              </a:rPr>
              <a:t>】</a:t>
            </a:r>
            <a:endParaRPr lang="zh-CN" altLang="en-US" sz="3200">
              <a:solidFill>
                <a:srgbClr val="0000FF"/>
              </a:solidFill>
              <a:latin typeface="Times New Roman" panose="02020603050405020304" pitchFamily="18" charset="0"/>
              <a:ea typeface="黑体" panose="02010609060101010101" pitchFamily="49" charset="-122"/>
            </a:endParaRPr>
          </a:p>
        </p:txBody>
      </p:sp>
      <p:sp>
        <p:nvSpPr>
          <p:cNvPr id="31747" name="矩形 4"/>
          <p:cNvSpPr>
            <a:spLocks noChangeArrowheads="1"/>
          </p:cNvSpPr>
          <p:nvPr/>
        </p:nvSpPr>
        <p:spPr bwMode="auto">
          <a:xfrm>
            <a:off x="766763" y="1844675"/>
            <a:ext cx="110172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2400">
                <a:solidFill>
                  <a:srgbClr val="0000FF"/>
                </a:solidFill>
                <a:latin typeface="Times New Roman" panose="02020603050405020304" pitchFamily="18" charset="0"/>
                <a:ea typeface="黑体" panose="02010609060101010101" pitchFamily="49" charset="-122"/>
              </a:rPr>
              <a:t>金融工具</a:t>
            </a:r>
            <a:r>
              <a:rPr lang="zh-CN" altLang="en-US" sz="2400">
                <a:solidFill>
                  <a:srgbClr val="002A00"/>
                </a:solidFill>
                <a:latin typeface="Times New Roman" panose="02020603050405020304" pitchFamily="18" charset="0"/>
                <a:ea typeface="黑体" panose="02010609060101010101" pitchFamily="49" charset="-122"/>
              </a:rPr>
              <a:t>是指形成一方的金融资产并形成其他方的金融负债或权益工具的合同。</a:t>
            </a:r>
            <a:endParaRPr lang="en-US" altLang="zh-CN" sz="2400">
              <a:solidFill>
                <a:srgbClr val="002A00"/>
              </a:solidFill>
              <a:latin typeface="Times New Roman" panose="02020603050405020304" pitchFamily="18" charset="0"/>
              <a:ea typeface="黑体" panose="02010609060101010101" pitchFamily="49" charset="-122"/>
            </a:endParaRPr>
          </a:p>
          <a:p>
            <a:pPr>
              <a:spcBef>
                <a:spcPct val="0"/>
              </a:spcBef>
              <a:buClrTx/>
              <a:buFontTx/>
              <a:buNone/>
            </a:pPr>
            <a:r>
              <a:rPr lang="zh-CN" altLang="en-US" sz="2400">
                <a:solidFill>
                  <a:srgbClr val="002A00"/>
                </a:solidFill>
                <a:latin typeface="Times New Roman" panose="02020603050405020304" pitchFamily="18" charset="0"/>
                <a:ea typeface="黑体" panose="02010609060101010101" pitchFamily="49" charset="-122"/>
              </a:rPr>
              <a:t>金融工具包括</a:t>
            </a:r>
            <a:r>
              <a:rPr lang="zh-CN" altLang="en-US" sz="2400">
                <a:solidFill>
                  <a:srgbClr val="0000FF"/>
                </a:solidFill>
                <a:latin typeface="Times New Roman" panose="02020603050405020304" pitchFamily="18" charset="0"/>
                <a:ea typeface="黑体" panose="02010609060101010101" pitchFamily="49" charset="-122"/>
              </a:rPr>
              <a:t>金融资产</a:t>
            </a:r>
            <a:r>
              <a:rPr lang="zh-CN" altLang="en-US" sz="2400">
                <a:solidFill>
                  <a:srgbClr val="002A00"/>
                </a:solidFill>
                <a:latin typeface="Times New Roman" panose="02020603050405020304" pitchFamily="18" charset="0"/>
                <a:ea typeface="黑体" panose="02010609060101010101" pitchFamily="49" charset="-122"/>
              </a:rPr>
              <a:t>、</a:t>
            </a:r>
            <a:r>
              <a:rPr lang="zh-CN" altLang="en-US" sz="2400">
                <a:solidFill>
                  <a:srgbClr val="0000FF"/>
                </a:solidFill>
                <a:latin typeface="Times New Roman" panose="02020603050405020304" pitchFamily="18" charset="0"/>
                <a:ea typeface="黑体" panose="02010609060101010101" pitchFamily="49" charset="-122"/>
              </a:rPr>
              <a:t>金融负债</a:t>
            </a:r>
            <a:r>
              <a:rPr lang="zh-CN" altLang="en-US" sz="2400">
                <a:solidFill>
                  <a:srgbClr val="002A00"/>
                </a:solidFill>
                <a:latin typeface="Times New Roman" panose="02020603050405020304" pitchFamily="18" charset="0"/>
                <a:ea typeface="黑体" panose="02010609060101010101" pitchFamily="49" charset="-122"/>
              </a:rPr>
              <a:t>和</a:t>
            </a:r>
            <a:r>
              <a:rPr lang="zh-CN" altLang="en-US" sz="2400">
                <a:solidFill>
                  <a:srgbClr val="0000FF"/>
                </a:solidFill>
                <a:latin typeface="Times New Roman" panose="02020603050405020304" pitchFamily="18" charset="0"/>
                <a:ea typeface="黑体" panose="02010609060101010101" pitchFamily="49" charset="-122"/>
              </a:rPr>
              <a:t>权益工具</a:t>
            </a:r>
            <a:r>
              <a:rPr lang="zh-CN" altLang="en-US" sz="2400">
                <a:solidFill>
                  <a:srgbClr val="002A00"/>
                </a:solidFill>
                <a:latin typeface="Times New Roman" panose="02020603050405020304" pitchFamily="18" charset="0"/>
                <a:ea typeface="黑体" panose="02010609060101010101" pitchFamily="49" charset="-122"/>
              </a:rPr>
              <a:t>。</a:t>
            </a:r>
            <a:endParaRPr lang="zh-CN" altLang="en-US" sz="2400">
              <a:solidFill>
                <a:srgbClr val="002A00"/>
              </a:solidFill>
              <a:latin typeface="Times New Roman" panose="02020603050405020304" pitchFamily="18" charset="0"/>
              <a:ea typeface="黑体" panose="02010609060101010101" pitchFamily="49" charset="-122"/>
            </a:endParaRPr>
          </a:p>
        </p:txBody>
      </p:sp>
      <p:sp>
        <p:nvSpPr>
          <p:cNvPr id="31748" name="文本框 7"/>
          <p:cNvSpPr txBox="1">
            <a:spLocks noChangeArrowheads="1"/>
          </p:cNvSpPr>
          <p:nvPr/>
        </p:nvSpPr>
        <p:spPr bwMode="auto">
          <a:xfrm>
            <a:off x="3127375" y="3605213"/>
            <a:ext cx="957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2000">
                <a:solidFill>
                  <a:srgbClr val="002A00"/>
                </a:solidFill>
                <a:latin typeface="Times New Roman" panose="02020603050405020304" pitchFamily="18" charset="0"/>
                <a:ea typeface="黑体" panose="02010609060101010101" pitchFamily="49" charset="-122"/>
              </a:rPr>
              <a:t>收款方</a:t>
            </a:r>
            <a:endParaRPr lang="zh-CN" altLang="en-US" sz="2000">
              <a:solidFill>
                <a:srgbClr val="002A00"/>
              </a:solidFill>
              <a:latin typeface="Times New Roman" panose="02020603050405020304" pitchFamily="18" charset="0"/>
              <a:ea typeface="黑体" panose="02010609060101010101" pitchFamily="49" charset="-122"/>
            </a:endParaRPr>
          </a:p>
        </p:txBody>
      </p:sp>
      <p:sp>
        <p:nvSpPr>
          <p:cNvPr id="31749" name="文本框 9"/>
          <p:cNvSpPr txBox="1">
            <a:spLocks noChangeArrowheads="1"/>
          </p:cNvSpPr>
          <p:nvPr/>
        </p:nvSpPr>
        <p:spPr bwMode="auto">
          <a:xfrm>
            <a:off x="7550150" y="3630613"/>
            <a:ext cx="1036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2000">
                <a:solidFill>
                  <a:srgbClr val="002A00"/>
                </a:solidFill>
                <a:latin typeface="Times New Roman" panose="02020603050405020304" pitchFamily="18" charset="0"/>
                <a:ea typeface="黑体" panose="02010609060101010101" pitchFamily="49" charset="-122"/>
              </a:rPr>
              <a:t>付款方</a:t>
            </a:r>
            <a:endParaRPr lang="zh-CN" altLang="en-US" sz="2000">
              <a:solidFill>
                <a:srgbClr val="002A00"/>
              </a:solidFill>
              <a:latin typeface="Times New Roman" panose="02020603050405020304" pitchFamily="18" charset="0"/>
              <a:ea typeface="黑体" panose="02010609060101010101" pitchFamily="49" charset="-122"/>
            </a:endParaRPr>
          </a:p>
        </p:txBody>
      </p:sp>
      <p:sp>
        <p:nvSpPr>
          <p:cNvPr id="31750" name="文本框 47"/>
          <p:cNvSpPr txBox="1">
            <a:spLocks noChangeArrowheads="1"/>
          </p:cNvSpPr>
          <p:nvPr/>
        </p:nvSpPr>
        <p:spPr bwMode="auto">
          <a:xfrm>
            <a:off x="7697788" y="4348163"/>
            <a:ext cx="1493837" cy="460375"/>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2400">
                <a:solidFill>
                  <a:srgbClr val="002A00"/>
                </a:solidFill>
                <a:latin typeface="Times New Roman" panose="02020603050405020304" pitchFamily="18" charset="0"/>
                <a:ea typeface="黑体" panose="02010609060101010101" pitchFamily="49" charset="-122"/>
              </a:rPr>
              <a:t>应付账款</a:t>
            </a:r>
            <a:endParaRPr lang="zh-CN" altLang="en-US" sz="2400">
              <a:solidFill>
                <a:srgbClr val="002A00"/>
              </a:solidFill>
              <a:latin typeface="Times New Roman" panose="02020603050405020304" pitchFamily="18" charset="0"/>
              <a:ea typeface="黑体" panose="02010609060101010101" pitchFamily="49" charset="-122"/>
            </a:endParaRPr>
          </a:p>
        </p:txBody>
      </p:sp>
      <p:sp>
        <p:nvSpPr>
          <p:cNvPr id="11" name="矩形 10"/>
          <p:cNvSpPr/>
          <p:nvPr/>
        </p:nvSpPr>
        <p:spPr>
          <a:xfrm>
            <a:off x="5334108" y="3265887"/>
            <a:ext cx="1422184" cy="461665"/>
          </a:xfrm>
          <a:prstGeom prst="rect">
            <a:avLst/>
          </a:prstGeom>
          <a:solidFill>
            <a:srgbClr val="FF99FF"/>
          </a:solidFill>
          <a:effectLst>
            <a:glow rad="101600">
              <a:schemeClr val="accent4">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wrap="none">
            <a:spAutoFit/>
          </a:bodyPr>
          <a:lstStyle/>
          <a:p>
            <a:pPr>
              <a:defRPr/>
            </a:pPr>
            <a:r>
              <a:rPr lang="zh-CN" altLang="en-US" dirty="0">
                <a:solidFill>
                  <a:srgbClr val="0000FF"/>
                </a:solidFill>
                <a:latin typeface="方正姚体" panose="02010601030101010101" pitchFamily="2" charset="-122"/>
                <a:ea typeface="方正姚体" panose="02010601030101010101" pitchFamily="2" charset="-122"/>
              </a:rPr>
              <a:t>金融工具</a:t>
            </a:r>
            <a:endParaRPr lang="zh-CN" altLang="en-US" dirty="0">
              <a:solidFill>
                <a:srgbClr val="FFFFFF"/>
              </a:solidFill>
              <a:latin typeface="方正姚体" panose="02010601030101010101" pitchFamily="2" charset="-122"/>
              <a:ea typeface="方正姚体" panose="02010601030101010101" pitchFamily="2" charset="-122"/>
            </a:endParaRPr>
          </a:p>
        </p:txBody>
      </p:sp>
      <p:sp>
        <p:nvSpPr>
          <p:cNvPr id="31754" name="文本框 12"/>
          <p:cNvSpPr txBox="1">
            <a:spLocks noChangeArrowheads="1"/>
          </p:cNvSpPr>
          <p:nvPr/>
        </p:nvSpPr>
        <p:spPr bwMode="auto">
          <a:xfrm>
            <a:off x="3005138" y="4330700"/>
            <a:ext cx="1577975" cy="4619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2400">
                <a:solidFill>
                  <a:srgbClr val="002A00"/>
                </a:solidFill>
                <a:latin typeface="Times New Roman" panose="02020603050405020304" pitchFamily="18" charset="0"/>
                <a:ea typeface="黑体" panose="02010609060101010101" pitchFamily="49" charset="-122"/>
              </a:rPr>
              <a:t>应收账款</a:t>
            </a:r>
            <a:endParaRPr lang="zh-CN" altLang="en-US" sz="2400">
              <a:solidFill>
                <a:srgbClr val="002A00"/>
              </a:solidFill>
              <a:latin typeface="Times New Roman" panose="02020603050405020304" pitchFamily="18" charset="0"/>
              <a:ea typeface="黑体" panose="02010609060101010101" pitchFamily="49" charset="-122"/>
            </a:endParaRPr>
          </a:p>
        </p:txBody>
      </p:sp>
      <p:sp>
        <p:nvSpPr>
          <p:cNvPr id="2" name="流程图: 文档 1"/>
          <p:cNvSpPr/>
          <p:nvPr/>
        </p:nvSpPr>
        <p:spPr>
          <a:xfrm>
            <a:off x="5229180" y="4177435"/>
            <a:ext cx="1870518" cy="1080120"/>
          </a:xfrm>
          <a:prstGeom prst="flowChartDocument">
            <a:avLst/>
          </a:prstGeom>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zh-CN" altLang="en-US">
              <a:solidFill>
                <a:srgbClr val="FFFFFF"/>
              </a:solidFill>
            </a:endParaRPr>
          </a:p>
        </p:txBody>
      </p:sp>
      <p:sp>
        <p:nvSpPr>
          <p:cNvPr id="31758" name="文本框 6"/>
          <p:cNvSpPr txBox="1">
            <a:spLocks noChangeArrowheads="1"/>
          </p:cNvSpPr>
          <p:nvPr/>
        </p:nvSpPr>
        <p:spPr bwMode="auto">
          <a:xfrm>
            <a:off x="4986338" y="4532313"/>
            <a:ext cx="2130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lgn="ctr">
              <a:spcBef>
                <a:spcPct val="0"/>
              </a:spcBef>
              <a:buClrTx/>
              <a:buFontTx/>
              <a:buNone/>
            </a:pPr>
            <a:r>
              <a:rPr lang="zh-CN" altLang="en-US" sz="1800">
                <a:solidFill>
                  <a:srgbClr val="002A00"/>
                </a:solidFill>
                <a:latin typeface="Times New Roman" panose="02020603050405020304" pitchFamily="18" charset="0"/>
                <a:ea typeface="黑体" panose="02010609060101010101" pitchFamily="49" charset="-122"/>
              </a:rPr>
              <a:t>销售信用合同</a:t>
            </a:r>
            <a:endParaRPr lang="zh-CN" altLang="en-US" sz="1800">
              <a:solidFill>
                <a:srgbClr val="002A00"/>
              </a:solidFill>
              <a:latin typeface="Times New Roman" panose="02020603050405020304" pitchFamily="18" charset="0"/>
              <a:ea typeface="黑体" panose="02010609060101010101" pitchFamily="49" charset="-122"/>
            </a:endParaRPr>
          </a:p>
        </p:txBody>
      </p:sp>
      <p:sp>
        <p:nvSpPr>
          <p:cNvPr id="12" name="椭圆形标注 11"/>
          <p:cNvSpPr/>
          <p:nvPr/>
        </p:nvSpPr>
        <p:spPr>
          <a:xfrm>
            <a:off x="1631950" y="5445125"/>
            <a:ext cx="1368425" cy="576263"/>
          </a:xfrm>
          <a:prstGeom prst="wedgeEllipseCallout">
            <a:avLst>
              <a:gd name="adj1" fmla="val 76226"/>
              <a:gd name="adj2" fmla="val -147437"/>
            </a:avLst>
          </a:prstGeom>
        </p:spPr>
        <p:style>
          <a:lnRef idx="1">
            <a:schemeClr val="accent2"/>
          </a:lnRef>
          <a:fillRef idx="2">
            <a:schemeClr val="accent2"/>
          </a:fillRef>
          <a:effectRef idx="1">
            <a:schemeClr val="accent2"/>
          </a:effectRef>
          <a:fontRef idx="minor">
            <a:schemeClr val="dk1"/>
          </a:fontRef>
        </p:style>
        <p:txBody>
          <a:bodyPr lIns="0" tIns="0" rIns="0" bIns="0" anchor="ctr"/>
          <a:lstStyle/>
          <a:p>
            <a:pPr algn="ctr">
              <a:defRPr/>
            </a:pPr>
            <a:r>
              <a:rPr lang="zh-CN" altLang="en-US" sz="1800" dirty="0">
                <a:solidFill>
                  <a:srgbClr val="0000FF"/>
                </a:solidFill>
                <a:latin typeface="黑体" panose="02010609060101010101" pitchFamily="49" charset="-122"/>
                <a:ea typeface="黑体" panose="02010609060101010101" pitchFamily="49" charset="-122"/>
              </a:rPr>
              <a:t>金融资产</a:t>
            </a:r>
            <a:endParaRPr lang="zh-CN" altLang="en-US" sz="1800" dirty="0">
              <a:solidFill>
                <a:srgbClr val="002A00"/>
              </a:solidFill>
              <a:latin typeface="黑体" panose="02010609060101010101" pitchFamily="49" charset="-122"/>
              <a:ea typeface="黑体" panose="02010609060101010101" pitchFamily="49" charset="-122"/>
            </a:endParaRPr>
          </a:p>
        </p:txBody>
      </p:sp>
      <p:sp>
        <p:nvSpPr>
          <p:cNvPr id="13" name="椭圆形标注 12"/>
          <p:cNvSpPr/>
          <p:nvPr/>
        </p:nvSpPr>
        <p:spPr>
          <a:xfrm>
            <a:off x="9409113" y="5426075"/>
            <a:ext cx="1366837" cy="576263"/>
          </a:xfrm>
          <a:prstGeom prst="wedgeEllipseCallout">
            <a:avLst>
              <a:gd name="adj1" fmla="val -131824"/>
              <a:gd name="adj2" fmla="val -137196"/>
            </a:avLst>
          </a:prstGeom>
        </p:spPr>
        <p:style>
          <a:lnRef idx="1">
            <a:schemeClr val="accent2"/>
          </a:lnRef>
          <a:fillRef idx="2">
            <a:schemeClr val="accent2"/>
          </a:fillRef>
          <a:effectRef idx="1">
            <a:schemeClr val="accent2"/>
          </a:effectRef>
          <a:fontRef idx="minor">
            <a:schemeClr val="dk1"/>
          </a:fontRef>
        </p:style>
        <p:txBody>
          <a:bodyPr lIns="0" tIns="0" rIns="0" bIns="0" anchor="ctr"/>
          <a:lstStyle/>
          <a:p>
            <a:pPr algn="ctr">
              <a:defRPr/>
            </a:pPr>
            <a:r>
              <a:rPr lang="zh-CN" altLang="en-US" sz="1800" dirty="0">
                <a:solidFill>
                  <a:srgbClr val="0000FF"/>
                </a:solidFill>
                <a:latin typeface="黑体" panose="02010609060101010101" pitchFamily="49" charset="-122"/>
                <a:ea typeface="黑体" panose="02010609060101010101" pitchFamily="49" charset="-122"/>
              </a:rPr>
              <a:t>金融负债</a:t>
            </a:r>
            <a:endParaRPr lang="zh-CN" altLang="en-US" sz="1800" dirty="0">
              <a:solidFill>
                <a:srgbClr val="002A00"/>
              </a:solidFill>
              <a:latin typeface="黑体" panose="02010609060101010101" pitchFamily="49" charset="-122"/>
              <a:ea typeface="黑体" panose="02010609060101010101" pitchFamily="49" charset="-122"/>
            </a:endParaRPr>
          </a:p>
        </p:txBody>
      </p:sp>
      <p:sp>
        <p:nvSpPr>
          <p:cNvPr id="31761" name="Rectangle 2"/>
          <p:cNvSpPr>
            <a:spLocks noGrp="1" noChangeArrowheads="1"/>
          </p:cNvSpPr>
          <p:nvPr>
            <p:ph type="title"/>
          </p:nvPr>
        </p:nvSpPr>
        <p:spPr/>
        <p:txBody>
          <a:bodyPr/>
          <a:lstStyle/>
          <a:p>
            <a:pPr eaLnBrk="1" hangingPunct="1"/>
            <a:r>
              <a:rPr lang="zh-CN" altLang="en-US" sz="3200">
                <a:solidFill>
                  <a:srgbClr val="FFFF00"/>
                </a:solidFill>
                <a:ea typeface="黑体" panose="02010609060101010101" pitchFamily="49" charset="-122"/>
              </a:rPr>
              <a:t>金融工具</a:t>
            </a:r>
            <a:endParaRPr lang="zh-CN" altLang="en-US" sz="3200">
              <a:solidFill>
                <a:srgbClr val="FFFF00"/>
              </a:solidFill>
              <a:ea typeface="黑体" panose="02010609060101010101" pitchFamily="49"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内容占位符 2"/>
          <p:cNvSpPr>
            <a:spLocks noGrp="1"/>
          </p:cNvSpPr>
          <p:nvPr>
            <p:ph idx="1"/>
          </p:nvPr>
        </p:nvSpPr>
        <p:spPr>
          <a:xfrm>
            <a:off x="609600" y="2408238"/>
            <a:ext cx="10972800" cy="890587"/>
          </a:xfrm>
        </p:spPr>
        <p:txBody>
          <a:bodyPr/>
          <a:lstStyle/>
          <a:p>
            <a:pPr marL="0" indent="0">
              <a:buFont typeface="Wingdings" panose="05000000000000000000" pitchFamily="2" charset="2"/>
              <a:buNone/>
            </a:pPr>
            <a:r>
              <a:rPr lang="en-US" altLang="zh-CN">
                <a:latin typeface="黑体" panose="02010609060101010101" pitchFamily="49" charset="-122"/>
                <a:ea typeface="黑体" panose="02010609060101010101" pitchFamily="49" charset="-122"/>
              </a:rPr>
              <a:t>2.</a:t>
            </a:r>
            <a:r>
              <a:rPr lang="zh-CN" altLang="en-US">
                <a:latin typeface="黑体" panose="02010609060101010101" pitchFamily="49" charset="-122"/>
                <a:ea typeface="黑体" panose="02010609060101010101" pitchFamily="49" charset="-122"/>
              </a:rPr>
              <a:t>从其他方收取现金或其他金融资产的合同权利。例如，企业的</a:t>
            </a:r>
            <a:r>
              <a:rPr lang="zh-CN" altLang="en-US">
                <a:solidFill>
                  <a:srgbClr val="0000FF"/>
                </a:solidFill>
                <a:latin typeface="黑体" panose="02010609060101010101" pitchFamily="49" charset="-122"/>
                <a:ea typeface="黑体" panose="02010609060101010101" pitchFamily="49" charset="-122"/>
              </a:rPr>
              <a:t>银行存款</a:t>
            </a:r>
            <a:r>
              <a:rPr lang="zh-CN" altLang="en-US">
                <a:latin typeface="黑体" panose="02010609060101010101" pitchFamily="49" charset="-122"/>
                <a:ea typeface="黑体" panose="02010609060101010101" pitchFamily="49" charset="-122"/>
              </a:rPr>
              <a:t>、</a:t>
            </a:r>
            <a:r>
              <a:rPr lang="zh-CN" altLang="en-US">
                <a:solidFill>
                  <a:srgbClr val="0000FF"/>
                </a:solidFill>
                <a:latin typeface="黑体" panose="02010609060101010101" pitchFamily="49" charset="-122"/>
                <a:ea typeface="黑体" panose="02010609060101010101" pitchFamily="49" charset="-122"/>
              </a:rPr>
              <a:t>应收账款</a:t>
            </a:r>
            <a:r>
              <a:rPr lang="zh-CN" altLang="en-US">
                <a:latin typeface="黑体" panose="02010609060101010101" pitchFamily="49" charset="-122"/>
                <a:ea typeface="黑体" panose="02010609060101010101" pitchFamily="49" charset="-122"/>
              </a:rPr>
              <a:t>、</a:t>
            </a:r>
            <a:r>
              <a:rPr lang="zh-CN" altLang="en-US">
                <a:solidFill>
                  <a:srgbClr val="0000FF"/>
                </a:solidFill>
                <a:latin typeface="黑体" panose="02010609060101010101" pitchFamily="49" charset="-122"/>
                <a:ea typeface="黑体" panose="02010609060101010101" pitchFamily="49" charset="-122"/>
              </a:rPr>
              <a:t>应收票据、债权投资</a:t>
            </a:r>
            <a:r>
              <a:rPr lang="zh-CN" altLang="en-US">
                <a:latin typeface="黑体" panose="02010609060101010101" pitchFamily="49" charset="-122"/>
                <a:ea typeface="黑体" panose="02010609060101010101" pitchFamily="49" charset="-122"/>
              </a:rPr>
              <a:t>等均属于金融资产</a:t>
            </a:r>
            <a:endParaRPr lang="zh-CN" altLang="en-US">
              <a:latin typeface="黑体" panose="02010609060101010101" pitchFamily="49" charset="-122"/>
              <a:ea typeface="黑体" panose="02010609060101010101" pitchFamily="49" charset="-122"/>
            </a:endParaRPr>
          </a:p>
        </p:txBody>
      </p:sp>
      <p:sp>
        <p:nvSpPr>
          <p:cNvPr id="32771" name="Rectangle 2"/>
          <p:cNvSpPr>
            <a:spLocks noGrp="1" noChangeArrowheads="1"/>
          </p:cNvSpPr>
          <p:nvPr>
            <p:ph type="title"/>
          </p:nvPr>
        </p:nvSpPr>
        <p:spPr/>
        <p:txBody>
          <a:bodyPr/>
          <a:lstStyle/>
          <a:p>
            <a:pPr eaLnBrk="1" hangingPunct="1"/>
            <a:r>
              <a:rPr lang="zh-CN" altLang="en-US" sz="3200">
                <a:solidFill>
                  <a:srgbClr val="FFFF00"/>
                </a:solidFill>
                <a:ea typeface="黑体" panose="02010609060101010101" pitchFamily="49" charset="-122"/>
              </a:rPr>
              <a:t>金融资产</a:t>
            </a:r>
            <a:endParaRPr lang="zh-CN" altLang="en-US" sz="3200">
              <a:solidFill>
                <a:srgbClr val="FFFF00"/>
              </a:solidFill>
              <a:ea typeface="黑体" panose="02010609060101010101" pitchFamily="49" charset="-122"/>
            </a:endParaRPr>
          </a:p>
        </p:txBody>
      </p:sp>
      <p:sp>
        <p:nvSpPr>
          <p:cNvPr id="32772" name="矩形 4"/>
          <p:cNvSpPr>
            <a:spLocks noChangeArrowheads="1"/>
          </p:cNvSpPr>
          <p:nvPr/>
        </p:nvSpPr>
        <p:spPr bwMode="auto">
          <a:xfrm>
            <a:off x="9767888" y="2976563"/>
            <a:ext cx="2232025" cy="3429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1600" b="0">
                <a:solidFill>
                  <a:srgbClr val="002A00"/>
                </a:solidFill>
                <a:latin typeface="黑体" panose="02010609060101010101" pitchFamily="49" charset="-122"/>
                <a:ea typeface="黑体" panose="02010609060101010101" pitchFamily="49" charset="-122"/>
              </a:rPr>
              <a:t>预付账款不是金融资产</a:t>
            </a:r>
            <a:endParaRPr lang="zh-CN" altLang="en-US" sz="4400" b="0">
              <a:solidFill>
                <a:srgbClr val="002A00"/>
              </a:solidFill>
              <a:latin typeface="黑体" panose="02010609060101010101" pitchFamily="49" charset="-122"/>
              <a:ea typeface="黑体" panose="02010609060101010101" pitchFamily="49" charset="-122"/>
            </a:endParaRPr>
          </a:p>
        </p:txBody>
      </p:sp>
      <p:sp>
        <p:nvSpPr>
          <p:cNvPr id="32773" name="矩形 5"/>
          <p:cNvSpPr>
            <a:spLocks noChangeArrowheads="1"/>
          </p:cNvSpPr>
          <p:nvPr/>
        </p:nvSpPr>
        <p:spPr bwMode="auto">
          <a:xfrm>
            <a:off x="614363" y="3981450"/>
            <a:ext cx="10871200" cy="228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buClr>
                <a:srgbClr val="A76E23"/>
              </a:buClr>
              <a:buFont typeface="Wingdings" panose="05000000000000000000" pitchFamily="2" charset="2"/>
              <a:buNone/>
            </a:pPr>
            <a:r>
              <a:rPr lang="en-US" altLang="zh-CN">
                <a:solidFill>
                  <a:srgbClr val="002A00"/>
                </a:solidFill>
                <a:latin typeface="黑体" panose="02010609060101010101" pitchFamily="49" charset="-122"/>
                <a:ea typeface="黑体" panose="02010609060101010101" pitchFamily="49" charset="-122"/>
              </a:rPr>
              <a:t>4.</a:t>
            </a:r>
            <a:r>
              <a:rPr lang="zh-CN" altLang="en-US">
                <a:solidFill>
                  <a:srgbClr val="002A00"/>
                </a:solidFill>
                <a:latin typeface="黑体" panose="02010609060101010101" pitchFamily="49" charset="-122"/>
                <a:ea typeface="黑体" panose="02010609060101010101" pitchFamily="49" charset="-122"/>
              </a:rPr>
              <a:t>企业持有的衍生金融资产如期货合约、期权合约、远期合同、互换合同等</a:t>
            </a:r>
            <a:endParaRPr lang="zh-CN" altLang="en-US">
              <a:solidFill>
                <a:srgbClr val="002A00"/>
              </a:solidFill>
              <a:latin typeface="黑体" panose="02010609060101010101" pitchFamily="49" charset="-122"/>
              <a:ea typeface="黑体" panose="02010609060101010101" pitchFamily="49" charset="-122"/>
            </a:endParaRPr>
          </a:p>
        </p:txBody>
      </p:sp>
      <p:sp>
        <p:nvSpPr>
          <p:cNvPr id="7" name="矩形 6"/>
          <p:cNvSpPr/>
          <p:nvPr/>
        </p:nvSpPr>
        <p:spPr>
          <a:xfrm>
            <a:off x="263525" y="1143000"/>
            <a:ext cx="4765675" cy="646113"/>
          </a:xfrm>
          <a:prstGeom prst="rect">
            <a:avLst/>
          </a:prstGeom>
        </p:spPr>
        <p:txBody>
          <a:bodyPr wrap="none">
            <a:spAutoFit/>
          </a:bodyPr>
          <a:lstStyle/>
          <a:p>
            <a:pPr marL="342900" indent="-342900">
              <a:spcBef>
                <a:spcPct val="20000"/>
              </a:spcBef>
              <a:buClr>
                <a:srgbClr val="A76E23"/>
              </a:buClr>
              <a:buFont typeface="Wingdings" panose="05000000000000000000" pitchFamily="2" charset="2"/>
              <a:buChar char="v"/>
              <a:defRPr/>
            </a:pPr>
            <a:r>
              <a:rPr kumimoji="0" lang="zh-CN" altLang="en-US" sz="3600" kern="0" dirty="0">
                <a:solidFill>
                  <a:srgbClr val="002A00"/>
                </a:solidFill>
                <a:latin typeface="方正姚体" panose="02010601030101010101" pitchFamily="2" charset="-122"/>
                <a:ea typeface="方正姚体" panose="02010601030101010101" pitchFamily="2" charset="-122"/>
              </a:rPr>
              <a:t>金融资产主要包括：</a:t>
            </a:r>
            <a:endParaRPr kumimoji="0" lang="en-US" altLang="zh-CN" sz="3600" kern="0" dirty="0">
              <a:solidFill>
                <a:srgbClr val="002A00"/>
              </a:solidFill>
              <a:latin typeface="方正姚体" panose="02010601030101010101" pitchFamily="2" charset="-122"/>
              <a:ea typeface="方正姚体" panose="02010601030101010101" pitchFamily="2" charset="-122"/>
            </a:endParaRPr>
          </a:p>
        </p:txBody>
      </p:sp>
      <p:sp>
        <p:nvSpPr>
          <p:cNvPr id="11" name="内容占位符 2"/>
          <p:cNvSpPr txBox="1"/>
          <p:nvPr/>
        </p:nvSpPr>
        <p:spPr bwMode="auto">
          <a:xfrm>
            <a:off x="609600" y="1816100"/>
            <a:ext cx="10972800" cy="59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j-lt"/>
                <a:ea typeface="+mn-ea"/>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ea typeface="+mn-ea"/>
              </a:defRPr>
            </a:lvl3pPr>
            <a:lvl4pPr marL="1600200" indent="-228600" algn="l" rtl="0" eaLnBrk="0" fontAlgn="base" hangingPunct="0">
              <a:spcBef>
                <a:spcPct val="20000"/>
              </a:spcBef>
              <a:spcAft>
                <a:spcPct val="0"/>
              </a:spcAft>
              <a:buChar char="–"/>
              <a:defRPr sz="2000">
                <a:solidFill>
                  <a:schemeClr val="tx1"/>
                </a:solidFill>
                <a:latin typeface="+mj-lt"/>
                <a:ea typeface="+mn-ea"/>
              </a:defRPr>
            </a:lvl4pPr>
            <a:lvl5pPr marL="2057400" indent="-228600" algn="l" rtl="0" eaLnBrk="0" fontAlgn="base" hangingPunct="0">
              <a:spcBef>
                <a:spcPct val="20000"/>
              </a:spcBef>
              <a:spcAft>
                <a:spcPct val="0"/>
              </a:spcAft>
              <a:buChar char="»"/>
              <a:defRPr sz="2000">
                <a:solidFill>
                  <a:schemeClr val="tx1"/>
                </a:solidFill>
                <a:latin typeface="+mj-lt"/>
                <a:ea typeface="+mn-ea"/>
              </a:defRPr>
            </a:lvl5pPr>
            <a:lvl6pPr marL="2514600" indent="-228600" algn="l" rtl="0" fontAlgn="base">
              <a:spcBef>
                <a:spcPct val="20000"/>
              </a:spcBef>
              <a:spcAft>
                <a:spcPct val="0"/>
              </a:spcAft>
              <a:buChar char="»"/>
              <a:defRPr sz="2000">
                <a:solidFill>
                  <a:schemeClr val="tx1"/>
                </a:solidFill>
                <a:latin typeface="+mj-lt"/>
                <a:ea typeface="+mn-ea"/>
              </a:defRPr>
            </a:lvl6pPr>
            <a:lvl7pPr marL="2971800" indent="-228600" algn="l" rtl="0" fontAlgn="base">
              <a:spcBef>
                <a:spcPct val="20000"/>
              </a:spcBef>
              <a:spcAft>
                <a:spcPct val="0"/>
              </a:spcAft>
              <a:buChar char="»"/>
              <a:defRPr sz="2000">
                <a:solidFill>
                  <a:schemeClr val="tx1"/>
                </a:solidFill>
                <a:latin typeface="+mj-lt"/>
                <a:ea typeface="+mn-ea"/>
              </a:defRPr>
            </a:lvl7pPr>
            <a:lvl8pPr marL="3429000" indent="-228600" algn="l" rtl="0" fontAlgn="base">
              <a:spcBef>
                <a:spcPct val="20000"/>
              </a:spcBef>
              <a:spcAft>
                <a:spcPct val="0"/>
              </a:spcAft>
              <a:buChar char="»"/>
              <a:defRPr sz="2000">
                <a:solidFill>
                  <a:schemeClr val="tx1"/>
                </a:solidFill>
                <a:latin typeface="+mj-lt"/>
                <a:ea typeface="+mn-ea"/>
              </a:defRPr>
            </a:lvl8pPr>
            <a:lvl9pPr marL="3886200" indent="-228600" algn="l" rtl="0" fontAlgn="base">
              <a:spcBef>
                <a:spcPct val="20000"/>
              </a:spcBef>
              <a:spcAft>
                <a:spcPct val="0"/>
              </a:spcAft>
              <a:buChar char="»"/>
              <a:defRPr sz="2000">
                <a:solidFill>
                  <a:schemeClr val="tx1"/>
                </a:solidFill>
                <a:latin typeface="+mj-lt"/>
                <a:ea typeface="+mn-ea"/>
              </a:defRPr>
            </a:lvl9pPr>
          </a:lstStyle>
          <a:p>
            <a:pPr marL="0" indent="0">
              <a:buClr>
                <a:srgbClr val="A76E23"/>
              </a:buClr>
              <a:buFont typeface="Wingdings" panose="05000000000000000000" pitchFamily="2" charset="2"/>
              <a:buNone/>
              <a:defRPr/>
            </a:pPr>
            <a:r>
              <a:rPr kumimoji="0" lang="en-US" altLang="zh-CN" kern="0" dirty="0">
                <a:solidFill>
                  <a:srgbClr val="002A00"/>
                </a:solidFill>
                <a:latin typeface="黑体" panose="02010609060101010101" pitchFamily="49" charset="-122"/>
                <a:ea typeface="黑体" panose="02010609060101010101" pitchFamily="49" charset="-122"/>
              </a:rPr>
              <a:t>1.</a:t>
            </a:r>
            <a:r>
              <a:rPr kumimoji="0" lang="zh-CN" altLang="en-US" kern="0" dirty="0">
                <a:solidFill>
                  <a:srgbClr val="002A00"/>
                </a:solidFill>
                <a:latin typeface="黑体" panose="02010609060101010101" pitchFamily="49" charset="-122"/>
                <a:ea typeface="黑体" panose="02010609060101010101" pitchFamily="49" charset="-122"/>
              </a:rPr>
              <a:t>企业持有的</a:t>
            </a:r>
            <a:r>
              <a:rPr kumimoji="0" lang="zh-CN" altLang="en-US" kern="0" dirty="0">
                <a:solidFill>
                  <a:srgbClr val="0000FF"/>
                </a:solidFill>
                <a:latin typeface="黑体" panose="02010609060101010101" pitchFamily="49" charset="-122"/>
                <a:ea typeface="黑体" panose="02010609060101010101" pitchFamily="49" charset="-122"/>
              </a:rPr>
              <a:t>现金</a:t>
            </a:r>
            <a:endParaRPr kumimoji="0" lang="zh-CN" altLang="en-US" kern="0" dirty="0">
              <a:solidFill>
                <a:srgbClr val="0000FF"/>
              </a:solidFill>
              <a:latin typeface="黑体" panose="02010609060101010101" pitchFamily="49" charset="-122"/>
              <a:ea typeface="黑体" panose="02010609060101010101" pitchFamily="49" charset="-122"/>
            </a:endParaRPr>
          </a:p>
        </p:txBody>
      </p:sp>
      <p:sp>
        <p:nvSpPr>
          <p:cNvPr id="32776" name="矩形 11"/>
          <p:cNvSpPr>
            <a:spLocks noChangeArrowheads="1"/>
          </p:cNvSpPr>
          <p:nvPr/>
        </p:nvSpPr>
        <p:spPr bwMode="auto">
          <a:xfrm>
            <a:off x="609600" y="3375025"/>
            <a:ext cx="777716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buClr>
                <a:srgbClr val="A76E23"/>
              </a:buClr>
              <a:buFont typeface="Wingdings" panose="05000000000000000000" pitchFamily="2" charset="2"/>
              <a:buNone/>
            </a:pPr>
            <a:r>
              <a:rPr lang="en-US" altLang="zh-CN">
                <a:solidFill>
                  <a:srgbClr val="002A00"/>
                </a:solidFill>
                <a:latin typeface="黑体" panose="02010609060101010101" pitchFamily="49" charset="-122"/>
                <a:ea typeface="黑体" panose="02010609060101010101" pitchFamily="49" charset="-122"/>
              </a:rPr>
              <a:t>3.</a:t>
            </a:r>
            <a:r>
              <a:rPr lang="zh-CN" altLang="en-US">
                <a:solidFill>
                  <a:srgbClr val="002A00"/>
                </a:solidFill>
                <a:latin typeface="黑体" panose="02010609060101010101" pitchFamily="49" charset="-122"/>
                <a:ea typeface="黑体" panose="02010609060101010101" pitchFamily="49" charset="-122"/>
              </a:rPr>
              <a:t>企业持有其他方的</a:t>
            </a:r>
            <a:r>
              <a:rPr lang="zh-CN" altLang="en-US">
                <a:solidFill>
                  <a:srgbClr val="0000FF"/>
                </a:solidFill>
                <a:latin typeface="黑体" panose="02010609060101010101" pitchFamily="49" charset="-122"/>
                <a:ea typeface="黑体" panose="02010609060101010101" pitchFamily="49" charset="-122"/>
              </a:rPr>
              <a:t>股权投资</a:t>
            </a:r>
            <a:r>
              <a:rPr lang="zh-CN" altLang="en-US">
                <a:solidFill>
                  <a:srgbClr val="002A00"/>
                </a:solidFill>
                <a:latin typeface="黑体" panose="02010609060101010101" pitchFamily="49" charset="-122"/>
                <a:ea typeface="黑体" panose="02010609060101010101" pitchFamily="49" charset="-122"/>
              </a:rPr>
              <a:t>等权益工具</a:t>
            </a:r>
            <a:endParaRPr lang="zh-CN" altLang="en-US">
              <a:solidFill>
                <a:srgbClr val="002A00"/>
              </a:solidFill>
              <a:latin typeface="黑体" panose="02010609060101010101" pitchFamily="49" charset="-122"/>
              <a:ea typeface="黑体" panose="02010609060101010101" pitchFamily="49" charset="-122"/>
            </a:endParaRPr>
          </a:p>
        </p:txBody>
      </p:sp>
      <p:sp>
        <p:nvSpPr>
          <p:cNvPr id="32777" name="矩形 12"/>
          <p:cNvSpPr>
            <a:spLocks noChangeArrowheads="1"/>
          </p:cNvSpPr>
          <p:nvPr/>
        </p:nvSpPr>
        <p:spPr bwMode="auto">
          <a:xfrm>
            <a:off x="639763" y="5119688"/>
            <a:ext cx="274796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buClr>
                <a:srgbClr val="A76E23"/>
              </a:buClr>
              <a:buFont typeface="Wingdings" panose="05000000000000000000" pitchFamily="2" charset="2"/>
              <a:buNone/>
            </a:pPr>
            <a:r>
              <a:rPr lang="en-US" altLang="zh-CN">
                <a:solidFill>
                  <a:srgbClr val="002A00"/>
                </a:solidFill>
                <a:latin typeface="黑体" panose="02010609060101010101" pitchFamily="49" charset="-122"/>
                <a:ea typeface="黑体" panose="02010609060101010101" pitchFamily="49" charset="-122"/>
              </a:rPr>
              <a:t>5……</a:t>
            </a:r>
            <a:endParaRPr lang="zh-CN" altLang="en-US">
              <a:solidFill>
                <a:srgbClr val="002A00"/>
              </a:solidFill>
              <a:latin typeface="黑体" panose="02010609060101010101" pitchFamily="49" charset="-122"/>
              <a:ea typeface="黑体" panose="02010609060101010101" pitchFamily="49"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zh-CN" altLang="en-US" sz="3200">
                <a:solidFill>
                  <a:srgbClr val="FFFF00"/>
                </a:solidFill>
                <a:ea typeface="黑体" panose="02010609060101010101" pitchFamily="49" charset="-122"/>
              </a:rPr>
              <a:t>金融资产</a:t>
            </a:r>
            <a:r>
              <a:rPr lang="en-US" altLang="zh-CN" sz="3200">
                <a:solidFill>
                  <a:srgbClr val="FFFF00"/>
                </a:solidFill>
                <a:ea typeface="黑体" panose="02010609060101010101" pitchFamily="49" charset="-122"/>
              </a:rPr>
              <a:t>——</a:t>
            </a:r>
            <a:r>
              <a:rPr lang="zh-CN" altLang="en-US" sz="3200">
                <a:solidFill>
                  <a:srgbClr val="FFFF00"/>
                </a:solidFill>
                <a:ea typeface="黑体" panose="02010609060101010101" pitchFamily="49" charset="-122"/>
              </a:rPr>
              <a:t>相关会计科目</a:t>
            </a:r>
            <a:endParaRPr lang="zh-CN" altLang="en-US" sz="3200">
              <a:solidFill>
                <a:srgbClr val="FFFF00"/>
              </a:solidFill>
              <a:ea typeface="黑体" panose="02010609060101010101" pitchFamily="49" charset="-122"/>
            </a:endParaRPr>
          </a:p>
        </p:txBody>
      </p:sp>
      <p:grpSp>
        <p:nvGrpSpPr>
          <p:cNvPr id="33795" name="Group 24"/>
          <p:cNvGrpSpPr/>
          <p:nvPr/>
        </p:nvGrpSpPr>
        <p:grpSpPr bwMode="auto">
          <a:xfrm>
            <a:off x="1387475" y="1285875"/>
            <a:ext cx="1579563" cy="647700"/>
            <a:chOff x="431" y="1344"/>
            <a:chExt cx="1104" cy="483"/>
          </a:xfrm>
        </p:grpSpPr>
        <p:sp>
          <p:nvSpPr>
            <p:cNvPr id="33829" name="AutoShape 4"/>
            <p:cNvSpPr>
              <a:spLocks noChangeArrowheads="1"/>
            </p:cNvSpPr>
            <p:nvPr/>
          </p:nvSpPr>
          <p:spPr bwMode="gray">
            <a:xfrm>
              <a:off x="431" y="1344"/>
              <a:ext cx="1104" cy="483"/>
            </a:xfrm>
            <a:prstGeom prst="roundRect">
              <a:avLst>
                <a:gd name="adj" fmla="val 19773"/>
              </a:avLst>
            </a:prstGeom>
            <a:solidFill>
              <a:srgbClr val="FFFF66"/>
            </a:solidFill>
            <a:ln w="19050">
              <a:solidFill>
                <a:schemeClr val="accent1"/>
              </a:solidFill>
              <a:round/>
            </a:ln>
            <a:effectLst>
              <a:outerShdw dist="25400" dir="5400000" algn="ctr" rotWithShape="0">
                <a:srgbClr val="000000">
                  <a:alpha val="50000"/>
                </a:srgbClr>
              </a:outerShdw>
            </a:effectLst>
          </p:spPr>
          <p:txBody>
            <a:bodyPr wrap="none"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solidFill>
                  <a:srgbClr val="002A00"/>
                </a:solidFill>
                <a:latin typeface="Times New Roman" panose="02020603050405020304" pitchFamily="18" charset="0"/>
                <a:ea typeface="黑体" panose="02010609060101010101" pitchFamily="49" charset="-122"/>
              </a:endParaRPr>
            </a:p>
          </p:txBody>
        </p:sp>
        <p:sp>
          <p:nvSpPr>
            <p:cNvPr id="185356" name="Rectangle 12"/>
            <p:cNvSpPr>
              <a:spLocks noChangeArrowheads="1"/>
            </p:cNvSpPr>
            <p:nvPr/>
          </p:nvSpPr>
          <p:spPr bwMode="auto">
            <a:xfrm>
              <a:off x="521" y="1434"/>
              <a:ext cx="995" cy="372"/>
            </a:xfrm>
            <a:prstGeom prst="rect">
              <a:avLst/>
            </a:prstGeom>
            <a:noFill/>
            <a:ln>
              <a:noFill/>
            </a:ln>
            <a:effectLst>
              <a:prstShdw prst="shdw17" dist="17961" dir="2700000">
                <a:schemeClr val="accent1">
                  <a:gamma/>
                  <a:shade val="60000"/>
                  <a:invGamma/>
                </a:schemeClr>
              </a:prstShdw>
            </a:effectLst>
          </p:spPr>
          <p:txBody>
            <a:bodyPr wrap="none">
              <a:spAutoFit/>
            </a:bodyPr>
            <a:lstStyle/>
            <a:p>
              <a:pPr eaLnBrk="1" hangingPunct="1">
                <a:defRPr/>
              </a:pPr>
              <a:r>
                <a:rPr lang="zh-CN" altLang="en-US" dirty="0">
                  <a:solidFill>
                    <a:srgbClr val="002A00"/>
                  </a:solidFill>
                  <a:ea typeface="黑体" panose="02010609060101010101" pitchFamily="49" charset="-122"/>
                </a:rPr>
                <a:t>库存现金</a:t>
              </a:r>
              <a:endParaRPr lang="zh-CN" altLang="en-US" dirty="0">
                <a:solidFill>
                  <a:srgbClr val="002A00"/>
                </a:solidFill>
                <a:ea typeface="黑体" panose="02010609060101010101" pitchFamily="49" charset="-122"/>
              </a:endParaRPr>
            </a:p>
          </p:txBody>
        </p:sp>
      </p:grpSp>
      <p:grpSp>
        <p:nvGrpSpPr>
          <p:cNvPr id="33796" name="Group 25"/>
          <p:cNvGrpSpPr/>
          <p:nvPr/>
        </p:nvGrpSpPr>
        <p:grpSpPr bwMode="auto">
          <a:xfrm>
            <a:off x="3449638" y="1260475"/>
            <a:ext cx="1547812" cy="647700"/>
            <a:chOff x="1746" y="1298"/>
            <a:chExt cx="1118" cy="483"/>
          </a:xfrm>
        </p:grpSpPr>
        <p:sp>
          <p:nvSpPr>
            <p:cNvPr id="33827" name="AutoShape 13"/>
            <p:cNvSpPr>
              <a:spLocks noChangeArrowheads="1"/>
            </p:cNvSpPr>
            <p:nvPr/>
          </p:nvSpPr>
          <p:spPr bwMode="gray">
            <a:xfrm>
              <a:off x="1746" y="1298"/>
              <a:ext cx="1104" cy="483"/>
            </a:xfrm>
            <a:prstGeom prst="roundRect">
              <a:avLst>
                <a:gd name="adj" fmla="val 19773"/>
              </a:avLst>
            </a:prstGeom>
            <a:solidFill>
              <a:srgbClr val="FFFF66"/>
            </a:solidFill>
            <a:ln w="19050">
              <a:solidFill>
                <a:schemeClr val="accent1"/>
              </a:solidFill>
              <a:round/>
            </a:ln>
            <a:effectLst>
              <a:outerShdw dist="25400" dir="5400000" algn="ctr" rotWithShape="0">
                <a:srgbClr val="000000">
                  <a:alpha val="50000"/>
                </a:srgbClr>
              </a:outerShdw>
            </a:effectLst>
          </p:spPr>
          <p:txBody>
            <a:bodyPr wrap="none"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solidFill>
                  <a:srgbClr val="002A00"/>
                </a:solidFill>
                <a:latin typeface="Times New Roman" panose="02020603050405020304" pitchFamily="18" charset="0"/>
                <a:ea typeface="黑体" panose="02010609060101010101" pitchFamily="49" charset="-122"/>
              </a:endParaRPr>
            </a:p>
          </p:txBody>
        </p:sp>
        <p:sp>
          <p:nvSpPr>
            <p:cNvPr id="185359" name="Rectangle 15"/>
            <p:cNvSpPr>
              <a:spLocks noChangeArrowheads="1"/>
            </p:cNvSpPr>
            <p:nvPr/>
          </p:nvSpPr>
          <p:spPr bwMode="auto">
            <a:xfrm>
              <a:off x="1837" y="1389"/>
              <a:ext cx="1027" cy="343"/>
            </a:xfrm>
            <a:prstGeom prst="rect">
              <a:avLst/>
            </a:prstGeom>
            <a:noFill/>
            <a:ln>
              <a:noFill/>
            </a:ln>
            <a:effectLst>
              <a:prstShdw prst="shdw17" dist="17961" dir="2700000">
                <a:schemeClr val="accent1">
                  <a:gamma/>
                  <a:shade val="60000"/>
                  <a:invGamma/>
                </a:schemeClr>
              </a:prstShdw>
            </a:effectLst>
          </p:spPr>
          <p:txBody>
            <a:bodyPr wrap="none">
              <a:spAutoFit/>
            </a:bodyPr>
            <a:lstStyle/>
            <a:p>
              <a:pPr eaLnBrk="1" hangingPunct="1">
                <a:defRPr/>
              </a:pPr>
              <a:r>
                <a:rPr lang="zh-CN" altLang="en-US">
                  <a:solidFill>
                    <a:srgbClr val="002A00"/>
                  </a:solidFill>
                  <a:ea typeface="黑体" panose="02010609060101010101" pitchFamily="49" charset="-122"/>
                </a:rPr>
                <a:t>银行存款</a:t>
              </a:r>
              <a:endParaRPr lang="zh-CN" altLang="en-US">
                <a:solidFill>
                  <a:srgbClr val="002A00"/>
                </a:solidFill>
                <a:ea typeface="黑体" panose="02010609060101010101" pitchFamily="49" charset="-122"/>
              </a:endParaRPr>
            </a:p>
          </p:txBody>
        </p:sp>
      </p:grpSp>
      <p:grpSp>
        <p:nvGrpSpPr>
          <p:cNvPr id="33797" name="Group 26"/>
          <p:cNvGrpSpPr/>
          <p:nvPr/>
        </p:nvGrpSpPr>
        <p:grpSpPr bwMode="auto">
          <a:xfrm>
            <a:off x="1376363" y="2060575"/>
            <a:ext cx="1728787" cy="647700"/>
            <a:chOff x="3107" y="1344"/>
            <a:chExt cx="1104" cy="483"/>
          </a:xfrm>
        </p:grpSpPr>
        <p:sp>
          <p:nvSpPr>
            <p:cNvPr id="33825" name="AutoShape 14"/>
            <p:cNvSpPr>
              <a:spLocks noChangeArrowheads="1"/>
            </p:cNvSpPr>
            <p:nvPr/>
          </p:nvSpPr>
          <p:spPr bwMode="gray">
            <a:xfrm>
              <a:off x="3107" y="1344"/>
              <a:ext cx="1104" cy="483"/>
            </a:xfrm>
            <a:prstGeom prst="roundRect">
              <a:avLst>
                <a:gd name="adj" fmla="val 19773"/>
              </a:avLst>
            </a:prstGeom>
            <a:solidFill>
              <a:srgbClr val="FFFF66"/>
            </a:solidFill>
            <a:ln w="19050">
              <a:solidFill>
                <a:schemeClr val="accent1"/>
              </a:solidFill>
              <a:round/>
            </a:ln>
            <a:effectLst>
              <a:outerShdw dist="25400" dir="5400000" algn="ctr" rotWithShape="0">
                <a:srgbClr val="000000">
                  <a:alpha val="50000"/>
                </a:srgbClr>
              </a:outerShdw>
            </a:effectLst>
          </p:spPr>
          <p:txBody>
            <a:bodyPr wrap="none"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solidFill>
                  <a:srgbClr val="002A00"/>
                </a:solidFill>
                <a:latin typeface="Times New Roman" panose="02020603050405020304" pitchFamily="18" charset="0"/>
                <a:ea typeface="黑体" panose="02010609060101010101" pitchFamily="49" charset="-122"/>
              </a:endParaRPr>
            </a:p>
          </p:txBody>
        </p:sp>
        <p:sp>
          <p:nvSpPr>
            <p:cNvPr id="185360" name="Rectangle 16"/>
            <p:cNvSpPr>
              <a:spLocks noChangeArrowheads="1"/>
            </p:cNvSpPr>
            <p:nvPr/>
          </p:nvSpPr>
          <p:spPr bwMode="auto">
            <a:xfrm>
              <a:off x="3198" y="1434"/>
              <a:ext cx="902" cy="344"/>
            </a:xfrm>
            <a:prstGeom prst="rect">
              <a:avLst/>
            </a:prstGeom>
            <a:noFill/>
            <a:ln>
              <a:noFill/>
            </a:ln>
            <a:effectLst>
              <a:prstShdw prst="shdw17" dist="17961" dir="2700000">
                <a:schemeClr val="accent1">
                  <a:gamma/>
                  <a:shade val="60000"/>
                  <a:invGamma/>
                </a:schemeClr>
              </a:prstShdw>
            </a:effectLst>
          </p:spPr>
          <p:txBody>
            <a:bodyPr wrap="none">
              <a:spAutoFit/>
            </a:bodyPr>
            <a:lstStyle/>
            <a:p>
              <a:pPr eaLnBrk="1" hangingPunct="1">
                <a:defRPr/>
              </a:pPr>
              <a:r>
                <a:rPr lang="zh-CN" altLang="en-US">
                  <a:solidFill>
                    <a:srgbClr val="002A00"/>
                  </a:solidFill>
                  <a:ea typeface="黑体" panose="02010609060101010101" pitchFamily="49" charset="-122"/>
                </a:rPr>
                <a:t>应收账款</a:t>
              </a:r>
              <a:endParaRPr lang="zh-CN" altLang="en-US">
                <a:solidFill>
                  <a:srgbClr val="002A00"/>
                </a:solidFill>
                <a:ea typeface="黑体" panose="02010609060101010101" pitchFamily="49" charset="-122"/>
              </a:endParaRPr>
            </a:p>
          </p:txBody>
        </p:sp>
      </p:grpSp>
      <p:grpSp>
        <p:nvGrpSpPr>
          <p:cNvPr id="33798" name="Group 27"/>
          <p:cNvGrpSpPr/>
          <p:nvPr/>
        </p:nvGrpSpPr>
        <p:grpSpPr bwMode="auto">
          <a:xfrm>
            <a:off x="3449638" y="2060575"/>
            <a:ext cx="1752600" cy="647700"/>
            <a:chOff x="521" y="1933"/>
            <a:chExt cx="1104" cy="483"/>
          </a:xfrm>
        </p:grpSpPr>
        <p:sp>
          <p:nvSpPr>
            <p:cNvPr id="33823" name="AutoShape 19"/>
            <p:cNvSpPr>
              <a:spLocks noChangeArrowheads="1"/>
            </p:cNvSpPr>
            <p:nvPr/>
          </p:nvSpPr>
          <p:spPr bwMode="gray">
            <a:xfrm>
              <a:off x="521" y="1933"/>
              <a:ext cx="1104" cy="483"/>
            </a:xfrm>
            <a:prstGeom prst="roundRect">
              <a:avLst>
                <a:gd name="adj" fmla="val 19773"/>
              </a:avLst>
            </a:prstGeom>
            <a:solidFill>
              <a:srgbClr val="FFFF66"/>
            </a:solidFill>
            <a:ln w="19050">
              <a:solidFill>
                <a:schemeClr val="accent1"/>
              </a:solidFill>
              <a:round/>
            </a:ln>
            <a:effectLst>
              <a:outerShdw dist="25400" dir="5400000" algn="ctr" rotWithShape="0">
                <a:srgbClr val="000000">
                  <a:alpha val="50000"/>
                </a:srgbClr>
              </a:outerShdw>
            </a:effectLst>
          </p:spPr>
          <p:txBody>
            <a:bodyPr wrap="none"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solidFill>
                  <a:srgbClr val="002A00"/>
                </a:solidFill>
                <a:latin typeface="Times New Roman" panose="02020603050405020304" pitchFamily="18" charset="0"/>
                <a:ea typeface="黑体" panose="02010609060101010101" pitchFamily="49" charset="-122"/>
              </a:endParaRPr>
            </a:p>
          </p:txBody>
        </p:sp>
        <p:sp>
          <p:nvSpPr>
            <p:cNvPr id="185361" name="Rectangle 17"/>
            <p:cNvSpPr>
              <a:spLocks noChangeArrowheads="1"/>
            </p:cNvSpPr>
            <p:nvPr/>
          </p:nvSpPr>
          <p:spPr bwMode="auto">
            <a:xfrm>
              <a:off x="657" y="2024"/>
              <a:ext cx="888" cy="288"/>
            </a:xfrm>
            <a:prstGeom prst="rect">
              <a:avLst/>
            </a:prstGeom>
            <a:noFill/>
            <a:ln>
              <a:noFill/>
            </a:ln>
            <a:effectLst>
              <a:prstShdw prst="shdw17" dist="17961" dir="2700000">
                <a:schemeClr val="accent1">
                  <a:gamma/>
                  <a:shade val="60000"/>
                  <a:invGamma/>
                </a:schemeClr>
              </a:prstShdw>
            </a:effectLst>
          </p:spPr>
          <p:txBody>
            <a:bodyPr wrap="none">
              <a:spAutoFit/>
            </a:bodyPr>
            <a:lstStyle/>
            <a:p>
              <a:pPr eaLnBrk="1" hangingPunct="1">
                <a:defRPr/>
              </a:pPr>
              <a:r>
                <a:rPr lang="zh-CN" altLang="en-US">
                  <a:solidFill>
                    <a:srgbClr val="002A00"/>
                  </a:solidFill>
                  <a:ea typeface="黑体" panose="02010609060101010101" pitchFamily="49" charset="-122"/>
                </a:rPr>
                <a:t>应收票据</a:t>
              </a:r>
              <a:endParaRPr lang="zh-CN" altLang="en-US">
                <a:solidFill>
                  <a:srgbClr val="002A00"/>
                </a:solidFill>
                <a:ea typeface="黑体" panose="02010609060101010101" pitchFamily="49" charset="-122"/>
              </a:endParaRPr>
            </a:p>
          </p:txBody>
        </p:sp>
      </p:grpSp>
      <p:grpSp>
        <p:nvGrpSpPr>
          <p:cNvPr id="33799" name="Group 36"/>
          <p:cNvGrpSpPr/>
          <p:nvPr/>
        </p:nvGrpSpPr>
        <p:grpSpPr bwMode="auto">
          <a:xfrm>
            <a:off x="3810000" y="2930525"/>
            <a:ext cx="2432050" cy="706438"/>
            <a:chOff x="431" y="2659"/>
            <a:chExt cx="1150" cy="441"/>
          </a:xfrm>
        </p:grpSpPr>
        <p:sp>
          <p:nvSpPr>
            <p:cNvPr id="33821" name="AutoShape 23"/>
            <p:cNvSpPr>
              <a:spLocks noChangeArrowheads="1"/>
            </p:cNvSpPr>
            <p:nvPr/>
          </p:nvSpPr>
          <p:spPr bwMode="gray">
            <a:xfrm>
              <a:off x="431" y="2659"/>
              <a:ext cx="1104" cy="441"/>
            </a:xfrm>
            <a:prstGeom prst="roundRect">
              <a:avLst>
                <a:gd name="adj" fmla="val 20903"/>
              </a:avLst>
            </a:prstGeom>
            <a:solidFill>
              <a:srgbClr val="FF99FF"/>
            </a:solidFill>
            <a:ln w="19050">
              <a:solidFill>
                <a:schemeClr val="accent2"/>
              </a:solidFill>
              <a:round/>
            </a:ln>
            <a:effectLst>
              <a:outerShdw dist="25400" dir="5400000" algn="ctr" rotWithShape="0">
                <a:srgbClr val="000000">
                  <a:alpha val="50000"/>
                </a:srgbClr>
              </a:outerShdw>
            </a:effectLst>
          </p:spPr>
          <p:txBody>
            <a:bodyPr wrap="none"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solidFill>
                  <a:srgbClr val="002A00"/>
                </a:solidFill>
                <a:latin typeface="Times New Roman" panose="02020603050405020304" pitchFamily="18" charset="0"/>
                <a:ea typeface="黑体" panose="02010609060101010101" pitchFamily="49" charset="-122"/>
              </a:endParaRPr>
            </a:p>
          </p:txBody>
        </p:sp>
        <p:sp>
          <p:nvSpPr>
            <p:cNvPr id="185366" name="Rectangle 22"/>
            <p:cNvSpPr>
              <a:spLocks noChangeArrowheads="1"/>
            </p:cNvSpPr>
            <p:nvPr/>
          </p:nvSpPr>
          <p:spPr bwMode="auto">
            <a:xfrm>
              <a:off x="482" y="2756"/>
              <a:ext cx="1099" cy="278"/>
            </a:xfrm>
            <a:prstGeom prst="rect">
              <a:avLst/>
            </a:prstGeom>
            <a:noFill/>
            <a:ln>
              <a:noFill/>
            </a:ln>
            <a:effectLst>
              <a:prstShdw prst="shdw17" dist="17961" dir="2700000">
                <a:schemeClr val="accent1">
                  <a:gamma/>
                  <a:shade val="60000"/>
                  <a:invGamma/>
                </a:schemeClr>
              </a:prstShdw>
            </a:effectLst>
          </p:spPr>
          <p:txBody>
            <a:bodyPr wrap="none">
              <a:spAutoFit/>
            </a:bodyPr>
            <a:lstStyle/>
            <a:p>
              <a:pPr eaLnBrk="1" hangingPunct="1">
                <a:defRPr/>
              </a:pPr>
              <a:r>
                <a:rPr lang="zh-CN" altLang="en-US" dirty="0">
                  <a:solidFill>
                    <a:srgbClr val="002A00"/>
                  </a:solidFill>
                  <a:ea typeface="黑体" panose="02010609060101010101" pitchFamily="49" charset="-122"/>
                </a:rPr>
                <a:t>其他债权投资</a:t>
              </a:r>
              <a:endParaRPr lang="zh-CN" altLang="en-US" dirty="0">
                <a:solidFill>
                  <a:srgbClr val="002A00"/>
                </a:solidFill>
                <a:ea typeface="黑体" panose="02010609060101010101" pitchFamily="49" charset="-122"/>
              </a:endParaRPr>
            </a:p>
          </p:txBody>
        </p:sp>
      </p:grpSp>
      <p:grpSp>
        <p:nvGrpSpPr>
          <p:cNvPr id="33800" name="Group 36"/>
          <p:cNvGrpSpPr/>
          <p:nvPr/>
        </p:nvGrpSpPr>
        <p:grpSpPr bwMode="auto">
          <a:xfrm>
            <a:off x="1377950" y="2924175"/>
            <a:ext cx="1668463" cy="681038"/>
            <a:chOff x="431" y="2659"/>
            <a:chExt cx="1104" cy="435"/>
          </a:xfrm>
        </p:grpSpPr>
        <p:sp>
          <p:nvSpPr>
            <p:cNvPr id="33819" name="AutoShape 23"/>
            <p:cNvSpPr>
              <a:spLocks noChangeArrowheads="1"/>
            </p:cNvSpPr>
            <p:nvPr/>
          </p:nvSpPr>
          <p:spPr bwMode="gray">
            <a:xfrm>
              <a:off x="431" y="2659"/>
              <a:ext cx="1104" cy="435"/>
            </a:xfrm>
            <a:prstGeom prst="roundRect">
              <a:avLst>
                <a:gd name="adj" fmla="val 20903"/>
              </a:avLst>
            </a:prstGeom>
            <a:solidFill>
              <a:srgbClr val="FF99FF"/>
            </a:solidFill>
            <a:ln w="19050">
              <a:solidFill>
                <a:schemeClr val="accent2"/>
              </a:solidFill>
              <a:round/>
            </a:ln>
            <a:effectLst>
              <a:outerShdw dist="25400" dir="5400000" algn="ctr" rotWithShape="0">
                <a:srgbClr val="000000">
                  <a:alpha val="50000"/>
                </a:srgbClr>
              </a:outerShdw>
            </a:effectLst>
          </p:spPr>
          <p:txBody>
            <a:bodyPr wrap="none"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solidFill>
                  <a:srgbClr val="002A00"/>
                </a:solidFill>
                <a:latin typeface="Times New Roman" panose="02020603050405020304" pitchFamily="18" charset="0"/>
                <a:ea typeface="黑体" panose="02010609060101010101" pitchFamily="49" charset="-122"/>
              </a:endParaRPr>
            </a:p>
          </p:txBody>
        </p:sp>
        <p:sp>
          <p:nvSpPr>
            <p:cNvPr id="44" name="Rectangle 22"/>
            <p:cNvSpPr>
              <a:spLocks noChangeArrowheads="1"/>
            </p:cNvSpPr>
            <p:nvPr/>
          </p:nvSpPr>
          <p:spPr bwMode="auto">
            <a:xfrm>
              <a:off x="469" y="2756"/>
              <a:ext cx="889" cy="288"/>
            </a:xfrm>
            <a:prstGeom prst="rect">
              <a:avLst/>
            </a:prstGeom>
            <a:noFill/>
            <a:ln>
              <a:noFill/>
            </a:ln>
            <a:effectLst>
              <a:prstShdw prst="shdw17" dist="17961" dir="2700000">
                <a:schemeClr val="accent1">
                  <a:gamma/>
                  <a:shade val="60000"/>
                  <a:invGamma/>
                </a:schemeClr>
              </a:prstShdw>
            </a:effectLst>
          </p:spPr>
          <p:txBody>
            <a:bodyPr wrap="none">
              <a:spAutoFit/>
            </a:bodyPr>
            <a:lstStyle/>
            <a:p>
              <a:pPr eaLnBrk="1" hangingPunct="1">
                <a:defRPr/>
              </a:pPr>
              <a:r>
                <a:rPr lang="zh-CN" altLang="en-US" dirty="0">
                  <a:solidFill>
                    <a:srgbClr val="002A00"/>
                  </a:solidFill>
                  <a:ea typeface="黑体" panose="02010609060101010101" pitchFamily="49" charset="-122"/>
                </a:rPr>
                <a:t>债权投资</a:t>
              </a:r>
              <a:endParaRPr lang="zh-CN" altLang="en-US" dirty="0">
                <a:solidFill>
                  <a:srgbClr val="002A00"/>
                </a:solidFill>
                <a:ea typeface="黑体" panose="02010609060101010101" pitchFamily="49" charset="-122"/>
              </a:endParaRPr>
            </a:p>
          </p:txBody>
        </p:sp>
      </p:grpSp>
      <p:grpSp>
        <p:nvGrpSpPr>
          <p:cNvPr id="33801" name="Group 36"/>
          <p:cNvGrpSpPr/>
          <p:nvPr/>
        </p:nvGrpSpPr>
        <p:grpSpPr bwMode="auto">
          <a:xfrm>
            <a:off x="1377950" y="4019550"/>
            <a:ext cx="2351088" cy="706438"/>
            <a:chOff x="431" y="2659"/>
            <a:chExt cx="1112" cy="441"/>
          </a:xfrm>
        </p:grpSpPr>
        <p:sp>
          <p:nvSpPr>
            <p:cNvPr id="33817" name="AutoShape 23"/>
            <p:cNvSpPr>
              <a:spLocks noChangeArrowheads="1"/>
            </p:cNvSpPr>
            <p:nvPr/>
          </p:nvSpPr>
          <p:spPr bwMode="gray">
            <a:xfrm>
              <a:off x="431" y="2659"/>
              <a:ext cx="1104" cy="441"/>
            </a:xfrm>
            <a:prstGeom prst="roundRect">
              <a:avLst>
                <a:gd name="adj" fmla="val 20903"/>
              </a:avLst>
            </a:prstGeom>
            <a:solidFill>
              <a:srgbClr val="FF99FF"/>
            </a:solidFill>
            <a:ln w="19050">
              <a:solidFill>
                <a:schemeClr val="accent2"/>
              </a:solidFill>
              <a:round/>
            </a:ln>
            <a:effectLst>
              <a:outerShdw dist="25400" dir="5400000" algn="ctr" rotWithShape="0">
                <a:srgbClr val="000000">
                  <a:alpha val="50000"/>
                </a:srgbClr>
              </a:outerShdw>
            </a:effectLst>
          </p:spPr>
          <p:txBody>
            <a:bodyPr wrap="none"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solidFill>
                  <a:srgbClr val="002A00"/>
                </a:solidFill>
                <a:latin typeface="Times New Roman" panose="02020603050405020304" pitchFamily="18" charset="0"/>
                <a:ea typeface="黑体" panose="02010609060101010101" pitchFamily="49" charset="-122"/>
              </a:endParaRPr>
            </a:p>
          </p:txBody>
        </p:sp>
        <p:sp>
          <p:nvSpPr>
            <p:cNvPr id="53" name="Rectangle 22"/>
            <p:cNvSpPr>
              <a:spLocks noChangeArrowheads="1"/>
            </p:cNvSpPr>
            <p:nvPr/>
          </p:nvSpPr>
          <p:spPr bwMode="auto">
            <a:xfrm>
              <a:off x="431" y="2754"/>
              <a:ext cx="1112" cy="278"/>
            </a:xfrm>
            <a:prstGeom prst="rect">
              <a:avLst/>
            </a:prstGeom>
            <a:noFill/>
            <a:ln>
              <a:noFill/>
            </a:ln>
            <a:effectLst>
              <a:prstShdw prst="shdw17" dist="17961" dir="2700000">
                <a:schemeClr val="accent1">
                  <a:gamma/>
                  <a:shade val="60000"/>
                  <a:invGamma/>
                </a:schemeClr>
              </a:prstShdw>
            </a:effectLst>
          </p:spPr>
          <p:txBody>
            <a:bodyPr wrap="none">
              <a:spAutoFit/>
            </a:bodyPr>
            <a:lstStyle/>
            <a:p>
              <a:pPr eaLnBrk="1" hangingPunct="1">
                <a:defRPr/>
              </a:pPr>
              <a:r>
                <a:rPr lang="zh-CN" altLang="en-US" dirty="0">
                  <a:solidFill>
                    <a:srgbClr val="002A00"/>
                  </a:solidFill>
                  <a:ea typeface="黑体" panose="02010609060101010101" pitchFamily="49" charset="-122"/>
                </a:rPr>
                <a:t>交易性金融资产</a:t>
              </a:r>
              <a:endParaRPr lang="zh-CN" altLang="en-US" dirty="0">
                <a:solidFill>
                  <a:srgbClr val="002A00"/>
                </a:solidFill>
                <a:ea typeface="黑体" panose="02010609060101010101" pitchFamily="49" charset="-122"/>
              </a:endParaRPr>
            </a:p>
          </p:txBody>
        </p:sp>
      </p:grpSp>
      <p:grpSp>
        <p:nvGrpSpPr>
          <p:cNvPr id="33802" name="Group 36"/>
          <p:cNvGrpSpPr/>
          <p:nvPr/>
        </p:nvGrpSpPr>
        <p:grpSpPr bwMode="auto">
          <a:xfrm>
            <a:off x="3868738" y="3990975"/>
            <a:ext cx="2659062" cy="706438"/>
            <a:chOff x="431" y="2659"/>
            <a:chExt cx="1258" cy="441"/>
          </a:xfrm>
        </p:grpSpPr>
        <p:sp>
          <p:nvSpPr>
            <p:cNvPr id="33815" name="AutoShape 23"/>
            <p:cNvSpPr>
              <a:spLocks noChangeArrowheads="1"/>
            </p:cNvSpPr>
            <p:nvPr/>
          </p:nvSpPr>
          <p:spPr bwMode="gray">
            <a:xfrm>
              <a:off x="431" y="2659"/>
              <a:ext cx="1258" cy="441"/>
            </a:xfrm>
            <a:prstGeom prst="roundRect">
              <a:avLst>
                <a:gd name="adj" fmla="val 20903"/>
              </a:avLst>
            </a:prstGeom>
            <a:solidFill>
              <a:srgbClr val="FF99FF"/>
            </a:solidFill>
            <a:ln w="19050">
              <a:solidFill>
                <a:schemeClr val="accent2"/>
              </a:solidFill>
              <a:round/>
            </a:ln>
            <a:effectLst>
              <a:outerShdw dist="25400" dir="5400000" algn="ctr" rotWithShape="0">
                <a:srgbClr val="000000">
                  <a:alpha val="50000"/>
                </a:srgbClr>
              </a:outerShdw>
            </a:effectLst>
          </p:spPr>
          <p:txBody>
            <a:bodyPr wrap="none"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solidFill>
                  <a:srgbClr val="002A00"/>
                </a:solidFill>
                <a:latin typeface="Times New Roman" panose="02020603050405020304" pitchFamily="18" charset="0"/>
                <a:ea typeface="黑体" panose="02010609060101010101" pitchFamily="49" charset="-122"/>
              </a:endParaRPr>
            </a:p>
          </p:txBody>
        </p:sp>
        <p:sp>
          <p:nvSpPr>
            <p:cNvPr id="56" name="Rectangle 22"/>
            <p:cNvSpPr>
              <a:spLocks noChangeArrowheads="1"/>
            </p:cNvSpPr>
            <p:nvPr/>
          </p:nvSpPr>
          <p:spPr bwMode="auto">
            <a:xfrm>
              <a:off x="431" y="2754"/>
              <a:ext cx="1258" cy="278"/>
            </a:xfrm>
            <a:prstGeom prst="rect">
              <a:avLst/>
            </a:prstGeom>
            <a:noFill/>
            <a:ln>
              <a:noFill/>
            </a:ln>
            <a:effectLst>
              <a:prstShdw prst="shdw17" dist="17961" dir="2700000">
                <a:schemeClr val="accent1">
                  <a:gamma/>
                  <a:shade val="60000"/>
                  <a:invGamma/>
                </a:schemeClr>
              </a:prstShdw>
            </a:effectLst>
          </p:spPr>
          <p:txBody>
            <a:bodyPr wrap="none">
              <a:spAutoFit/>
            </a:bodyPr>
            <a:lstStyle/>
            <a:p>
              <a:pPr eaLnBrk="1" hangingPunct="1">
                <a:defRPr/>
              </a:pPr>
              <a:r>
                <a:rPr lang="zh-CN" altLang="en-US" dirty="0">
                  <a:solidFill>
                    <a:srgbClr val="002A00"/>
                  </a:solidFill>
                  <a:ea typeface="黑体" panose="02010609060101010101" pitchFamily="49" charset="-122"/>
                </a:rPr>
                <a:t>其他权益工具投资</a:t>
              </a:r>
              <a:endParaRPr lang="zh-CN" altLang="en-US" dirty="0">
                <a:solidFill>
                  <a:srgbClr val="002A00"/>
                </a:solidFill>
                <a:ea typeface="黑体" panose="02010609060101010101" pitchFamily="49" charset="-122"/>
              </a:endParaRPr>
            </a:p>
          </p:txBody>
        </p:sp>
      </p:grpSp>
      <p:grpSp>
        <p:nvGrpSpPr>
          <p:cNvPr id="33803" name="Group 25"/>
          <p:cNvGrpSpPr/>
          <p:nvPr/>
        </p:nvGrpSpPr>
        <p:grpSpPr bwMode="auto">
          <a:xfrm>
            <a:off x="5324475" y="1244600"/>
            <a:ext cx="2303463" cy="647700"/>
            <a:chOff x="1746" y="1298"/>
            <a:chExt cx="1664" cy="483"/>
          </a:xfrm>
        </p:grpSpPr>
        <p:sp>
          <p:nvSpPr>
            <p:cNvPr id="33813" name="AutoShape 13"/>
            <p:cNvSpPr>
              <a:spLocks noChangeArrowheads="1"/>
            </p:cNvSpPr>
            <p:nvPr/>
          </p:nvSpPr>
          <p:spPr bwMode="gray">
            <a:xfrm>
              <a:off x="1746" y="1298"/>
              <a:ext cx="1664" cy="483"/>
            </a:xfrm>
            <a:prstGeom prst="roundRect">
              <a:avLst>
                <a:gd name="adj" fmla="val 19773"/>
              </a:avLst>
            </a:prstGeom>
            <a:solidFill>
              <a:srgbClr val="FFFF66"/>
            </a:solidFill>
            <a:ln w="19050">
              <a:solidFill>
                <a:schemeClr val="accent1"/>
              </a:solidFill>
              <a:round/>
            </a:ln>
            <a:effectLst>
              <a:outerShdw dist="25400" dir="5400000" algn="ctr" rotWithShape="0">
                <a:srgbClr val="000000">
                  <a:alpha val="50000"/>
                </a:srgbClr>
              </a:outerShdw>
            </a:effectLst>
          </p:spPr>
          <p:txBody>
            <a:bodyPr wrap="none"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solidFill>
                  <a:srgbClr val="002A00"/>
                </a:solidFill>
                <a:latin typeface="Times New Roman" panose="02020603050405020304" pitchFamily="18" charset="0"/>
                <a:ea typeface="黑体" panose="02010609060101010101" pitchFamily="49" charset="-122"/>
              </a:endParaRPr>
            </a:p>
          </p:txBody>
        </p:sp>
        <p:sp>
          <p:nvSpPr>
            <p:cNvPr id="60" name="Rectangle 15"/>
            <p:cNvSpPr>
              <a:spLocks noChangeArrowheads="1"/>
            </p:cNvSpPr>
            <p:nvPr/>
          </p:nvSpPr>
          <p:spPr bwMode="auto">
            <a:xfrm>
              <a:off x="1837" y="1389"/>
              <a:ext cx="1476" cy="343"/>
            </a:xfrm>
            <a:prstGeom prst="rect">
              <a:avLst/>
            </a:prstGeom>
            <a:noFill/>
            <a:ln>
              <a:noFill/>
            </a:ln>
            <a:effectLst>
              <a:prstShdw prst="shdw17" dist="17961" dir="2700000">
                <a:schemeClr val="accent1">
                  <a:gamma/>
                  <a:shade val="60000"/>
                  <a:invGamma/>
                </a:schemeClr>
              </a:prstShdw>
            </a:effectLst>
          </p:spPr>
          <p:txBody>
            <a:bodyPr wrap="none">
              <a:spAutoFit/>
            </a:bodyPr>
            <a:lstStyle/>
            <a:p>
              <a:pPr eaLnBrk="1" hangingPunct="1">
                <a:defRPr/>
              </a:pPr>
              <a:r>
                <a:rPr lang="zh-CN" altLang="en-US" dirty="0">
                  <a:solidFill>
                    <a:srgbClr val="002A00"/>
                  </a:solidFill>
                  <a:ea typeface="黑体" panose="02010609060101010101" pitchFamily="49" charset="-122"/>
                </a:rPr>
                <a:t>其他货币资金</a:t>
              </a:r>
              <a:endParaRPr lang="zh-CN" altLang="en-US" dirty="0">
                <a:solidFill>
                  <a:srgbClr val="002A00"/>
                </a:solidFill>
                <a:ea typeface="黑体" panose="02010609060101010101" pitchFamily="49" charset="-122"/>
              </a:endParaRPr>
            </a:p>
          </p:txBody>
        </p:sp>
      </p:grpSp>
      <p:sp>
        <p:nvSpPr>
          <p:cNvPr id="33804" name="文本框 4"/>
          <p:cNvSpPr txBox="1">
            <a:spLocks noChangeArrowheads="1"/>
          </p:cNvSpPr>
          <p:nvPr/>
        </p:nvSpPr>
        <p:spPr bwMode="auto">
          <a:xfrm>
            <a:off x="1301750" y="5051425"/>
            <a:ext cx="9278938"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2000">
                <a:solidFill>
                  <a:srgbClr val="002A00"/>
                </a:solidFill>
                <a:latin typeface="Times New Roman" panose="02020603050405020304" pitchFamily="18" charset="0"/>
                <a:ea typeface="黑体" panose="02010609060101010101" pitchFamily="49" charset="-122"/>
              </a:rPr>
              <a:t>此外，会计准则还单列了</a:t>
            </a:r>
            <a:r>
              <a:rPr lang="en-US" altLang="zh-CN" sz="2000">
                <a:solidFill>
                  <a:srgbClr val="002A00"/>
                </a:solidFill>
                <a:latin typeface="Times New Roman" panose="02020603050405020304" pitchFamily="18" charset="0"/>
                <a:ea typeface="黑体" panose="02010609060101010101" pitchFamily="49" charset="-122"/>
              </a:rPr>
              <a:t>《</a:t>
            </a:r>
            <a:r>
              <a:rPr lang="zh-CN" altLang="en-US" sz="2000">
                <a:solidFill>
                  <a:srgbClr val="002A00"/>
                </a:solidFill>
                <a:latin typeface="Times New Roman" panose="02020603050405020304" pitchFamily="18" charset="0"/>
                <a:ea typeface="黑体" panose="02010609060101010101" pitchFamily="49" charset="-122"/>
              </a:rPr>
              <a:t>长期股权投资</a:t>
            </a:r>
            <a:r>
              <a:rPr lang="en-US" altLang="zh-CN" sz="2000">
                <a:solidFill>
                  <a:srgbClr val="002A00"/>
                </a:solidFill>
                <a:latin typeface="Times New Roman" panose="02020603050405020304" pitchFamily="18" charset="0"/>
                <a:ea typeface="黑体" panose="02010609060101010101" pitchFamily="49" charset="-122"/>
              </a:rPr>
              <a:t>》</a:t>
            </a:r>
            <a:r>
              <a:rPr lang="zh-CN" altLang="en-US" sz="2000">
                <a:solidFill>
                  <a:srgbClr val="002A00"/>
                </a:solidFill>
                <a:latin typeface="Times New Roman" panose="02020603050405020304" pitchFamily="18" charset="0"/>
                <a:ea typeface="黑体" panose="02010609060101010101" pitchFamily="49" charset="-122"/>
              </a:rPr>
              <a:t>，将在下一章讲解</a:t>
            </a:r>
            <a:endParaRPr lang="zh-CN" altLang="en-US" sz="2000">
              <a:solidFill>
                <a:srgbClr val="002A00"/>
              </a:solidFill>
              <a:latin typeface="Times New Roman" panose="02020603050405020304" pitchFamily="18" charset="0"/>
              <a:ea typeface="黑体" panose="02010609060101010101" pitchFamily="49" charset="-122"/>
            </a:endParaRPr>
          </a:p>
        </p:txBody>
      </p:sp>
      <p:sp>
        <p:nvSpPr>
          <p:cNvPr id="6" name="右大括号 5"/>
          <p:cNvSpPr/>
          <p:nvPr/>
        </p:nvSpPr>
        <p:spPr>
          <a:xfrm>
            <a:off x="8886825" y="1460500"/>
            <a:ext cx="576263" cy="3487738"/>
          </a:xfrm>
          <a:prstGeom prst="rightBrace">
            <a:avLst>
              <a:gd name="adj1" fmla="val 3393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solidFill>
                <a:srgbClr val="002A00"/>
              </a:solidFill>
            </a:endParaRPr>
          </a:p>
        </p:txBody>
      </p:sp>
      <p:sp>
        <p:nvSpPr>
          <p:cNvPr id="33806" name="文本框 6"/>
          <p:cNvSpPr txBox="1">
            <a:spLocks noChangeArrowheads="1"/>
          </p:cNvSpPr>
          <p:nvPr/>
        </p:nvSpPr>
        <p:spPr bwMode="auto">
          <a:xfrm>
            <a:off x="9429750" y="2824163"/>
            <a:ext cx="23479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a:spcBef>
                <a:spcPct val="0"/>
              </a:spcBef>
              <a:buClrTx/>
              <a:buFontTx/>
              <a:buNone/>
            </a:pPr>
            <a:r>
              <a:rPr lang="zh-CN" altLang="en-US" sz="2000" b="0">
                <a:solidFill>
                  <a:srgbClr val="002A00"/>
                </a:solidFill>
                <a:latin typeface="Times New Roman" panose="02020603050405020304" pitchFamily="18" charset="0"/>
                <a:ea typeface="黑体" panose="02010609060101010101" pitchFamily="49" charset="-122"/>
              </a:rPr>
              <a:t>对应的会计准则为</a:t>
            </a:r>
            <a:r>
              <a:rPr lang="en-US" altLang="zh-CN" sz="2000" b="0">
                <a:solidFill>
                  <a:srgbClr val="002A00"/>
                </a:solidFill>
                <a:latin typeface="Times New Roman" panose="02020603050405020304" pitchFamily="18" charset="0"/>
                <a:ea typeface="黑体" panose="02010609060101010101" pitchFamily="49" charset="-122"/>
              </a:rPr>
              <a:t>《</a:t>
            </a:r>
            <a:r>
              <a:rPr lang="zh-CN" altLang="en-US" sz="2000" b="0">
                <a:solidFill>
                  <a:srgbClr val="0000FF"/>
                </a:solidFill>
                <a:latin typeface="Times New Roman" panose="02020603050405020304" pitchFamily="18" charset="0"/>
                <a:ea typeface="黑体" panose="02010609060101010101" pitchFamily="49" charset="-122"/>
              </a:rPr>
              <a:t>金融工具</a:t>
            </a:r>
            <a:r>
              <a:rPr lang="en-US" altLang="zh-CN" sz="2000" b="0">
                <a:solidFill>
                  <a:srgbClr val="002A00"/>
                </a:solidFill>
                <a:latin typeface="Times New Roman" panose="02020603050405020304" pitchFamily="18" charset="0"/>
                <a:ea typeface="黑体" panose="02010609060101010101" pitchFamily="49" charset="-122"/>
              </a:rPr>
              <a:t>》</a:t>
            </a:r>
            <a:endParaRPr lang="zh-CN" altLang="en-US" sz="2000" b="0">
              <a:solidFill>
                <a:srgbClr val="002A00"/>
              </a:solidFill>
              <a:latin typeface="Times New Roman" panose="02020603050405020304" pitchFamily="18" charset="0"/>
              <a:ea typeface="黑体" panose="02010609060101010101" pitchFamily="49" charset="-122"/>
            </a:endParaRPr>
          </a:p>
        </p:txBody>
      </p:sp>
      <p:grpSp>
        <p:nvGrpSpPr>
          <p:cNvPr id="33807" name="Group 25"/>
          <p:cNvGrpSpPr/>
          <p:nvPr/>
        </p:nvGrpSpPr>
        <p:grpSpPr bwMode="auto">
          <a:xfrm>
            <a:off x="1408113" y="5578475"/>
            <a:ext cx="2303462" cy="647700"/>
            <a:chOff x="1746" y="1298"/>
            <a:chExt cx="1664" cy="483"/>
          </a:xfrm>
        </p:grpSpPr>
        <p:sp>
          <p:nvSpPr>
            <p:cNvPr id="33811" name="AutoShape 13"/>
            <p:cNvSpPr>
              <a:spLocks noChangeArrowheads="1"/>
            </p:cNvSpPr>
            <p:nvPr/>
          </p:nvSpPr>
          <p:spPr bwMode="gray">
            <a:xfrm>
              <a:off x="1746" y="1298"/>
              <a:ext cx="1664" cy="483"/>
            </a:xfrm>
            <a:prstGeom prst="roundRect">
              <a:avLst>
                <a:gd name="adj" fmla="val 19773"/>
              </a:avLst>
            </a:prstGeom>
            <a:solidFill>
              <a:srgbClr val="FFFF66"/>
            </a:solidFill>
            <a:ln w="19050">
              <a:solidFill>
                <a:schemeClr val="accent1"/>
              </a:solidFill>
              <a:round/>
            </a:ln>
            <a:effectLst>
              <a:outerShdw dist="25400" dir="5400000" algn="ctr" rotWithShape="0">
                <a:srgbClr val="000000">
                  <a:alpha val="50000"/>
                </a:srgbClr>
              </a:outerShdw>
            </a:effectLst>
          </p:spPr>
          <p:txBody>
            <a:bodyPr wrap="none"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solidFill>
                  <a:srgbClr val="002A00"/>
                </a:solidFill>
                <a:latin typeface="Times New Roman" panose="02020603050405020304" pitchFamily="18" charset="0"/>
                <a:ea typeface="黑体" panose="02010609060101010101" pitchFamily="49" charset="-122"/>
              </a:endParaRPr>
            </a:p>
          </p:txBody>
        </p:sp>
        <p:sp>
          <p:nvSpPr>
            <p:cNvPr id="45" name="Rectangle 15"/>
            <p:cNvSpPr>
              <a:spLocks noChangeArrowheads="1"/>
            </p:cNvSpPr>
            <p:nvPr/>
          </p:nvSpPr>
          <p:spPr bwMode="auto">
            <a:xfrm>
              <a:off x="1837" y="1389"/>
              <a:ext cx="1476" cy="343"/>
            </a:xfrm>
            <a:prstGeom prst="rect">
              <a:avLst/>
            </a:prstGeom>
            <a:noFill/>
            <a:ln>
              <a:noFill/>
            </a:ln>
            <a:effectLst>
              <a:prstShdw prst="shdw17" dist="17961" dir="2700000">
                <a:schemeClr val="accent1">
                  <a:gamma/>
                  <a:shade val="60000"/>
                  <a:invGamma/>
                </a:schemeClr>
              </a:prstShdw>
            </a:effectLst>
          </p:spPr>
          <p:txBody>
            <a:bodyPr wrap="none">
              <a:spAutoFit/>
            </a:bodyPr>
            <a:lstStyle/>
            <a:p>
              <a:pPr eaLnBrk="1" hangingPunct="1">
                <a:defRPr/>
              </a:pPr>
              <a:r>
                <a:rPr lang="zh-CN" altLang="en-US" dirty="0">
                  <a:solidFill>
                    <a:srgbClr val="002A00"/>
                  </a:solidFill>
                  <a:ea typeface="黑体" panose="02010609060101010101" pitchFamily="49" charset="-122"/>
                </a:rPr>
                <a:t>长期股权投资</a:t>
              </a:r>
              <a:endParaRPr lang="zh-CN" altLang="en-US" dirty="0">
                <a:solidFill>
                  <a:srgbClr val="002A00"/>
                </a:solidFill>
                <a:ea typeface="黑体" panose="02010609060101010101" pitchFamily="49" charset="-122"/>
              </a:endParaRPr>
            </a:p>
          </p:txBody>
        </p:sp>
      </p:grpSp>
      <p:grpSp>
        <p:nvGrpSpPr>
          <p:cNvPr id="33808" name="Group 26"/>
          <p:cNvGrpSpPr/>
          <p:nvPr/>
        </p:nvGrpSpPr>
        <p:grpSpPr bwMode="auto">
          <a:xfrm>
            <a:off x="5597525" y="2055813"/>
            <a:ext cx="1954213" cy="647700"/>
            <a:chOff x="3107" y="1344"/>
            <a:chExt cx="1248" cy="483"/>
          </a:xfrm>
        </p:grpSpPr>
        <p:sp>
          <p:nvSpPr>
            <p:cNvPr id="33809" name="AutoShape 14"/>
            <p:cNvSpPr>
              <a:spLocks noChangeArrowheads="1"/>
            </p:cNvSpPr>
            <p:nvPr/>
          </p:nvSpPr>
          <p:spPr bwMode="gray">
            <a:xfrm>
              <a:off x="3107" y="1344"/>
              <a:ext cx="1104" cy="483"/>
            </a:xfrm>
            <a:prstGeom prst="roundRect">
              <a:avLst>
                <a:gd name="adj" fmla="val 19773"/>
              </a:avLst>
            </a:prstGeom>
            <a:solidFill>
              <a:srgbClr val="FFFF66"/>
            </a:solidFill>
            <a:ln w="19050">
              <a:solidFill>
                <a:schemeClr val="accent1"/>
              </a:solidFill>
              <a:round/>
            </a:ln>
            <a:effectLst>
              <a:outerShdw dist="25400" dir="5400000" algn="ctr" rotWithShape="0">
                <a:srgbClr val="000000">
                  <a:alpha val="50000"/>
                </a:srgbClr>
              </a:outerShdw>
            </a:effectLst>
          </p:spPr>
          <p:txBody>
            <a:bodyPr wrap="none" anchor="ct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ea typeface="宋体" pitchFamily="2"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itchFamily="2" charset="-122"/>
                </a:defRPr>
              </a:lvl2pPr>
              <a:lvl3pPr marL="1143000" indent="-228600">
                <a:spcBef>
                  <a:spcPct val="20000"/>
                </a:spcBef>
                <a:buClr>
                  <a:schemeClr val="tx1"/>
                </a:buClr>
                <a:buChar char="•"/>
                <a:defRPr sz="2400">
                  <a:solidFill>
                    <a:schemeClr val="tx1"/>
                  </a:solidFill>
                  <a:latin typeface="Arial" panose="020B0604020202020204" pitchFamily="34" charset="0"/>
                  <a:ea typeface="宋体" pitchFamily="2" charset="-122"/>
                </a:defRPr>
              </a:lvl3pPr>
              <a:lvl4pPr marL="1600200" indent="-228600">
                <a:spcBef>
                  <a:spcPct val="20000"/>
                </a:spcBef>
                <a:buChar char="–"/>
                <a:defRPr sz="2000">
                  <a:solidFill>
                    <a:schemeClr val="tx1"/>
                  </a:solidFill>
                  <a:latin typeface="Arial" panose="020B0604020202020204" pitchFamily="34" charset="0"/>
                  <a:ea typeface="宋体" pitchFamily="2" charset="-122"/>
                </a:defRPr>
              </a:lvl4pPr>
              <a:lvl5pPr marL="2057400" indent="-228600">
                <a:spcBef>
                  <a:spcPct val="20000"/>
                </a:spcBef>
                <a:buChar char="»"/>
                <a:defRPr sz="2000">
                  <a:solidFill>
                    <a:schemeClr val="tx1"/>
                  </a:solidFill>
                  <a:latin typeface="Arial" panose="020B060402020202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itchFamily="2" charset="-122"/>
                </a:defRPr>
              </a:lvl9pPr>
            </a:lstStyle>
            <a:p>
              <a:pPr eaLnBrk="1" hangingPunct="1">
                <a:spcBef>
                  <a:spcPct val="0"/>
                </a:spcBef>
                <a:buClrTx/>
                <a:buFontTx/>
                <a:buNone/>
              </a:pPr>
              <a:endParaRPr lang="zh-CN" altLang="en-US" sz="2400">
                <a:solidFill>
                  <a:srgbClr val="002A00"/>
                </a:solidFill>
                <a:latin typeface="Times New Roman" panose="02020603050405020304" pitchFamily="18" charset="0"/>
                <a:ea typeface="黑体" panose="02010609060101010101" pitchFamily="49" charset="-122"/>
              </a:endParaRPr>
            </a:p>
          </p:txBody>
        </p:sp>
        <p:sp>
          <p:nvSpPr>
            <p:cNvPr id="48" name="Rectangle 16"/>
            <p:cNvSpPr>
              <a:spLocks noChangeArrowheads="1"/>
            </p:cNvSpPr>
            <p:nvPr/>
          </p:nvSpPr>
          <p:spPr bwMode="auto">
            <a:xfrm>
              <a:off x="3107" y="1423"/>
              <a:ext cx="1248" cy="342"/>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defRPr/>
              </a:pPr>
              <a:r>
                <a:rPr lang="zh-CN" altLang="en-US" dirty="0">
                  <a:solidFill>
                    <a:srgbClr val="002A00"/>
                  </a:solidFill>
                  <a:ea typeface="黑体" panose="02010609060101010101" pitchFamily="49" charset="-122"/>
                </a:rPr>
                <a:t>其他应收款</a:t>
              </a:r>
              <a:endParaRPr lang="zh-CN" altLang="en-US" dirty="0">
                <a:solidFill>
                  <a:srgbClr val="002A00"/>
                </a:solidFill>
                <a:ea typeface="黑体" panose="02010609060101010101" pitchFamily="49" charset="-122"/>
              </a:endParaRPr>
            </a:p>
          </p:txBody>
        </p:sp>
      </p:grpSp>
    </p:spTree>
  </p:cSld>
  <p:clrMapOvr>
    <a:masterClrMapping/>
  </p:clrMapOvr>
</p:sld>
</file>

<file path=ppt/theme/theme1.xml><?xml version="1.0" encoding="utf-8"?>
<a:theme xmlns:a="http://schemas.openxmlformats.org/drawingml/2006/main" name="21_112TGp_finance_diagram_v2">
  <a:themeElements>
    <a:clrScheme name="21_112TGp_finance_diagram_v2 3">
      <a:dk1>
        <a:srgbClr val="002A00"/>
      </a:dk1>
      <a:lt1>
        <a:srgbClr val="FFFFFF"/>
      </a:lt1>
      <a:dk2>
        <a:srgbClr val="FFFFE7"/>
      </a:dk2>
      <a:lt2>
        <a:srgbClr val="B2B2B2"/>
      </a:lt2>
      <a:accent1>
        <a:srgbClr val="6D77BF"/>
      </a:accent1>
      <a:accent2>
        <a:srgbClr val="669900"/>
      </a:accent2>
      <a:accent3>
        <a:srgbClr val="FFFFFF"/>
      </a:accent3>
      <a:accent4>
        <a:srgbClr val="002200"/>
      </a:accent4>
      <a:accent5>
        <a:srgbClr val="BABDDC"/>
      </a:accent5>
      <a:accent6>
        <a:srgbClr val="5C8A00"/>
      </a:accent6>
      <a:hlink>
        <a:srgbClr val="A76E23"/>
      </a:hlink>
      <a:folHlink>
        <a:srgbClr val="145232"/>
      </a:folHlink>
    </a:clrScheme>
    <a:fontScheme name="21_112TGp_finance_diagram_v2">
      <a:majorFont>
        <a:latin typeface="Arial"/>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21_112TGp_finance_diagram_v2 1">
        <a:dk1>
          <a:srgbClr val="000066"/>
        </a:dk1>
        <a:lt1>
          <a:srgbClr val="FFFFFF"/>
        </a:lt1>
        <a:dk2>
          <a:srgbClr val="E1E1E7"/>
        </a:dk2>
        <a:lt2>
          <a:srgbClr val="B2B2B2"/>
        </a:lt2>
        <a:accent1>
          <a:srgbClr val="009999"/>
        </a:accent1>
        <a:accent2>
          <a:srgbClr val="FF9933"/>
        </a:accent2>
        <a:accent3>
          <a:srgbClr val="FFFFFF"/>
        </a:accent3>
        <a:accent4>
          <a:srgbClr val="000056"/>
        </a:accent4>
        <a:accent5>
          <a:srgbClr val="AACACA"/>
        </a:accent5>
        <a:accent6>
          <a:srgbClr val="E78A2D"/>
        </a:accent6>
        <a:hlink>
          <a:srgbClr val="6A9EB0"/>
        </a:hlink>
        <a:folHlink>
          <a:srgbClr val="336699"/>
        </a:folHlink>
      </a:clrScheme>
      <a:clrMap bg1="lt1" tx1="dk1" bg2="lt2" tx2="dk2" accent1="accent1" accent2="accent2" accent3="accent3" accent4="accent4" accent5="accent5" accent6="accent6" hlink="hlink" folHlink="folHlink"/>
    </a:extraClrScheme>
    <a:extraClrScheme>
      <a:clrScheme name="21_112TGp_finance_diagram_v2 2">
        <a:dk1>
          <a:srgbClr val="000000"/>
        </a:dk1>
        <a:lt1>
          <a:srgbClr val="FFFFFF"/>
        </a:lt1>
        <a:dk2>
          <a:srgbClr val="FFFFFF"/>
        </a:dk2>
        <a:lt2>
          <a:srgbClr val="B2B2B2"/>
        </a:lt2>
        <a:accent1>
          <a:srgbClr val="C0D070"/>
        </a:accent1>
        <a:accent2>
          <a:srgbClr val="0099CC"/>
        </a:accent2>
        <a:accent3>
          <a:srgbClr val="FFFFFF"/>
        </a:accent3>
        <a:accent4>
          <a:srgbClr val="000000"/>
        </a:accent4>
        <a:accent5>
          <a:srgbClr val="DCE4BB"/>
        </a:accent5>
        <a:accent6>
          <a:srgbClr val="008AB9"/>
        </a:accent6>
        <a:hlink>
          <a:srgbClr val="CA9938"/>
        </a:hlink>
        <a:folHlink>
          <a:srgbClr val="683241"/>
        </a:folHlink>
      </a:clrScheme>
      <a:clrMap bg1="lt1" tx1="dk1" bg2="lt2" tx2="dk2" accent1="accent1" accent2="accent2" accent3="accent3" accent4="accent4" accent5="accent5" accent6="accent6" hlink="hlink" folHlink="folHlink"/>
    </a:extraClrScheme>
    <a:extraClrScheme>
      <a:clrScheme name="21_112TGp_finance_diagram_v2 3">
        <a:dk1>
          <a:srgbClr val="002A00"/>
        </a:dk1>
        <a:lt1>
          <a:srgbClr val="FFFFFF"/>
        </a:lt1>
        <a:dk2>
          <a:srgbClr val="FFFFE7"/>
        </a:dk2>
        <a:lt2>
          <a:srgbClr val="B2B2B2"/>
        </a:lt2>
        <a:accent1>
          <a:srgbClr val="6D77BF"/>
        </a:accent1>
        <a:accent2>
          <a:srgbClr val="669900"/>
        </a:accent2>
        <a:accent3>
          <a:srgbClr val="FFFFFF"/>
        </a:accent3>
        <a:accent4>
          <a:srgbClr val="002200"/>
        </a:accent4>
        <a:accent5>
          <a:srgbClr val="BABDDC"/>
        </a:accent5>
        <a:accent6>
          <a:srgbClr val="5C8A00"/>
        </a:accent6>
        <a:hlink>
          <a:srgbClr val="A76E23"/>
        </a:hlink>
        <a:folHlink>
          <a:srgbClr val="14523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_Nature">
  <a:themeElements>
    <a:clrScheme name="1_Nature 2">
      <a:dk1>
        <a:srgbClr val="5B5249"/>
      </a:dk1>
      <a:lt1>
        <a:srgbClr val="FFFFFF"/>
      </a:lt1>
      <a:dk2>
        <a:srgbClr val="2A3D7A"/>
      </a:dk2>
      <a:lt2>
        <a:srgbClr val="CEC8BA"/>
      </a:lt2>
      <a:accent1>
        <a:srgbClr val="C9DDF1"/>
      </a:accent1>
      <a:accent2>
        <a:srgbClr val="FAC164"/>
      </a:accent2>
      <a:accent3>
        <a:srgbClr val="FFFFFF"/>
      </a:accent3>
      <a:accent4>
        <a:srgbClr val="4C453D"/>
      </a:accent4>
      <a:accent5>
        <a:srgbClr val="E1EBF7"/>
      </a:accent5>
      <a:accent6>
        <a:srgbClr val="E3AF5A"/>
      </a:accent6>
      <a:hlink>
        <a:srgbClr val="B0AE6A"/>
      </a:hlink>
      <a:folHlink>
        <a:srgbClr val="C3E684"/>
      </a:folHlink>
    </a:clrScheme>
    <a:fontScheme name="1_Natur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1_Nature 1">
        <a:dk1>
          <a:srgbClr val="666699"/>
        </a:dk1>
        <a:lt1>
          <a:srgbClr val="FFFFCC"/>
        </a:lt1>
        <a:dk2>
          <a:srgbClr val="687FCA"/>
        </a:dk2>
        <a:lt2>
          <a:srgbClr val="192449"/>
        </a:lt2>
        <a:accent1>
          <a:srgbClr val="C9DDF1"/>
        </a:accent1>
        <a:accent2>
          <a:srgbClr val="FAC164"/>
        </a:accent2>
        <a:accent3>
          <a:srgbClr val="B9C0E1"/>
        </a:accent3>
        <a:accent4>
          <a:srgbClr val="DADAAE"/>
        </a:accent4>
        <a:accent5>
          <a:srgbClr val="E1EBF7"/>
        </a:accent5>
        <a:accent6>
          <a:srgbClr val="E3AF5A"/>
        </a:accent6>
        <a:hlink>
          <a:srgbClr val="B0AE6A"/>
        </a:hlink>
        <a:folHlink>
          <a:srgbClr val="C3E684"/>
        </a:folHlink>
      </a:clrScheme>
      <a:clrMap bg1="dk2" tx1="lt1" bg2="dk1" tx2="lt2" accent1="accent1" accent2="accent2" accent3="accent3" accent4="accent4" accent5="accent5" accent6="accent6" hlink="hlink" folHlink="folHlink"/>
    </a:extraClrScheme>
    <a:extraClrScheme>
      <a:clrScheme name="1_Nature 2">
        <a:dk1>
          <a:srgbClr val="5B5249"/>
        </a:dk1>
        <a:lt1>
          <a:srgbClr val="FFFFFF"/>
        </a:lt1>
        <a:dk2>
          <a:srgbClr val="2A3D7A"/>
        </a:dk2>
        <a:lt2>
          <a:srgbClr val="CEC8BA"/>
        </a:lt2>
        <a:accent1>
          <a:srgbClr val="C9DDF1"/>
        </a:accent1>
        <a:accent2>
          <a:srgbClr val="FAC164"/>
        </a:accent2>
        <a:accent3>
          <a:srgbClr val="FFFFFF"/>
        </a:accent3>
        <a:accent4>
          <a:srgbClr val="4C453D"/>
        </a:accent4>
        <a:accent5>
          <a:srgbClr val="E1EBF7"/>
        </a:accent5>
        <a:accent6>
          <a:srgbClr val="E3AF5A"/>
        </a:accent6>
        <a:hlink>
          <a:srgbClr val="B0AE6A"/>
        </a:hlink>
        <a:folHlink>
          <a:srgbClr val="C3E684"/>
        </a:folHlink>
      </a:clrScheme>
      <a:clrMap bg1="lt1" tx1="dk1" bg2="lt2" tx2="dk2" accent1="accent1" accent2="accent2" accent3="accent3" accent4="accent4" accent5="accent5" accent6="accent6" hlink="hlink" folHlink="folHlink"/>
    </a:extraClrScheme>
    <a:extraClrScheme>
      <a:clrScheme name="1_Nature 3">
        <a:dk1>
          <a:srgbClr val="333333"/>
        </a:dk1>
        <a:lt1>
          <a:srgbClr val="FFFFFF"/>
        </a:lt1>
        <a:dk2>
          <a:srgbClr val="000000"/>
        </a:dk2>
        <a:lt2>
          <a:srgbClr val="DDDDDD"/>
        </a:lt2>
        <a:accent1>
          <a:srgbClr val="DDDDDD"/>
        </a:accent1>
        <a:accent2>
          <a:srgbClr val="B2B2B2"/>
        </a:accent2>
        <a:accent3>
          <a:srgbClr val="FFFFFF"/>
        </a:accent3>
        <a:accent4>
          <a:srgbClr val="2A2A2A"/>
        </a:accent4>
        <a:accent5>
          <a:srgbClr val="EBEBEB"/>
        </a:accent5>
        <a:accent6>
          <a:srgbClr val="A1A1A1"/>
        </a:accent6>
        <a:hlink>
          <a:srgbClr val="808080"/>
        </a:hlink>
        <a:folHlink>
          <a:srgbClr val="5F5F5F"/>
        </a:folHlink>
      </a:clrScheme>
      <a:clrMap bg1="lt1" tx1="dk1" bg2="lt2" tx2="dk2" accent1="accent1" accent2="accent2" accent3="accent3" accent4="accent4" accent5="accent5" accent6="accent6" hlink="hlink" folHlink="folHlink"/>
    </a:extraClrScheme>
    <a:extraClrScheme>
      <a:clrScheme name="1_Nature 4">
        <a:dk1>
          <a:srgbClr val="8061A5"/>
        </a:dk1>
        <a:lt1>
          <a:srgbClr val="FFFFCC"/>
        </a:lt1>
        <a:dk2>
          <a:srgbClr val="967DB5"/>
        </a:dk2>
        <a:lt2>
          <a:srgbClr val="192449"/>
        </a:lt2>
        <a:accent1>
          <a:srgbClr val="D6C9F1"/>
        </a:accent1>
        <a:accent2>
          <a:srgbClr val="FAC164"/>
        </a:accent2>
        <a:accent3>
          <a:srgbClr val="C9BFD7"/>
        </a:accent3>
        <a:accent4>
          <a:srgbClr val="DADAAE"/>
        </a:accent4>
        <a:accent5>
          <a:srgbClr val="E8E1F7"/>
        </a:accent5>
        <a:accent6>
          <a:srgbClr val="E3AF5A"/>
        </a:accent6>
        <a:hlink>
          <a:srgbClr val="B0AE6A"/>
        </a:hlink>
        <a:folHlink>
          <a:srgbClr val="C3E684"/>
        </a:folHlink>
      </a:clrScheme>
      <a:clrMap bg1="dk2" tx1="lt1" bg2="dk1" tx2="lt2" accent1="accent1" accent2="accent2" accent3="accent3" accent4="accent4" accent5="accent5" accent6="accent6" hlink="hlink" folHlink="folHlink"/>
    </a:extraClrScheme>
    <a:extraClrScheme>
      <a:clrScheme name="1_Nature 5">
        <a:dk1>
          <a:srgbClr val="5B5249"/>
        </a:dk1>
        <a:lt1>
          <a:srgbClr val="FFFFFF"/>
        </a:lt1>
        <a:dk2>
          <a:srgbClr val="2A3D7A"/>
        </a:dk2>
        <a:lt2>
          <a:srgbClr val="CEC8BA"/>
        </a:lt2>
        <a:accent1>
          <a:srgbClr val="C9DDF1"/>
        </a:accent1>
        <a:accent2>
          <a:srgbClr val="FAC164"/>
        </a:accent2>
        <a:accent3>
          <a:srgbClr val="FFFFFF"/>
        </a:accent3>
        <a:accent4>
          <a:srgbClr val="4C453D"/>
        </a:accent4>
        <a:accent5>
          <a:srgbClr val="E1EBF7"/>
        </a:accent5>
        <a:accent6>
          <a:srgbClr val="E3AF5A"/>
        </a:accent6>
        <a:hlink>
          <a:srgbClr val="993333"/>
        </a:hlink>
        <a:folHlink>
          <a:srgbClr val="3333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22_112TGp_finance_diagram_v2">
  <a:themeElements>
    <a:clrScheme name="21_112TGp_finance_diagram_v2 3">
      <a:dk1>
        <a:srgbClr val="002A00"/>
      </a:dk1>
      <a:lt1>
        <a:srgbClr val="FFFFFF"/>
      </a:lt1>
      <a:dk2>
        <a:srgbClr val="FFFFE7"/>
      </a:dk2>
      <a:lt2>
        <a:srgbClr val="B2B2B2"/>
      </a:lt2>
      <a:accent1>
        <a:srgbClr val="6D77BF"/>
      </a:accent1>
      <a:accent2>
        <a:srgbClr val="669900"/>
      </a:accent2>
      <a:accent3>
        <a:srgbClr val="FFFFFF"/>
      </a:accent3>
      <a:accent4>
        <a:srgbClr val="002200"/>
      </a:accent4>
      <a:accent5>
        <a:srgbClr val="BABDDC"/>
      </a:accent5>
      <a:accent6>
        <a:srgbClr val="5C8A00"/>
      </a:accent6>
      <a:hlink>
        <a:srgbClr val="A76E23"/>
      </a:hlink>
      <a:folHlink>
        <a:srgbClr val="145232"/>
      </a:folHlink>
    </a:clrScheme>
    <a:fontScheme name="21_112TGp_finance_diagram_v2">
      <a:majorFont>
        <a:latin typeface="Arial"/>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21_112TGp_finance_diagram_v2 1">
        <a:dk1>
          <a:srgbClr val="000066"/>
        </a:dk1>
        <a:lt1>
          <a:srgbClr val="FFFFFF"/>
        </a:lt1>
        <a:dk2>
          <a:srgbClr val="E1E1E7"/>
        </a:dk2>
        <a:lt2>
          <a:srgbClr val="B2B2B2"/>
        </a:lt2>
        <a:accent1>
          <a:srgbClr val="009999"/>
        </a:accent1>
        <a:accent2>
          <a:srgbClr val="FF9933"/>
        </a:accent2>
        <a:accent3>
          <a:srgbClr val="FFFFFF"/>
        </a:accent3>
        <a:accent4>
          <a:srgbClr val="000056"/>
        </a:accent4>
        <a:accent5>
          <a:srgbClr val="AACACA"/>
        </a:accent5>
        <a:accent6>
          <a:srgbClr val="E78A2D"/>
        </a:accent6>
        <a:hlink>
          <a:srgbClr val="6A9EB0"/>
        </a:hlink>
        <a:folHlink>
          <a:srgbClr val="336699"/>
        </a:folHlink>
      </a:clrScheme>
      <a:clrMap bg1="lt1" tx1="dk1" bg2="lt2" tx2="dk2" accent1="accent1" accent2="accent2" accent3="accent3" accent4="accent4" accent5="accent5" accent6="accent6" hlink="hlink" folHlink="folHlink"/>
    </a:extraClrScheme>
    <a:extraClrScheme>
      <a:clrScheme name="21_112TGp_finance_diagram_v2 2">
        <a:dk1>
          <a:srgbClr val="000000"/>
        </a:dk1>
        <a:lt1>
          <a:srgbClr val="FFFFFF"/>
        </a:lt1>
        <a:dk2>
          <a:srgbClr val="FFFFFF"/>
        </a:dk2>
        <a:lt2>
          <a:srgbClr val="B2B2B2"/>
        </a:lt2>
        <a:accent1>
          <a:srgbClr val="C0D070"/>
        </a:accent1>
        <a:accent2>
          <a:srgbClr val="0099CC"/>
        </a:accent2>
        <a:accent3>
          <a:srgbClr val="FFFFFF"/>
        </a:accent3>
        <a:accent4>
          <a:srgbClr val="000000"/>
        </a:accent4>
        <a:accent5>
          <a:srgbClr val="DCE4BB"/>
        </a:accent5>
        <a:accent6>
          <a:srgbClr val="008AB9"/>
        </a:accent6>
        <a:hlink>
          <a:srgbClr val="CA9938"/>
        </a:hlink>
        <a:folHlink>
          <a:srgbClr val="683241"/>
        </a:folHlink>
      </a:clrScheme>
      <a:clrMap bg1="lt1" tx1="dk1" bg2="lt2" tx2="dk2" accent1="accent1" accent2="accent2" accent3="accent3" accent4="accent4" accent5="accent5" accent6="accent6" hlink="hlink" folHlink="folHlink"/>
    </a:extraClrScheme>
    <a:extraClrScheme>
      <a:clrScheme name="21_112TGp_finance_diagram_v2 3">
        <a:dk1>
          <a:srgbClr val="002A00"/>
        </a:dk1>
        <a:lt1>
          <a:srgbClr val="FFFFFF"/>
        </a:lt1>
        <a:dk2>
          <a:srgbClr val="FFFFE7"/>
        </a:dk2>
        <a:lt2>
          <a:srgbClr val="B2B2B2"/>
        </a:lt2>
        <a:accent1>
          <a:srgbClr val="6D77BF"/>
        </a:accent1>
        <a:accent2>
          <a:srgbClr val="669900"/>
        </a:accent2>
        <a:accent3>
          <a:srgbClr val="FFFFFF"/>
        </a:accent3>
        <a:accent4>
          <a:srgbClr val="002200"/>
        </a:accent4>
        <a:accent5>
          <a:srgbClr val="BABDDC"/>
        </a:accent5>
        <a:accent6>
          <a:srgbClr val="5C8A00"/>
        </a:accent6>
        <a:hlink>
          <a:srgbClr val="A76E23"/>
        </a:hlink>
        <a:folHlink>
          <a:srgbClr val="14523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24_112TGp_finance_diagram_v2">
  <a:themeElements>
    <a:clrScheme name="21_112TGp_finance_diagram_v2 3">
      <a:dk1>
        <a:srgbClr val="002A00"/>
      </a:dk1>
      <a:lt1>
        <a:srgbClr val="FFFFFF"/>
      </a:lt1>
      <a:dk2>
        <a:srgbClr val="FFFFE7"/>
      </a:dk2>
      <a:lt2>
        <a:srgbClr val="B2B2B2"/>
      </a:lt2>
      <a:accent1>
        <a:srgbClr val="6D77BF"/>
      </a:accent1>
      <a:accent2>
        <a:srgbClr val="669900"/>
      </a:accent2>
      <a:accent3>
        <a:srgbClr val="FFFFFF"/>
      </a:accent3>
      <a:accent4>
        <a:srgbClr val="002200"/>
      </a:accent4>
      <a:accent5>
        <a:srgbClr val="BABDDC"/>
      </a:accent5>
      <a:accent6>
        <a:srgbClr val="5C8A00"/>
      </a:accent6>
      <a:hlink>
        <a:srgbClr val="A76E23"/>
      </a:hlink>
      <a:folHlink>
        <a:srgbClr val="145232"/>
      </a:folHlink>
    </a:clrScheme>
    <a:fontScheme name="21_112TGp_finance_diagram_v2">
      <a:majorFont>
        <a:latin typeface="Arial"/>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21_112TGp_finance_diagram_v2 1">
        <a:dk1>
          <a:srgbClr val="000066"/>
        </a:dk1>
        <a:lt1>
          <a:srgbClr val="FFFFFF"/>
        </a:lt1>
        <a:dk2>
          <a:srgbClr val="E1E1E7"/>
        </a:dk2>
        <a:lt2>
          <a:srgbClr val="B2B2B2"/>
        </a:lt2>
        <a:accent1>
          <a:srgbClr val="009999"/>
        </a:accent1>
        <a:accent2>
          <a:srgbClr val="FF9933"/>
        </a:accent2>
        <a:accent3>
          <a:srgbClr val="FFFFFF"/>
        </a:accent3>
        <a:accent4>
          <a:srgbClr val="000056"/>
        </a:accent4>
        <a:accent5>
          <a:srgbClr val="AACACA"/>
        </a:accent5>
        <a:accent6>
          <a:srgbClr val="E78A2D"/>
        </a:accent6>
        <a:hlink>
          <a:srgbClr val="6A9EB0"/>
        </a:hlink>
        <a:folHlink>
          <a:srgbClr val="336699"/>
        </a:folHlink>
      </a:clrScheme>
      <a:clrMap bg1="lt1" tx1="dk1" bg2="lt2" tx2="dk2" accent1="accent1" accent2="accent2" accent3="accent3" accent4="accent4" accent5="accent5" accent6="accent6" hlink="hlink" folHlink="folHlink"/>
    </a:extraClrScheme>
    <a:extraClrScheme>
      <a:clrScheme name="21_112TGp_finance_diagram_v2 2">
        <a:dk1>
          <a:srgbClr val="000000"/>
        </a:dk1>
        <a:lt1>
          <a:srgbClr val="FFFFFF"/>
        </a:lt1>
        <a:dk2>
          <a:srgbClr val="FFFFFF"/>
        </a:dk2>
        <a:lt2>
          <a:srgbClr val="B2B2B2"/>
        </a:lt2>
        <a:accent1>
          <a:srgbClr val="C0D070"/>
        </a:accent1>
        <a:accent2>
          <a:srgbClr val="0099CC"/>
        </a:accent2>
        <a:accent3>
          <a:srgbClr val="FFFFFF"/>
        </a:accent3>
        <a:accent4>
          <a:srgbClr val="000000"/>
        </a:accent4>
        <a:accent5>
          <a:srgbClr val="DCE4BB"/>
        </a:accent5>
        <a:accent6>
          <a:srgbClr val="008AB9"/>
        </a:accent6>
        <a:hlink>
          <a:srgbClr val="CA9938"/>
        </a:hlink>
        <a:folHlink>
          <a:srgbClr val="683241"/>
        </a:folHlink>
      </a:clrScheme>
      <a:clrMap bg1="lt1" tx1="dk1" bg2="lt2" tx2="dk2" accent1="accent1" accent2="accent2" accent3="accent3" accent4="accent4" accent5="accent5" accent6="accent6" hlink="hlink" folHlink="folHlink"/>
    </a:extraClrScheme>
    <a:extraClrScheme>
      <a:clrScheme name="21_112TGp_finance_diagram_v2 3">
        <a:dk1>
          <a:srgbClr val="002A00"/>
        </a:dk1>
        <a:lt1>
          <a:srgbClr val="FFFFFF"/>
        </a:lt1>
        <a:dk2>
          <a:srgbClr val="FFFFE7"/>
        </a:dk2>
        <a:lt2>
          <a:srgbClr val="B2B2B2"/>
        </a:lt2>
        <a:accent1>
          <a:srgbClr val="6D77BF"/>
        </a:accent1>
        <a:accent2>
          <a:srgbClr val="669900"/>
        </a:accent2>
        <a:accent3>
          <a:srgbClr val="FFFFFF"/>
        </a:accent3>
        <a:accent4>
          <a:srgbClr val="002200"/>
        </a:accent4>
        <a:accent5>
          <a:srgbClr val="BABDDC"/>
        </a:accent5>
        <a:accent6>
          <a:srgbClr val="5C8A00"/>
        </a:accent6>
        <a:hlink>
          <a:srgbClr val="A76E23"/>
        </a:hlink>
        <a:folHlink>
          <a:srgbClr val="14523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26_112TGp_finance_diagram_v2">
  <a:themeElements>
    <a:clrScheme name="21_112TGp_finance_diagram_v2 3">
      <a:dk1>
        <a:srgbClr val="002A00"/>
      </a:dk1>
      <a:lt1>
        <a:srgbClr val="FFFFFF"/>
      </a:lt1>
      <a:dk2>
        <a:srgbClr val="FFFFE7"/>
      </a:dk2>
      <a:lt2>
        <a:srgbClr val="B2B2B2"/>
      </a:lt2>
      <a:accent1>
        <a:srgbClr val="6D77BF"/>
      </a:accent1>
      <a:accent2>
        <a:srgbClr val="669900"/>
      </a:accent2>
      <a:accent3>
        <a:srgbClr val="FFFFFF"/>
      </a:accent3>
      <a:accent4>
        <a:srgbClr val="002200"/>
      </a:accent4>
      <a:accent5>
        <a:srgbClr val="BABDDC"/>
      </a:accent5>
      <a:accent6>
        <a:srgbClr val="5C8A00"/>
      </a:accent6>
      <a:hlink>
        <a:srgbClr val="A76E23"/>
      </a:hlink>
      <a:folHlink>
        <a:srgbClr val="145232"/>
      </a:folHlink>
    </a:clrScheme>
    <a:fontScheme name="21_112TGp_finance_diagram_v2">
      <a:majorFont>
        <a:latin typeface="Arial"/>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21_112TGp_finance_diagram_v2 1">
        <a:dk1>
          <a:srgbClr val="000066"/>
        </a:dk1>
        <a:lt1>
          <a:srgbClr val="FFFFFF"/>
        </a:lt1>
        <a:dk2>
          <a:srgbClr val="E1E1E7"/>
        </a:dk2>
        <a:lt2>
          <a:srgbClr val="B2B2B2"/>
        </a:lt2>
        <a:accent1>
          <a:srgbClr val="009999"/>
        </a:accent1>
        <a:accent2>
          <a:srgbClr val="FF9933"/>
        </a:accent2>
        <a:accent3>
          <a:srgbClr val="FFFFFF"/>
        </a:accent3>
        <a:accent4>
          <a:srgbClr val="000056"/>
        </a:accent4>
        <a:accent5>
          <a:srgbClr val="AACACA"/>
        </a:accent5>
        <a:accent6>
          <a:srgbClr val="E78A2D"/>
        </a:accent6>
        <a:hlink>
          <a:srgbClr val="6A9EB0"/>
        </a:hlink>
        <a:folHlink>
          <a:srgbClr val="336699"/>
        </a:folHlink>
      </a:clrScheme>
      <a:clrMap bg1="lt1" tx1="dk1" bg2="lt2" tx2="dk2" accent1="accent1" accent2="accent2" accent3="accent3" accent4="accent4" accent5="accent5" accent6="accent6" hlink="hlink" folHlink="folHlink"/>
    </a:extraClrScheme>
    <a:extraClrScheme>
      <a:clrScheme name="21_112TGp_finance_diagram_v2 2">
        <a:dk1>
          <a:srgbClr val="000000"/>
        </a:dk1>
        <a:lt1>
          <a:srgbClr val="FFFFFF"/>
        </a:lt1>
        <a:dk2>
          <a:srgbClr val="FFFFFF"/>
        </a:dk2>
        <a:lt2>
          <a:srgbClr val="B2B2B2"/>
        </a:lt2>
        <a:accent1>
          <a:srgbClr val="C0D070"/>
        </a:accent1>
        <a:accent2>
          <a:srgbClr val="0099CC"/>
        </a:accent2>
        <a:accent3>
          <a:srgbClr val="FFFFFF"/>
        </a:accent3>
        <a:accent4>
          <a:srgbClr val="000000"/>
        </a:accent4>
        <a:accent5>
          <a:srgbClr val="DCE4BB"/>
        </a:accent5>
        <a:accent6>
          <a:srgbClr val="008AB9"/>
        </a:accent6>
        <a:hlink>
          <a:srgbClr val="CA9938"/>
        </a:hlink>
        <a:folHlink>
          <a:srgbClr val="683241"/>
        </a:folHlink>
      </a:clrScheme>
      <a:clrMap bg1="lt1" tx1="dk1" bg2="lt2" tx2="dk2" accent1="accent1" accent2="accent2" accent3="accent3" accent4="accent4" accent5="accent5" accent6="accent6" hlink="hlink" folHlink="folHlink"/>
    </a:extraClrScheme>
    <a:extraClrScheme>
      <a:clrScheme name="21_112TGp_finance_diagram_v2 3">
        <a:dk1>
          <a:srgbClr val="002A00"/>
        </a:dk1>
        <a:lt1>
          <a:srgbClr val="FFFFFF"/>
        </a:lt1>
        <a:dk2>
          <a:srgbClr val="FFFFE7"/>
        </a:dk2>
        <a:lt2>
          <a:srgbClr val="B2B2B2"/>
        </a:lt2>
        <a:accent1>
          <a:srgbClr val="6D77BF"/>
        </a:accent1>
        <a:accent2>
          <a:srgbClr val="669900"/>
        </a:accent2>
        <a:accent3>
          <a:srgbClr val="FFFFFF"/>
        </a:accent3>
        <a:accent4>
          <a:srgbClr val="002200"/>
        </a:accent4>
        <a:accent5>
          <a:srgbClr val="BABDDC"/>
        </a:accent5>
        <a:accent6>
          <a:srgbClr val="5C8A00"/>
        </a:accent6>
        <a:hlink>
          <a:srgbClr val="A76E23"/>
        </a:hlink>
        <a:folHlink>
          <a:srgbClr val="14523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ature">
  <a:themeElements>
    <a:clrScheme name="1_Nature 2">
      <a:dk1>
        <a:srgbClr val="5B5249"/>
      </a:dk1>
      <a:lt1>
        <a:srgbClr val="FFFFFF"/>
      </a:lt1>
      <a:dk2>
        <a:srgbClr val="2A3D7A"/>
      </a:dk2>
      <a:lt2>
        <a:srgbClr val="CEC8BA"/>
      </a:lt2>
      <a:accent1>
        <a:srgbClr val="C9DDF1"/>
      </a:accent1>
      <a:accent2>
        <a:srgbClr val="FAC164"/>
      </a:accent2>
      <a:accent3>
        <a:srgbClr val="FFFFFF"/>
      </a:accent3>
      <a:accent4>
        <a:srgbClr val="4C453D"/>
      </a:accent4>
      <a:accent5>
        <a:srgbClr val="E1EBF7"/>
      </a:accent5>
      <a:accent6>
        <a:srgbClr val="E3AF5A"/>
      </a:accent6>
      <a:hlink>
        <a:srgbClr val="B0AE6A"/>
      </a:hlink>
      <a:folHlink>
        <a:srgbClr val="C3E684"/>
      </a:folHlink>
    </a:clrScheme>
    <a:fontScheme name="1_Natur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1_Nature 1">
        <a:dk1>
          <a:srgbClr val="666699"/>
        </a:dk1>
        <a:lt1>
          <a:srgbClr val="FFFFCC"/>
        </a:lt1>
        <a:dk2>
          <a:srgbClr val="687FCA"/>
        </a:dk2>
        <a:lt2>
          <a:srgbClr val="192449"/>
        </a:lt2>
        <a:accent1>
          <a:srgbClr val="C9DDF1"/>
        </a:accent1>
        <a:accent2>
          <a:srgbClr val="FAC164"/>
        </a:accent2>
        <a:accent3>
          <a:srgbClr val="B9C0E1"/>
        </a:accent3>
        <a:accent4>
          <a:srgbClr val="DADAAE"/>
        </a:accent4>
        <a:accent5>
          <a:srgbClr val="E1EBF7"/>
        </a:accent5>
        <a:accent6>
          <a:srgbClr val="E3AF5A"/>
        </a:accent6>
        <a:hlink>
          <a:srgbClr val="B0AE6A"/>
        </a:hlink>
        <a:folHlink>
          <a:srgbClr val="C3E684"/>
        </a:folHlink>
      </a:clrScheme>
      <a:clrMap bg1="dk2" tx1="lt1" bg2="dk1" tx2="lt2" accent1="accent1" accent2="accent2" accent3="accent3" accent4="accent4" accent5="accent5" accent6="accent6" hlink="hlink" folHlink="folHlink"/>
    </a:extraClrScheme>
    <a:extraClrScheme>
      <a:clrScheme name="1_Nature 2">
        <a:dk1>
          <a:srgbClr val="5B5249"/>
        </a:dk1>
        <a:lt1>
          <a:srgbClr val="FFFFFF"/>
        </a:lt1>
        <a:dk2>
          <a:srgbClr val="2A3D7A"/>
        </a:dk2>
        <a:lt2>
          <a:srgbClr val="CEC8BA"/>
        </a:lt2>
        <a:accent1>
          <a:srgbClr val="C9DDF1"/>
        </a:accent1>
        <a:accent2>
          <a:srgbClr val="FAC164"/>
        </a:accent2>
        <a:accent3>
          <a:srgbClr val="FFFFFF"/>
        </a:accent3>
        <a:accent4>
          <a:srgbClr val="4C453D"/>
        </a:accent4>
        <a:accent5>
          <a:srgbClr val="E1EBF7"/>
        </a:accent5>
        <a:accent6>
          <a:srgbClr val="E3AF5A"/>
        </a:accent6>
        <a:hlink>
          <a:srgbClr val="B0AE6A"/>
        </a:hlink>
        <a:folHlink>
          <a:srgbClr val="C3E684"/>
        </a:folHlink>
      </a:clrScheme>
      <a:clrMap bg1="lt1" tx1="dk1" bg2="lt2" tx2="dk2" accent1="accent1" accent2="accent2" accent3="accent3" accent4="accent4" accent5="accent5" accent6="accent6" hlink="hlink" folHlink="folHlink"/>
    </a:extraClrScheme>
    <a:extraClrScheme>
      <a:clrScheme name="1_Nature 3">
        <a:dk1>
          <a:srgbClr val="333333"/>
        </a:dk1>
        <a:lt1>
          <a:srgbClr val="FFFFFF"/>
        </a:lt1>
        <a:dk2>
          <a:srgbClr val="000000"/>
        </a:dk2>
        <a:lt2>
          <a:srgbClr val="DDDDDD"/>
        </a:lt2>
        <a:accent1>
          <a:srgbClr val="DDDDDD"/>
        </a:accent1>
        <a:accent2>
          <a:srgbClr val="B2B2B2"/>
        </a:accent2>
        <a:accent3>
          <a:srgbClr val="FFFFFF"/>
        </a:accent3>
        <a:accent4>
          <a:srgbClr val="2A2A2A"/>
        </a:accent4>
        <a:accent5>
          <a:srgbClr val="EBEBEB"/>
        </a:accent5>
        <a:accent6>
          <a:srgbClr val="A1A1A1"/>
        </a:accent6>
        <a:hlink>
          <a:srgbClr val="808080"/>
        </a:hlink>
        <a:folHlink>
          <a:srgbClr val="5F5F5F"/>
        </a:folHlink>
      </a:clrScheme>
      <a:clrMap bg1="lt1" tx1="dk1" bg2="lt2" tx2="dk2" accent1="accent1" accent2="accent2" accent3="accent3" accent4="accent4" accent5="accent5" accent6="accent6" hlink="hlink" folHlink="folHlink"/>
    </a:extraClrScheme>
    <a:extraClrScheme>
      <a:clrScheme name="1_Nature 4">
        <a:dk1>
          <a:srgbClr val="8061A5"/>
        </a:dk1>
        <a:lt1>
          <a:srgbClr val="FFFFCC"/>
        </a:lt1>
        <a:dk2>
          <a:srgbClr val="967DB5"/>
        </a:dk2>
        <a:lt2>
          <a:srgbClr val="192449"/>
        </a:lt2>
        <a:accent1>
          <a:srgbClr val="D6C9F1"/>
        </a:accent1>
        <a:accent2>
          <a:srgbClr val="FAC164"/>
        </a:accent2>
        <a:accent3>
          <a:srgbClr val="C9BFD7"/>
        </a:accent3>
        <a:accent4>
          <a:srgbClr val="DADAAE"/>
        </a:accent4>
        <a:accent5>
          <a:srgbClr val="E8E1F7"/>
        </a:accent5>
        <a:accent6>
          <a:srgbClr val="E3AF5A"/>
        </a:accent6>
        <a:hlink>
          <a:srgbClr val="B0AE6A"/>
        </a:hlink>
        <a:folHlink>
          <a:srgbClr val="C3E684"/>
        </a:folHlink>
      </a:clrScheme>
      <a:clrMap bg1="dk2" tx1="lt1" bg2="dk1" tx2="lt2" accent1="accent1" accent2="accent2" accent3="accent3" accent4="accent4" accent5="accent5" accent6="accent6" hlink="hlink" folHlink="folHlink"/>
    </a:extraClrScheme>
    <a:extraClrScheme>
      <a:clrScheme name="1_Nature 5">
        <a:dk1>
          <a:srgbClr val="5B5249"/>
        </a:dk1>
        <a:lt1>
          <a:srgbClr val="FFFFFF"/>
        </a:lt1>
        <a:dk2>
          <a:srgbClr val="2A3D7A"/>
        </a:dk2>
        <a:lt2>
          <a:srgbClr val="CEC8BA"/>
        </a:lt2>
        <a:accent1>
          <a:srgbClr val="C9DDF1"/>
        </a:accent1>
        <a:accent2>
          <a:srgbClr val="FAC164"/>
        </a:accent2>
        <a:accent3>
          <a:srgbClr val="FFFFFF"/>
        </a:accent3>
        <a:accent4>
          <a:srgbClr val="4C453D"/>
        </a:accent4>
        <a:accent5>
          <a:srgbClr val="E1EBF7"/>
        </a:accent5>
        <a:accent6>
          <a:srgbClr val="E3AF5A"/>
        </a:accent6>
        <a:hlink>
          <a:srgbClr val="993333"/>
        </a:hlink>
        <a:folHlink>
          <a:srgbClr val="3333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Nature">
  <a:themeElements>
    <a:clrScheme name="1_Nature 2">
      <a:dk1>
        <a:srgbClr val="5B5249"/>
      </a:dk1>
      <a:lt1>
        <a:srgbClr val="FFFFFF"/>
      </a:lt1>
      <a:dk2>
        <a:srgbClr val="2A3D7A"/>
      </a:dk2>
      <a:lt2>
        <a:srgbClr val="CEC8BA"/>
      </a:lt2>
      <a:accent1>
        <a:srgbClr val="C9DDF1"/>
      </a:accent1>
      <a:accent2>
        <a:srgbClr val="FAC164"/>
      </a:accent2>
      <a:accent3>
        <a:srgbClr val="FFFFFF"/>
      </a:accent3>
      <a:accent4>
        <a:srgbClr val="4C453D"/>
      </a:accent4>
      <a:accent5>
        <a:srgbClr val="E1EBF7"/>
      </a:accent5>
      <a:accent6>
        <a:srgbClr val="E3AF5A"/>
      </a:accent6>
      <a:hlink>
        <a:srgbClr val="B0AE6A"/>
      </a:hlink>
      <a:folHlink>
        <a:srgbClr val="C3E684"/>
      </a:folHlink>
    </a:clrScheme>
    <a:fontScheme name="4_Natur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en-US"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en-US"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defRPr>
        </a:defPPr>
      </a:lstStyle>
    </a:lnDef>
  </a:objectDefaults>
  <a:extraClrSchemeLst>
    <a:extraClrScheme>
      <a:clrScheme name="1_Nature 1">
        <a:dk1>
          <a:srgbClr val="666699"/>
        </a:dk1>
        <a:lt1>
          <a:srgbClr val="FFFFCC"/>
        </a:lt1>
        <a:dk2>
          <a:srgbClr val="687FCA"/>
        </a:dk2>
        <a:lt2>
          <a:srgbClr val="192449"/>
        </a:lt2>
        <a:accent1>
          <a:srgbClr val="C9DDF1"/>
        </a:accent1>
        <a:accent2>
          <a:srgbClr val="FAC164"/>
        </a:accent2>
        <a:accent3>
          <a:srgbClr val="B9C0E1"/>
        </a:accent3>
        <a:accent4>
          <a:srgbClr val="DADAAE"/>
        </a:accent4>
        <a:accent5>
          <a:srgbClr val="E1EBF7"/>
        </a:accent5>
        <a:accent6>
          <a:srgbClr val="E3AF5A"/>
        </a:accent6>
        <a:hlink>
          <a:srgbClr val="B0AE6A"/>
        </a:hlink>
        <a:folHlink>
          <a:srgbClr val="C3E684"/>
        </a:folHlink>
      </a:clrScheme>
      <a:clrMap bg1="dk2" tx1="lt1" bg2="dk1" tx2="lt2" accent1="accent1" accent2="accent2" accent3="accent3" accent4="accent4" accent5="accent5" accent6="accent6" hlink="hlink" folHlink="folHlink"/>
    </a:extraClrScheme>
    <a:extraClrScheme>
      <a:clrScheme name="1_Nature 2">
        <a:dk1>
          <a:srgbClr val="5B5249"/>
        </a:dk1>
        <a:lt1>
          <a:srgbClr val="FFFFFF"/>
        </a:lt1>
        <a:dk2>
          <a:srgbClr val="2A3D7A"/>
        </a:dk2>
        <a:lt2>
          <a:srgbClr val="CEC8BA"/>
        </a:lt2>
        <a:accent1>
          <a:srgbClr val="C9DDF1"/>
        </a:accent1>
        <a:accent2>
          <a:srgbClr val="FAC164"/>
        </a:accent2>
        <a:accent3>
          <a:srgbClr val="FFFFFF"/>
        </a:accent3>
        <a:accent4>
          <a:srgbClr val="4C453D"/>
        </a:accent4>
        <a:accent5>
          <a:srgbClr val="E1EBF7"/>
        </a:accent5>
        <a:accent6>
          <a:srgbClr val="E3AF5A"/>
        </a:accent6>
        <a:hlink>
          <a:srgbClr val="B0AE6A"/>
        </a:hlink>
        <a:folHlink>
          <a:srgbClr val="C3E684"/>
        </a:folHlink>
      </a:clrScheme>
      <a:clrMap bg1="lt1" tx1="dk1" bg2="lt2" tx2="dk2" accent1="accent1" accent2="accent2" accent3="accent3" accent4="accent4" accent5="accent5" accent6="accent6" hlink="hlink" folHlink="folHlink"/>
    </a:extraClrScheme>
    <a:extraClrScheme>
      <a:clrScheme name="1_Nature 3">
        <a:dk1>
          <a:srgbClr val="333333"/>
        </a:dk1>
        <a:lt1>
          <a:srgbClr val="FFFFFF"/>
        </a:lt1>
        <a:dk2>
          <a:srgbClr val="000000"/>
        </a:dk2>
        <a:lt2>
          <a:srgbClr val="DDDDDD"/>
        </a:lt2>
        <a:accent1>
          <a:srgbClr val="DDDDDD"/>
        </a:accent1>
        <a:accent2>
          <a:srgbClr val="B2B2B2"/>
        </a:accent2>
        <a:accent3>
          <a:srgbClr val="FFFFFF"/>
        </a:accent3>
        <a:accent4>
          <a:srgbClr val="2A2A2A"/>
        </a:accent4>
        <a:accent5>
          <a:srgbClr val="EBEBEB"/>
        </a:accent5>
        <a:accent6>
          <a:srgbClr val="A1A1A1"/>
        </a:accent6>
        <a:hlink>
          <a:srgbClr val="808080"/>
        </a:hlink>
        <a:folHlink>
          <a:srgbClr val="5F5F5F"/>
        </a:folHlink>
      </a:clrScheme>
      <a:clrMap bg1="lt1" tx1="dk1" bg2="lt2" tx2="dk2" accent1="accent1" accent2="accent2" accent3="accent3" accent4="accent4" accent5="accent5" accent6="accent6" hlink="hlink" folHlink="folHlink"/>
    </a:extraClrScheme>
    <a:extraClrScheme>
      <a:clrScheme name="1_Nature 4">
        <a:dk1>
          <a:srgbClr val="8061A5"/>
        </a:dk1>
        <a:lt1>
          <a:srgbClr val="FFFFCC"/>
        </a:lt1>
        <a:dk2>
          <a:srgbClr val="967DB5"/>
        </a:dk2>
        <a:lt2>
          <a:srgbClr val="192449"/>
        </a:lt2>
        <a:accent1>
          <a:srgbClr val="D6C9F1"/>
        </a:accent1>
        <a:accent2>
          <a:srgbClr val="FAC164"/>
        </a:accent2>
        <a:accent3>
          <a:srgbClr val="C9BFD7"/>
        </a:accent3>
        <a:accent4>
          <a:srgbClr val="DADAAE"/>
        </a:accent4>
        <a:accent5>
          <a:srgbClr val="E8E1F7"/>
        </a:accent5>
        <a:accent6>
          <a:srgbClr val="E3AF5A"/>
        </a:accent6>
        <a:hlink>
          <a:srgbClr val="B0AE6A"/>
        </a:hlink>
        <a:folHlink>
          <a:srgbClr val="C3E684"/>
        </a:folHlink>
      </a:clrScheme>
      <a:clrMap bg1="dk2" tx1="lt1" bg2="dk1" tx2="lt2" accent1="accent1" accent2="accent2" accent3="accent3" accent4="accent4" accent5="accent5" accent6="accent6" hlink="hlink" folHlink="folHlink"/>
    </a:extraClrScheme>
    <a:extraClrScheme>
      <a:clrScheme name="1_Nature 5">
        <a:dk1>
          <a:srgbClr val="5B5249"/>
        </a:dk1>
        <a:lt1>
          <a:srgbClr val="FFFFFF"/>
        </a:lt1>
        <a:dk2>
          <a:srgbClr val="2A3D7A"/>
        </a:dk2>
        <a:lt2>
          <a:srgbClr val="CEC8BA"/>
        </a:lt2>
        <a:accent1>
          <a:srgbClr val="C9DDF1"/>
        </a:accent1>
        <a:accent2>
          <a:srgbClr val="FAC164"/>
        </a:accent2>
        <a:accent3>
          <a:srgbClr val="FFFFFF"/>
        </a:accent3>
        <a:accent4>
          <a:srgbClr val="4C453D"/>
        </a:accent4>
        <a:accent5>
          <a:srgbClr val="E1EBF7"/>
        </a:accent5>
        <a:accent6>
          <a:srgbClr val="E3AF5A"/>
        </a:accent6>
        <a:hlink>
          <a:srgbClr val="993333"/>
        </a:hlink>
        <a:folHlink>
          <a:srgbClr val="3333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3_112TGp_finance_diagram_v2">
  <a:themeElements>
    <a:clrScheme name="23_112TGp_finance_diagram_v2 3">
      <a:dk1>
        <a:srgbClr val="002A00"/>
      </a:dk1>
      <a:lt1>
        <a:srgbClr val="FFFFFF"/>
      </a:lt1>
      <a:dk2>
        <a:srgbClr val="FFFFE7"/>
      </a:dk2>
      <a:lt2>
        <a:srgbClr val="B2B2B2"/>
      </a:lt2>
      <a:accent1>
        <a:srgbClr val="6D77BF"/>
      </a:accent1>
      <a:accent2>
        <a:srgbClr val="669900"/>
      </a:accent2>
      <a:accent3>
        <a:srgbClr val="FFFFFF"/>
      </a:accent3>
      <a:accent4>
        <a:srgbClr val="002200"/>
      </a:accent4>
      <a:accent5>
        <a:srgbClr val="BABDDC"/>
      </a:accent5>
      <a:accent6>
        <a:srgbClr val="5C8A00"/>
      </a:accent6>
      <a:hlink>
        <a:srgbClr val="A76E23"/>
      </a:hlink>
      <a:folHlink>
        <a:srgbClr val="145232"/>
      </a:folHlink>
    </a:clrScheme>
    <a:fontScheme name="23_112TGp_finance_diagram_v2">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23_112TGp_finance_diagram_v2 1">
        <a:dk1>
          <a:srgbClr val="000066"/>
        </a:dk1>
        <a:lt1>
          <a:srgbClr val="FFFFFF"/>
        </a:lt1>
        <a:dk2>
          <a:srgbClr val="E1E1E7"/>
        </a:dk2>
        <a:lt2>
          <a:srgbClr val="B2B2B2"/>
        </a:lt2>
        <a:accent1>
          <a:srgbClr val="009999"/>
        </a:accent1>
        <a:accent2>
          <a:srgbClr val="FF9933"/>
        </a:accent2>
        <a:accent3>
          <a:srgbClr val="FFFFFF"/>
        </a:accent3>
        <a:accent4>
          <a:srgbClr val="000056"/>
        </a:accent4>
        <a:accent5>
          <a:srgbClr val="AACACA"/>
        </a:accent5>
        <a:accent6>
          <a:srgbClr val="E78A2D"/>
        </a:accent6>
        <a:hlink>
          <a:srgbClr val="6A9EB0"/>
        </a:hlink>
        <a:folHlink>
          <a:srgbClr val="336699"/>
        </a:folHlink>
      </a:clrScheme>
      <a:clrMap bg1="lt1" tx1="dk1" bg2="lt2" tx2="dk2" accent1="accent1" accent2="accent2" accent3="accent3" accent4="accent4" accent5="accent5" accent6="accent6" hlink="hlink" folHlink="folHlink"/>
    </a:extraClrScheme>
    <a:extraClrScheme>
      <a:clrScheme name="23_112TGp_finance_diagram_v2 2">
        <a:dk1>
          <a:srgbClr val="000000"/>
        </a:dk1>
        <a:lt1>
          <a:srgbClr val="FFFFFF"/>
        </a:lt1>
        <a:dk2>
          <a:srgbClr val="FFFFFF"/>
        </a:dk2>
        <a:lt2>
          <a:srgbClr val="B2B2B2"/>
        </a:lt2>
        <a:accent1>
          <a:srgbClr val="C0D070"/>
        </a:accent1>
        <a:accent2>
          <a:srgbClr val="0099CC"/>
        </a:accent2>
        <a:accent3>
          <a:srgbClr val="FFFFFF"/>
        </a:accent3>
        <a:accent4>
          <a:srgbClr val="000000"/>
        </a:accent4>
        <a:accent5>
          <a:srgbClr val="DCE4BB"/>
        </a:accent5>
        <a:accent6>
          <a:srgbClr val="008AB9"/>
        </a:accent6>
        <a:hlink>
          <a:srgbClr val="CA9938"/>
        </a:hlink>
        <a:folHlink>
          <a:srgbClr val="683241"/>
        </a:folHlink>
      </a:clrScheme>
      <a:clrMap bg1="lt1" tx1="dk1" bg2="lt2" tx2="dk2" accent1="accent1" accent2="accent2" accent3="accent3" accent4="accent4" accent5="accent5" accent6="accent6" hlink="hlink" folHlink="folHlink"/>
    </a:extraClrScheme>
    <a:extraClrScheme>
      <a:clrScheme name="23_112TGp_finance_diagram_v2 3">
        <a:dk1>
          <a:srgbClr val="002A00"/>
        </a:dk1>
        <a:lt1>
          <a:srgbClr val="FFFFFF"/>
        </a:lt1>
        <a:dk2>
          <a:srgbClr val="FFFFE7"/>
        </a:dk2>
        <a:lt2>
          <a:srgbClr val="B2B2B2"/>
        </a:lt2>
        <a:accent1>
          <a:srgbClr val="6D77BF"/>
        </a:accent1>
        <a:accent2>
          <a:srgbClr val="669900"/>
        </a:accent2>
        <a:accent3>
          <a:srgbClr val="FFFFFF"/>
        </a:accent3>
        <a:accent4>
          <a:srgbClr val="002200"/>
        </a:accent4>
        <a:accent5>
          <a:srgbClr val="BABDDC"/>
        </a:accent5>
        <a:accent6>
          <a:srgbClr val="5C8A00"/>
        </a:accent6>
        <a:hlink>
          <a:srgbClr val="A76E23"/>
        </a:hlink>
        <a:folHlink>
          <a:srgbClr val="14523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古瓶荷花">
  <a:themeElements>
    <a:clrScheme name="3_古瓶荷花 4">
      <a:dk1>
        <a:srgbClr val="000000"/>
      </a:dk1>
      <a:lt1>
        <a:srgbClr val="FFFFCC"/>
      </a:lt1>
      <a:dk2>
        <a:srgbClr val="CC3300"/>
      </a:dk2>
      <a:lt2>
        <a:srgbClr val="C0C0C0"/>
      </a:lt2>
      <a:accent1>
        <a:srgbClr val="FFFFCC"/>
      </a:accent1>
      <a:accent2>
        <a:srgbClr val="339933"/>
      </a:accent2>
      <a:accent3>
        <a:srgbClr val="FFFFE2"/>
      </a:accent3>
      <a:accent4>
        <a:srgbClr val="000000"/>
      </a:accent4>
      <a:accent5>
        <a:srgbClr val="FFFFE2"/>
      </a:accent5>
      <a:accent6>
        <a:srgbClr val="2D8A2D"/>
      </a:accent6>
      <a:hlink>
        <a:srgbClr val="0066FF"/>
      </a:hlink>
      <a:folHlink>
        <a:srgbClr val="6F6F9F"/>
      </a:folHlink>
    </a:clrScheme>
    <a:fontScheme name="3_古瓶荷花">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3_古瓶荷花 1">
        <a:dk1>
          <a:srgbClr val="0033CC"/>
        </a:dk1>
        <a:lt1>
          <a:srgbClr val="FFFFFF"/>
        </a:lt1>
        <a:dk2>
          <a:srgbClr val="007572"/>
        </a:dk2>
        <a:lt2>
          <a:srgbClr val="C0C0C0"/>
        </a:lt2>
        <a:accent1>
          <a:srgbClr val="CCECFF"/>
        </a:accent1>
        <a:accent2>
          <a:srgbClr val="3399FF"/>
        </a:accent2>
        <a:accent3>
          <a:srgbClr val="FFFFFF"/>
        </a:accent3>
        <a:accent4>
          <a:srgbClr val="002AAE"/>
        </a:accent4>
        <a:accent5>
          <a:srgbClr val="E2F4FF"/>
        </a:accent5>
        <a:accent6>
          <a:srgbClr val="2D8AE7"/>
        </a:accent6>
        <a:hlink>
          <a:srgbClr val="CC0066"/>
        </a:hlink>
        <a:folHlink>
          <a:srgbClr val="7D7DA9"/>
        </a:folHlink>
      </a:clrScheme>
      <a:clrMap bg1="lt1" tx1="dk1" bg2="lt2" tx2="dk2" accent1="accent1" accent2="accent2" accent3="accent3" accent4="accent4" accent5="accent5" accent6="accent6" hlink="hlink" folHlink="folHlink"/>
    </a:extraClrScheme>
    <a:extraClrScheme>
      <a:clrScheme name="3_古瓶荷花 2">
        <a:dk1>
          <a:srgbClr val="007A77"/>
        </a:dk1>
        <a:lt1>
          <a:srgbClr val="EFF6EE"/>
        </a:lt1>
        <a:dk2>
          <a:srgbClr val="0066CC"/>
        </a:dk2>
        <a:lt2>
          <a:srgbClr val="C0C0C0"/>
        </a:lt2>
        <a:accent1>
          <a:srgbClr val="E7EEE6"/>
        </a:accent1>
        <a:accent2>
          <a:srgbClr val="FF9933"/>
        </a:accent2>
        <a:accent3>
          <a:srgbClr val="F6FAF5"/>
        </a:accent3>
        <a:accent4>
          <a:srgbClr val="006765"/>
        </a:accent4>
        <a:accent5>
          <a:srgbClr val="F1F5F0"/>
        </a:accent5>
        <a:accent6>
          <a:srgbClr val="E78A2D"/>
        </a:accent6>
        <a:hlink>
          <a:srgbClr val="636395"/>
        </a:hlink>
        <a:folHlink>
          <a:srgbClr val="CC3300"/>
        </a:folHlink>
      </a:clrScheme>
      <a:clrMap bg1="lt1" tx1="dk1" bg2="lt2" tx2="dk2" accent1="accent1" accent2="accent2" accent3="accent3" accent4="accent4" accent5="accent5" accent6="accent6" hlink="hlink" folHlink="folHlink"/>
    </a:extraClrScheme>
    <a:extraClrScheme>
      <a:clrScheme name="3_古瓶荷花 3">
        <a:dk1>
          <a:srgbClr val="000000"/>
        </a:dk1>
        <a:lt1>
          <a:srgbClr val="CCFFCC"/>
        </a:lt1>
        <a:dk2>
          <a:srgbClr val="E88A00"/>
        </a:dk2>
        <a:lt2>
          <a:srgbClr val="C0C0C0"/>
        </a:lt2>
        <a:accent1>
          <a:srgbClr val="CCECFF"/>
        </a:accent1>
        <a:accent2>
          <a:srgbClr val="336600"/>
        </a:accent2>
        <a:accent3>
          <a:srgbClr val="E2FFE2"/>
        </a:accent3>
        <a:accent4>
          <a:srgbClr val="000000"/>
        </a:accent4>
        <a:accent5>
          <a:srgbClr val="E2F4FF"/>
        </a:accent5>
        <a:accent6>
          <a:srgbClr val="2D5C00"/>
        </a:accent6>
        <a:hlink>
          <a:srgbClr val="3333CC"/>
        </a:hlink>
        <a:folHlink>
          <a:srgbClr val="3399FF"/>
        </a:folHlink>
      </a:clrScheme>
      <a:clrMap bg1="lt1" tx1="dk1" bg2="lt2" tx2="dk2" accent1="accent1" accent2="accent2" accent3="accent3" accent4="accent4" accent5="accent5" accent6="accent6" hlink="hlink" folHlink="folHlink"/>
    </a:extraClrScheme>
    <a:extraClrScheme>
      <a:clrScheme name="3_古瓶荷花 4">
        <a:dk1>
          <a:srgbClr val="000000"/>
        </a:dk1>
        <a:lt1>
          <a:srgbClr val="FFFFCC"/>
        </a:lt1>
        <a:dk2>
          <a:srgbClr val="CC3300"/>
        </a:dk2>
        <a:lt2>
          <a:srgbClr val="C0C0C0"/>
        </a:lt2>
        <a:accent1>
          <a:srgbClr val="FFFFCC"/>
        </a:accent1>
        <a:accent2>
          <a:srgbClr val="339933"/>
        </a:accent2>
        <a:accent3>
          <a:srgbClr val="FFFFE2"/>
        </a:accent3>
        <a:accent4>
          <a:srgbClr val="000000"/>
        </a:accent4>
        <a:accent5>
          <a:srgbClr val="FFFFE2"/>
        </a:accent5>
        <a:accent6>
          <a:srgbClr val="2D8A2D"/>
        </a:accent6>
        <a:hlink>
          <a:srgbClr val="0066FF"/>
        </a:hlink>
        <a:folHlink>
          <a:srgbClr val="6F6F9F"/>
        </a:folHlink>
      </a:clrScheme>
      <a:clrMap bg1="lt1" tx1="dk1" bg2="lt2" tx2="dk2" accent1="accent1" accent2="accent2" accent3="accent3" accent4="accent4" accent5="accent5" accent6="accent6" hlink="hlink" folHlink="folHlink"/>
    </a:extraClrScheme>
    <a:extraClrScheme>
      <a:clrScheme name="3_古瓶荷花 5">
        <a:dk1>
          <a:srgbClr val="636395"/>
        </a:dk1>
        <a:lt1>
          <a:srgbClr val="FFE2C5"/>
        </a:lt1>
        <a:dk2>
          <a:srgbClr val="000000"/>
        </a:dk2>
        <a:lt2>
          <a:srgbClr val="C0C0C0"/>
        </a:lt2>
        <a:accent1>
          <a:srgbClr val="FFE1E1"/>
        </a:accent1>
        <a:accent2>
          <a:srgbClr val="FF9933"/>
        </a:accent2>
        <a:accent3>
          <a:srgbClr val="FFEEDF"/>
        </a:accent3>
        <a:accent4>
          <a:srgbClr val="53537E"/>
        </a:accent4>
        <a:accent5>
          <a:srgbClr val="FFEEEE"/>
        </a:accent5>
        <a:accent6>
          <a:srgbClr val="E78A2D"/>
        </a:accent6>
        <a:hlink>
          <a:srgbClr val="008080"/>
        </a:hlink>
        <a:folHlink>
          <a:srgbClr val="3399FF"/>
        </a:folHlink>
      </a:clrScheme>
      <a:clrMap bg1="lt1" tx1="dk1" bg2="lt2" tx2="dk2" accent1="accent1" accent2="accent2" accent3="accent3" accent4="accent4" accent5="accent5" accent6="accent6" hlink="hlink" folHlink="folHlink"/>
    </a:extraClrScheme>
    <a:extraClrScheme>
      <a:clrScheme name="3_古瓶荷花 6">
        <a:dk1>
          <a:srgbClr val="626292"/>
        </a:dk1>
        <a:lt1>
          <a:srgbClr val="CCECFF"/>
        </a:lt1>
        <a:dk2>
          <a:srgbClr val="3333CC"/>
        </a:dk2>
        <a:lt2>
          <a:srgbClr val="C0C0C0"/>
        </a:lt2>
        <a:accent1>
          <a:srgbClr val="D9F1FF"/>
        </a:accent1>
        <a:accent2>
          <a:srgbClr val="FF9900"/>
        </a:accent2>
        <a:accent3>
          <a:srgbClr val="E2F4FF"/>
        </a:accent3>
        <a:accent4>
          <a:srgbClr val="53537C"/>
        </a:accent4>
        <a:accent5>
          <a:srgbClr val="E9F7FF"/>
        </a:accent5>
        <a:accent6>
          <a:srgbClr val="E78A00"/>
        </a:accent6>
        <a:hlink>
          <a:srgbClr val="CC0066"/>
        </a:hlink>
        <a:folHlink>
          <a:srgbClr val="009999"/>
        </a:folHlink>
      </a:clrScheme>
      <a:clrMap bg1="lt1" tx1="dk1" bg2="lt2" tx2="dk2" accent1="accent1" accent2="accent2" accent3="accent3" accent4="accent4" accent5="accent5" accent6="accent6" hlink="hlink" folHlink="folHlink"/>
    </a:extraClrScheme>
    <a:extraClrScheme>
      <a:clrScheme name="3_古瓶荷花 7">
        <a:dk1>
          <a:srgbClr val="0066CC"/>
        </a:dk1>
        <a:lt1>
          <a:srgbClr val="FFE1E1"/>
        </a:lt1>
        <a:dk2>
          <a:srgbClr val="006600"/>
        </a:dk2>
        <a:lt2>
          <a:srgbClr val="C0C0C0"/>
        </a:lt2>
        <a:accent1>
          <a:srgbClr val="FFFFCC"/>
        </a:accent1>
        <a:accent2>
          <a:srgbClr val="009999"/>
        </a:accent2>
        <a:accent3>
          <a:srgbClr val="FFEEEE"/>
        </a:accent3>
        <a:accent4>
          <a:srgbClr val="0056AE"/>
        </a:accent4>
        <a:accent5>
          <a:srgbClr val="FFFFE2"/>
        </a:accent5>
        <a:accent6>
          <a:srgbClr val="008A8A"/>
        </a:accent6>
        <a:hlink>
          <a:srgbClr val="EC0000"/>
        </a:hlink>
        <a:folHlink>
          <a:srgbClr val="0099FF"/>
        </a:folHlink>
      </a:clrScheme>
      <a:clrMap bg1="lt1" tx1="dk1" bg2="lt2" tx2="dk2" accent1="accent1" accent2="accent2" accent3="accent3" accent4="accent4" accent5="accent5" accent6="accent6" hlink="hlink" folHlink="folHlink"/>
    </a:extraClrScheme>
    <a:extraClrScheme>
      <a:clrScheme name="3_古瓶荷花 8">
        <a:dk1>
          <a:srgbClr val="292929"/>
        </a:dk1>
        <a:lt1>
          <a:srgbClr val="DDDDDD"/>
        </a:lt1>
        <a:dk2>
          <a:srgbClr val="0066CC"/>
        </a:dk2>
        <a:lt2>
          <a:srgbClr val="B2B2B2"/>
        </a:lt2>
        <a:accent1>
          <a:srgbClr val="CACADC"/>
        </a:accent1>
        <a:accent2>
          <a:srgbClr val="FFCC00"/>
        </a:accent2>
        <a:accent3>
          <a:srgbClr val="EBEBEB"/>
        </a:accent3>
        <a:accent4>
          <a:srgbClr val="212121"/>
        </a:accent4>
        <a:accent5>
          <a:srgbClr val="E1E1EB"/>
        </a:accent5>
        <a:accent6>
          <a:srgbClr val="E7B900"/>
        </a:accent6>
        <a:hlink>
          <a:srgbClr val="008080"/>
        </a:hlink>
        <a:folHlink>
          <a:srgbClr val="7D7DA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5_112TGp_finance_diagram_v2">
  <a:themeElements>
    <a:clrScheme name="21_112TGp_finance_diagram_v2 3">
      <a:dk1>
        <a:srgbClr val="002A00"/>
      </a:dk1>
      <a:lt1>
        <a:srgbClr val="FFFFFF"/>
      </a:lt1>
      <a:dk2>
        <a:srgbClr val="FFFFE7"/>
      </a:dk2>
      <a:lt2>
        <a:srgbClr val="B2B2B2"/>
      </a:lt2>
      <a:accent1>
        <a:srgbClr val="6D77BF"/>
      </a:accent1>
      <a:accent2>
        <a:srgbClr val="669900"/>
      </a:accent2>
      <a:accent3>
        <a:srgbClr val="FFFFFF"/>
      </a:accent3>
      <a:accent4>
        <a:srgbClr val="002200"/>
      </a:accent4>
      <a:accent5>
        <a:srgbClr val="BABDDC"/>
      </a:accent5>
      <a:accent6>
        <a:srgbClr val="5C8A00"/>
      </a:accent6>
      <a:hlink>
        <a:srgbClr val="A76E23"/>
      </a:hlink>
      <a:folHlink>
        <a:srgbClr val="145232"/>
      </a:folHlink>
    </a:clrScheme>
    <a:fontScheme name="21_112TGp_finance_diagram_v2">
      <a:majorFont>
        <a:latin typeface="Arial"/>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21_112TGp_finance_diagram_v2 1">
        <a:dk1>
          <a:srgbClr val="000066"/>
        </a:dk1>
        <a:lt1>
          <a:srgbClr val="FFFFFF"/>
        </a:lt1>
        <a:dk2>
          <a:srgbClr val="E1E1E7"/>
        </a:dk2>
        <a:lt2>
          <a:srgbClr val="B2B2B2"/>
        </a:lt2>
        <a:accent1>
          <a:srgbClr val="009999"/>
        </a:accent1>
        <a:accent2>
          <a:srgbClr val="FF9933"/>
        </a:accent2>
        <a:accent3>
          <a:srgbClr val="FFFFFF"/>
        </a:accent3>
        <a:accent4>
          <a:srgbClr val="000056"/>
        </a:accent4>
        <a:accent5>
          <a:srgbClr val="AACACA"/>
        </a:accent5>
        <a:accent6>
          <a:srgbClr val="E78A2D"/>
        </a:accent6>
        <a:hlink>
          <a:srgbClr val="6A9EB0"/>
        </a:hlink>
        <a:folHlink>
          <a:srgbClr val="336699"/>
        </a:folHlink>
      </a:clrScheme>
      <a:clrMap bg1="lt1" tx1="dk1" bg2="lt2" tx2="dk2" accent1="accent1" accent2="accent2" accent3="accent3" accent4="accent4" accent5="accent5" accent6="accent6" hlink="hlink" folHlink="folHlink"/>
    </a:extraClrScheme>
    <a:extraClrScheme>
      <a:clrScheme name="21_112TGp_finance_diagram_v2 2">
        <a:dk1>
          <a:srgbClr val="000000"/>
        </a:dk1>
        <a:lt1>
          <a:srgbClr val="FFFFFF"/>
        </a:lt1>
        <a:dk2>
          <a:srgbClr val="FFFFFF"/>
        </a:dk2>
        <a:lt2>
          <a:srgbClr val="B2B2B2"/>
        </a:lt2>
        <a:accent1>
          <a:srgbClr val="C0D070"/>
        </a:accent1>
        <a:accent2>
          <a:srgbClr val="0099CC"/>
        </a:accent2>
        <a:accent3>
          <a:srgbClr val="FFFFFF"/>
        </a:accent3>
        <a:accent4>
          <a:srgbClr val="000000"/>
        </a:accent4>
        <a:accent5>
          <a:srgbClr val="DCE4BB"/>
        </a:accent5>
        <a:accent6>
          <a:srgbClr val="008AB9"/>
        </a:accent6>
        <a:hlink>
          <a:srgbClr val="CA9938"/>
        </a:hlink>
        <a:folHlink>
          <a:srgbClr val="683241"/>
        </a:folHlink>
      </a:clrScheme>
      <a:clrMap bg1="lt1" tx1="dk1" bg2="lt2" tx2="dk2" accent1="accent1" accent2="accent2" accent3="accent3" accent4="accent4" accent5="accent5" accent6="accent6" hlink="hlink" folHlink="folHlink"/>
    </a:extraClrScheme>
    <a:extraClrScheme>
      <a:clrScheme name="21_112TGp_finance_diagram_v2 3">
        <a:dk1>
          <a:srgbClr val="002A00"/>
        </a:dk1>
        <a:lt1>
          <a:srgbClr val="FFFFFF"/>
        </a:lt1>
        <a:dk2>
          <a:srgbClr val="FFFFE7"/>
        </a:dk2>
        <a:lt2>
          <a:srgbClr val="B2B2B2"/>
        </a:lt2>
        <a:accent1>
          <a:srgbClr val="6D77BF"/>
        </a:accent1>
        <a:accent2>
          <a:srgbClr val="669900"/>
        </a:accent2>
        <a:accent3>
          <a:srgbClr val="FFFFFF"/>
        </a:accent3>
        <a:accent4>
          <a:srgbClr val="002200"/>
        </a:accent4>
        <a:accent5>
          <a:srgbClr val="BABDDC"/>
        </a:accent5>
        <a:accent6>
          <a:srgbClr val="5C8A00"/>
        </a:accent6>
        <a:hlink>
          <a:srgbClr val="A76E23"/>
        </a:hlink>
        <a:folHlink>
          <a:srgbClr val="14523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7_112TGp_finance_diagram_v2">
  <a:themeElements>
    <a:clrScheme name="21_112TGp_finance_diagram_v2 3">
      <a:dk1>
        <a:srgbClr val="002A00"/>
      </a:dk1>
      <a:lt1>
        <a:srgbClr val="FFFFFF"/>
      </a:lt1>
      <a:dk2>
        <a:srgbClr val="FFFFE7"/>
      </a:dk2>
      <a:lt2>
        <a:srgbClr val="B2B2B2"/>
      </a:lt2>
      <a:accent1>
        <a:srgbClr val="6D77BF"/>
      </a:accent1>
      <a:accent2>
        <a:srgbClr val="669900"/>
      </a:accent2>
      <a:accent3>
        <a:srgbClr val="FFFFFF"/>
      </a:accent3>
      <a:accent4>
        <a:srgbClr val="002200"/>
      </a:accent4>
      <a:accent5>
        <a:srgbClr val="BABDDC"/>
      </a:accent5>
      <a:accent6>
        <a:srgbClr val="5C8A00"/>
      </a:accent6>
      <a:hlink>
        <a:srgbClr val="A76E23"/>
      </a:hlink>
      <a:folHlink>
        <a:srgbClr val="145232"/>
      </a:folHlink>
    </a:clrScheme>
    <a:fontScheme name="21_112TGp_finance_diagram_v2">
      <a:majorFont>
        <a:latin typeface="Arial"/>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21_112TGp_finance_diagram_v2 1">
        <a:dk1>
          <a:srgbClr val="000066"/>
        </a:dk1>
        <a:lt1>
          <a:srgbClr val="FFFFFF"/>
        </a:lt1>
        <a:dk2>
          <a:srgbClr val="E1E1E7"/>
        </a:dk2>
        <a:lt2>
          <a:srgbClr val="B2B2B2"/>
        </a:lt2>
        <a:accent1>
          <a:srgbClr val="009999"/>
        </a:accent1>
        <a:accent2>
          <a:srgbClr val="FF9933"/>
        </a:accent2>
        <a:accent3>
          <a:srgbClr val="FFFFFF"/>
        </a:accent3>
        <a:accent4>
          <a:srgbClr val="000056"/>
        </a:accent4>
        <a:accent5>
          <a:srgbClr val="AACACA"/>
        </a:accent5>
        <a:accent6>
          <a:srgbClr val="E78A2D"/>
        </a:accent6>
        <a:hlink>
          <a:srgbClr val="6A9EB0"/>
        </a:hlink>
        <a:folHlink>
          <a:srgbClr val="336699"/>
        </a:folHlink>
      </a:clrScheme>
      <a:clrMap bg1="lt1" tx1="dk1" bg2="lt2" tx2="dk2" accent1="accent1" accent2="accent2" accent3="accent3" accent4="accent4" accent5="accent5" accent6="accent6" hlink="hlink" folHlink="folHlink"/>
    </a:extraClrScheme>
    <a:extraClrScheme>
      <a:clrScheme name="21_112TGp_finance_diagram_v2 2">
        <a:dk1>
          <a:srgbClr val="000000"/>
        </a:dk1>
        <a:lt1>
          <a:srgbClr val="FFFFFF"/>
        </a:lt1>
        <a:dk2>
          <a:srgbClr val="FFFFFF"/>
        </a:dk2>
        <a:lt2>
          <a:srgbClr val="B2B2B2"/>
        </a:lt2>
        <a:accent1>
          <a:srgbClr val="C0D070"/>
        </a:accent1>
        <a:accent2>
          <a:srgbClr val="0099CC"/>
        </a:accent2>
        <a:accent3>
          <a:srgbClr val="FFFFFF"/>
        </a:accent3>
        <a:accent4>
          <a:srgbClr val="000000"/>
        </a:accent4>
        <a:accent5>
          <a:srgbClr val="DCE4BB"/>
        </a:accent5>
        <a:accent6>
          <a:srgbClr val="008AB9"/>
        </a:accent6>
        <a:hlink>
          <a:srgbClr val="CA9938"/>
        </a:hlink>
        <a:folHlink>
          <a:srgbClr val="683241"/>
        </a:folHlink>
      </a:clrScheme>
      <a:clrMap bg1="lt1" tx1="dk1" bg2="lt2" tx2="dk2" accent1="accent1" accent2="accent2" accent3="accent3" accent4="accent4" accent5="accent5" accent6="accent6" hlink="hlink" folHlink="folHlink"/>
    </a:extraClrScheme>
    <a:extraClrScheme>
      <a:clrScheme name="21_112TGp_finance_diagram_v2 3">
        <a:dk1>
          <a:srgbClr val="002A00"/>
        </a:dk1>
        <a:lt1>
          <a:srgbClr val="FFFFFF"/>
        </a:lt1>
        <a:dk2>
          <a:srgbClr val="FFFFE7"/>
        </a:dk2>
        <a:lt2>
          <a:srgbClr val="B2B2B2"/>
        </a:lt2>
        <a:accent1>
          <a:srgbClr val="6D77BF"/>
        </a:accent1>
        <a:accent2>
          <a:srgbClr val="669900"/>
        </a:accent2>
        <a:accent3>
          <a:srgbClr val="FFFFFF"/>
        </a:accent3>
        <a:accent4>
          <a:srgbClr val="002200"/>
        </a:accent4>
        <a:accent5>
          <a:srgbClr val="BABDDC"/>
        </a:accent5>
        <a:accent6>
          <a:srgbClr val="5C8A00"/>
        </a:accent6>
        <a:hlink>
          <a:srgbClr val="A76E23"/>
        </a:hlink>
        <a:folHlink>
          <a:srgbClr val="14523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_Nature">
  <a:themeElements>
    <a:clrScheme name="1_Nature 2">
      <a:dk1>
        <a:srgbClr val="5B5249"/>
      </a:dk1>
      <a:lt1>
        <a:srgbClr val="FFFFFF"/>
      </a:lt1>
      <a:dk2>
        <a:srgbClr val="2A3D7A"/>
      </a:dk2>
      <a:lt2>
        <a:srgbClr val="CEC8BA"/>
      </a:lt2>
      <a:accent1>
        <a:srgbClr val="C9DDF1"/>
      </a:accent1>
      <a:accent2>
        <a:srgbClr val="FAC164"/>
      </a:accent2>
      <a:accent3>
        <a:srgbClr val="FFFFFF"/>
      </a:accent3>
      <a:accent4>
        <a:srgbClr val="4C453D"/>
      </a:accent4>
      <a:accent5>
        <a:srgbClr val="E1EBF7"/>
      </a:accent5>
      <a:accent6>
        <a:srgbClr val="E3AF5A"/>
      </a:accent6>
      <a:hlink>
        <a:srgbClr val="B0AE6A"/>
      </a:hlink>
      <a:folHlink>
        <a:srgbClr val="C3E684"/>
      </a:folHlink>
    </a:clrScheme>
    <a:fontScheme name="1_Natur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1_Nature 1">
        <a:dk1>
          <a:srgbClr val="666699"/>
        </a:dk1>
        <a:lt1>
          <a:srgbClr val="FFFFCC"/>
        </a:lt1>
        <a:dk2>
          <a:srgbClr val="687FCA"/>
        </a:dk2>
        <a:lt2>
          <a:srgbClr val="192449"/>
        </a:lt2>
        <a:accent1>
          <a:srgbClr val="C9DDF1"/>
        </a:accent1>
        <a:accent2>
          <a:srgbClr val="FAC164"/>
        </a:accent2>
        <a:accent3>
          <a:srgbClr val="B9C0E1"/>
        </a:accent3>
        <a:accent4>
          <a:srgbClr val="DADAAE"/>
        </a:accent4>
        <a:accent5>
          <a:srgbClr val="E1EBF7"/>
        </a:accent5>
        <a:accent6>
          <a:srgbClr val="E3AF5A"/>
        </a:accent6>
        <a:hlink>
          <a:srgbClr val="B0AE6A"/>
        </a:hlink>
        <a:folHlink>
          <a:srgbClr val="C3E684"/>
        </a:folHlink>
      </a:clrScheme>
      <a:clrMap bg1="dk2" tx1="lt1" bg2="dk1" tx2="lt2" accent1="accent1" accent2="accent2" accent3="accent3" accent4="accent4" accent5="accent5" accent6="accent6" hlink="hlink" folHlink="folHlink"/>
    </a:extraClrScheme>
    <a:extraClrScheme>
      <a:clrScheme name="1_Nature 2">
        <a:dk1>
          <a:srgbClr val="5B5249"/>
        </a:dk1>
        <a:lt1>
          <a:srgbClr val="FFFFFF"/>
        </a:lt1>
        <a:dk2>
          <a:srgbClr val="2A3D7A"/>
        </a:dk2>
        <a:lt2>
          <a:srgbClr val="CEC8BA"/>
        </a:lt2>
        <a:accent1>
          <a:srgbClr val="C9DDF1"/>
        </a:accent1>
        <a:accent2>
          <a:srgbClr val="FAC164"/>
        </a:accent2>
        <a:accent3>
          <a:srgbClr val="FFFFFF"/>
        </a:accent3>
        <a:accent4>
          <a:srgbClr val="4C453D"/>
        </a:accent4>
        <a:accent5>
          <a:srgbClr val="E1EBF7"/>
        </a:accent5>
        <a:accent6>
          <a:srgbClr val="E3AF5A"/>
        </a:accent6>
        <a:hlink>
          <a:srgbClr val="B0AE6A"/>
        </a:hlink>
        <a:folHlink>
          <a:srgbClr val="C3E684"/>
        </a:folHlink>
      </a:clrScheme>
      <a:clrMap bg1="lt1" tx1="dk1" bg2="lt2" tx2="dk2" accent1="accent1" accent2="accent2" accent3="accent3" accent4="accent4" accent5="accent5" accent6="accent6" hlink="hlink" folHlink="folHlink"/>
    </a:extraClrScheme>
    <a:extraClrScheme>
      <a:clrScheme name="1_Nature 3">
        <a:dk1>
          <a:srgbClr val="333333"/>
        </a:dk1>
        <a:lt1>
          <a:srgbClr val="FFFFFF"/>
        </a:lt1>
        <a:dk2>
          <a:srgbClr val="000000"/>
        </a:dk2>
        <a:lt2>
          <a:srgbClr val="DDDDDD"/>
        </a:lt2>
        <a:accent1>
          <a:srgbClr val="DDDDDD"/>
        </a:accent1>
        <a:accent2>
          <a:srgbClr val="B2B2B2"/>
        </a:accent2>
        <a:accent3>
          <a:srgbClr val="FFFFFF"/>
        </a:accent3>
        <a:accent4>
          <a:srgbClr val="2A2A2A"/>
        </a:accent4>
        <a:accent5>
          <a:srgbClr val="EBEBEB"/>
        </a:accent5>
        <a:accent6>
          <a:srgbClr val="A1A1A1"/>
        </a:accent6>
        <a:hlink>
          <a:srgbClr val="808080"/>
        </a:hlink>
        <a:folHlink>
          <a:srgbClr val="5F5F5F"/>
        </a:folHlink>
      </a:clrScheme>
      <a:clrMap bg1="lt1" tx1="dk1" bg2="lt2" tx2="dk2" accent1="accent1" accent2="accent2" accent3="accent3" accent4="accent4" accent5="accent5" accent6="accent6" hlink="hlink" folHlink="folHlink"/>
    </a:extraClrScheme>
    <a:extraClrScheme>
      <a:clrScheme name="1_Nature 4">
        <a:dk1>
          <a:srgbClr val="8061A5"/>
        </a:dk1>
        <a:lt1>
          <a:srgbClr val="FFFFCC"/>
        </a:lt1>
        <a:dk2>
          <a:srgbClr val="967DB5"/>
        </a:dk2>
        <a:lt2>
          <a:srgbClr val="192449"/>
        </a:lt2>
        <a:accent1>
          <a:srgbClr val="D6C9F1"/>
        </a:accent1>
        <a:accent2>
          <a:srgbClr val="FAC164"/>
        </a:accent2>
        <a:accent3>
          <a:srgbClr val="C9BFD7"/>
        </a:accent3>
        <a:accent4>
          <a:srgbClr val="DADAAE"/>
        </a:accent4>
        <a:accent5>
          <a:srgbClr val="E8E1F7"/>
        </a:accent5>
        <a:accent6>
          <a:srgbClr val="E3AF5A"/>
        </a:accent6>
        <a:hlink>
          <a:srgbClr val="B0AE6A"/>
        </a:hlink>
        <a:folHlink>
          <a:srgbClr val="C3E684"/>
        </a:folHlink>
      </a:clrScheme>
      <a:clrMap bg1="dk2" tx1="lt1" bg2="dk1" tx2="lt2" accent1="accent1" accent2="accent2" accent3="accent3" accent4="accent4" accent5="accent5" accent6="accent6" hlink="hlink" folHlink="folHlink"/>
    </a:extraClrScheme>
    <a:extraClrScheme>
      <a:clrScheme name="1_Nature 5">
        <a:dk1>
          <a:srgbClr val="5B5249"/>
        </a:dk1>
        <a:lt1>
          <a:srgbClr val="FFFFFF"/>
        </a:lt1>
        <a:dk2>
          <a:srgbClr val="2A3D7A"/>
        </a:dk2>
        <a:lt2>
          <a:srgbClr val="CEC8BA"/>
        </a:lt2>
        <a:accent1>
          <a:srgbClr val="C9DDF1"/>
        </a:accent1>
        <a:accent2>
          <a:srgbClr val="FAC164"/>
        </a:accent2>
        <a:accent3>
          <a:srgbClr val="FFFFFF"/>
        </a:accent3>
        <a:accent4>
          <a:srgbClr val="4C453D"/>
        </a:accent4>
        <a:accent5>
          <a:srgbClr val="E1EBF7"/>
        </a:accent5>
        <a:accent6>
          <a:srgbClr val="E3AF5A"/>
        </a:accent6>
        <a:hlink>
          <a:srgbClr val="993333"/>
        </a:hlink>
        <a:folHlink>
          <a:srgbClr val="3333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28_112TGp_finance_diagram_v2">
  <a:themeElements>
    <a:clrScheme name="24_112TGp_finance_diagram_v2 3">
      <a:dk1>
        <a:srgbClr val="002A00"/>
      </a:dk1>
      <a:lt1>
        <a:srgbClr val="FFFFFF"/>
      </a:lt1>
      <a:dk2>
        <a:srgbClr val="FFFFE7"/>
      </a:dk2>
      <a:lt2>
        <a:srgbClr val="B2B2B2"/>
      </a:lt2>
      <a:accent1>
        <a:srgbClr val="6D77BF"/>
      </a:accent1>
      <a:accent2>
        <a:srgbClr val="669900"/>
      </a:accent2>
      <a:accent3>
        <a:srgbClr val="FFFFFF"/>
      </a:accent3>
      <a:accent4>
        <a:srgbClr val="002200"/>
      </a:accent4>
      <a:accent5>
        <a:srgbClr val="BABDDC"/>
      </a:accent5>
      <a:accent6>
        <a:srgbClr val="5C8A00"/>
      </a:accent6>
      <a:hlink>
        <a:srgbClr val="A76E23"/>
      </a:hlink>
      <a:folHlink>
        <a:srgbClr val="145232"/>
      </a:folHlink>
    </a:clrScheme>
    <a:fontScheme name="24_112TGp_finance_diagram_v2">
      <a:majorFont>
        <a:latin typeface="Arial"/>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24_112TGp_finance_diagram_v2 1">
        <a:dk1>
          <a:srgbClr val="000066"/>
        </a:dk1>
        <a:lt1>
          <a:srgbClr val="FFFFFF"/>
        </a:lt1>
        <a:dk2>
          <a:srgbClr val="E1E1E7"/>
        </a:dk2>
        <a:lt2>
          <a:srgbClr val="B2B2B2"/>
        </a:lt2>
        <a:accent1>
          <a:srgbClr val="009999"/>
        </a:accent1>
        <a:accent2>
          <a:srgbClr val="FF9933"/>
        </a:accent2>
        <a:accent3>
          <a:srgbClr val="FFFFFF"/>
        </a:accent3>
        <a:accent4>
          <a:srgbClr val="000056"/>
        </a:accent4>
        <a:accent5>
          <a:srgbClr val="AACACA"/>
        </a:accent5>
        <a:accent6>
          <a:srgbClr val="E78A2D"/>
        </a:accent6>
        <a:hlink>
          <a:srgbClr val="6A9EB0"/>
        </a:hlink>
        <a:folHlink>
          <a:srgbClr val="336699"/>
        </a:folHlink>
      </a:clrScheme>
      <a:clrMap bg1="lt1" tx1="dk1" bg2="lt2" tx2="dk2" accent1="accent1" accent2="accent2" accent3="accent3" accent4="accent4" accent5="accent5" accent6="accent6" hlink="hlink" folHlink="folHlink"/>
    </a:extraClrScheme>
    <a:extraClrScheme>
      <a:clrScheme name="24_112TGp_finance_diagram_v2 2">
        <a:dk1>
          <a:srgbClr val="000000"/>
        </a:dk1>
        <a:lt1>
          <a:srgbClr val="FFFFFF"/>
        </a:lt1>
        <a:dk2>
          <a:srgbClr val="FFFFFF"/>
        </a:dk2>
        <a:lt2>
          <a:srgbClr val="B2B2B2"/>
        </a:lt2>
        <a:accent1>
          <a:srgbClr val="C0D070"/>
        </a:accent1>
        <a:accent2>
          <a:srgbClr val="0099CC"/>
        </a:accent2>
        <a:accent3>
          <a:srgbClr val="FFFFFF"/>
        </a:accent3>
        <a:accent4>
          <a:srgbClr val="000000"/>
        </a:accent4>
        <a:accent5>
          <a:srgbClr val="DCE4BB"/>
        </a:accent5>
        <a:accent6>
          <a:srgbClr val="008AB9"/>
        </a:accent6>
        <a:hlink>
          <a:srgbClr val="CA9938"/>
        </a:hlink>
        <a:folHlink>
          <a:srgbClr val="683241"/>
        </a:folHlink>
      </a:clrScheme>
      <a:clrMap bg1="lt1" tx1="dk1" bg2="lt2" tx2="dk2" accent1="accent1" accent2="accent2" accent3="accent3" accent4="accent4" accent5="accent5" accent6="accent6" hlink="hlink" folHlink="folHlink"/>
    </a:extraClrScheme>
    <a:extraClrScheme>
      <a:clrScheme name="24_112TGp_finance_diagram_v2 3">
        <a:dk1>
          <a:srgbClr val="002A00"/>
        </a:dk1>
        <a:lt1>
          <a:srgbClr val="FFFFFF"/>
        </a:lt1>
        <a:dk2>
          <a:srgbClr val="FFFFE7"/>
        </a:dk2>
        <a:lt2>
          <a:srgbClr val="B2B2B2"/>
        </a:lt2>
        <a:accent1>
          <a:srgbClr val="6D77BF"/>
        </a:accent1>
        <a:accent2>
          <a:srgbClr val="669900"/>
        </a:accent2>
        <a:accent3>
          <a:srgbClr val="FFFFFF"/>
        </a:accent3>
        <a:accent4>
          <a:srgbClr val="002200"/>
        </a:accent4>
        <a:accent5>
          <a:srgbClr val="BABDDC"/>
        </a:accent5>
        <a:accent6>
          <a:srgbClr val="5C8A00"/>
        </a:accent6>
        <a:hlink>
          <a:srgbClr val="A76E23"/>
        </a:hlink>
        <a:folHlink>
          <a:srgbClr val="14523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12652</Words>
  <Application>WPS Office WWO_feishu_20230531100529-62b4f7f279</Application>
  <PresentationFormat>宽屏</PresentationFormat>
  <Paragraphs>2481</Paragraphs>
  <Slides>60</Slides>
  <Notes>4</Notes>
  <HiddenSlides>1</HiddenSlides>
  <MMClips>0</MMClips>
  <ScaleCrop>false</ScaleCrop>
  <HeadingPairs>
    <vt:vector size="8" baseType="variant">
      <vt:variant>
        <vt:lpstr>已用的字体</vt:lpstr>
      </vt:variant>
      <vt:variant>
        <vt:i4>26</vt:i4>
      </vt:variant>
      <vt:variant>
        <vt:lpstr>主题</vt:lpstr>
      </vt:variant>
      <vt:variant>
        <vt:i4>13</vt:i4>
      </vt:variant>
      <vt:variant>
        <vt:lpstr>嵌入 OLE 服务器</vt:lpstr>
      </vt:variant>
      <vt:variant>
        <vt:i4>13</vt:i4>
      </vt:variant>
      <vt:variant>
        <vt:lpstr>幻灯片标题</vt:lpstr>
      </vt:variant>
      <vt:variant>
        <vt:i4>60</vt:i4>
      </vt:variant>
    </vt:vector>
  </HeadingPairs>
  <TitlesOfParts>
    <vt:vector size="112" baseType="lpstr">
      <vt:lpstr>Arial</vt:lpstr>
      <vt:lpstr>宋体</vt:lpstr>
      <vt:lpstr>Wingdings</vt:lpstr>
      <vt:lpstr>Times New Roman</vt:lpstr>
      <vt:lpstr>黑体</vt:lpstr>
      <vt:lpstr>汉仪旗黑KW 55S</vt:lpstr>
      <vt:lpstr>汉仪书宋二KW</vt:lpstr>
      <vt:lpstr>Arial</vt:lpstr>
      <vt:lpstr>宋体</vt:lpstr>
      <vt:lpstr>隶书</vt:lpstr>
      <vt:lpstr>Verdana</vt:lpstr>
      <vt:lpstr>方正姚体</vt:lpstr>
      <vt:lpstr>华文行楷</vt:lpstr>
      <vt:lpstr>HiddenHorzOCR</vt:lpstr>
      <vt:lpstr>华文仿宋</vt:lpstr>
      <vt:lpstr>华文新魏</vt:lpstr>
      <vt:lpstr>仿宋</vt:lpstr>
      <vt:lpstr>华文隶书</vt:lpstr>
      <vt:lpstr>仿宋_GB2312</vt:lpstr>
      <vt:lpstr>经典繁毛楷</vt:lpstr>
      <vt:lpstr>汉仪楷体KW</vt:lpstr>
      <vt:lpstr>Symbol</vt:lpstr>
      <vt:lpstr>楷体_GB2312</vt:lpstr>
      <vt:lpstr>Arial Black</vt:lpstr>
      <vt:lpstr>汉仪仿宋KW</vt:lpstr>
      <vt:lpstr>思源黑体 CN</vt:lpstr>
      <vt:lpstr>21_112TGp_finance_diagram_v2</vt:lpstr>
      <vt:lpstr>1_Nature</vt:lpstr>
      <vt:lpstr>4_Nature</vt:lpstr>
      <vt:lpstr>23_112TGp_finance_diagram_v2</vt:lpstr>
      <vt:lpstr>3_古瓶荷花</vt:lpstr>
      <vt:lpstr>25_112TGp_finance_diagram_v2</vt:lpstr>
      <vt:lpstr>27_112TGp_finance_diagram_v2</vt:lpstr>
      <vt:lpstr>3_Nature</vt:lpstr>
      <vt:lpstr>28_112TGp_finance_diagram_v2</vt:lpstr>
      <vt:lpstr>2_Nature</vt:lpstr>
      <vt:lpstr>22_112TGp_finance_diagram_v2</vt:lpstr>
      <vt:lpstr>24_112TGp_finance_diagram_v2</vt:lpstr>
      <vt:lpstr>26_112TGp_finance_diagram_v2</vt:lpstr>
      <vt:lpstr>Photoshop.Image.6</vt:lpstr>
      <vt:lpstr>MS_ClipArt_Gallery.2</vt:lpstr>
      <vt:lpstr>MS_ClipArt_Gallery.2</vt:lpstr>
      <vt:lpstr>MS_ClipArt_Gallery.2</vt:lpstr>
      <vt:lpstr>MS_ClipArt_Gallery.2</vt:lpstr>
      <vt:lpstr>Photoshop.Image.6</vt:lpstr>
      <vt:lpstr>Photoshop.Image.6</vt:lpstr>
      <vt:lpstr>Photoshop.Image.6</vt:lpstr>
      <vt:lpstr>Photoshop.Image.6</vt:lpstr>
      <vt:lpstr>Photoshop.Image.6</vt:lpstr>
      <vt:lpstr>Photoshop.Image.6</vt:lpstr>
      <vt:lpstr>Photoshop.Image.6</vt:lpstr>
      <vt:lpstr>MS_ClipArt_Gallery.2</vt:lpstr>
      <vt:lpstr>会计学 Accounting</vt:lpstr>
      <vt:lpstr>PowerPoint 演示文稿</vt:lpstr>
      <vt:lpstr>金融工具</vt:lpstr>
      <vt:lpstr>金融工具</vt:lpstr>
      <vt:lpstr>金融工具</vt:lpstr>
      <vt:lpstr>金融工具</vt:lpstr>
      <vt:lpstr>金融工具</vt:lpstr>
      <vt:lpstr>金融资产</vt:lpstr>
      <vt:lpstr>金融资产——相关会计科目</vt:lpstr>
      <vt:lpstr>股票:  所有者凭证</vt:lpstr>
      <vt:lpstr>债券:债权人凭证</vt:lpstr>
      <vt:lpstr>债券和股票的合同现金流有什么区别?</vt:lpstr>
      <vt:lpstr>PowerPoint 演示文稿</vt:lpstr>
      <vt:lpstr>PowerPoint 演示文稿</vt:lpstr>
      <vt:lpstr>PowerPoint 演示文稿</vt:lpstr>
      <vt:lpstr>金融资产分类:主要以股票和债券为例</vt:lpstr>
      <vt:lpstr>金融资产核算的科目及特点</vt:lpstr>
      <vt:lpstr>PowerPoint 演示文稿</vt:lpstr>
      <vt:lpstr>货币的时间价值           终值</vt:lpstr>
      <vt:lpstr>货币的时间价值          现值</vt:lpstr>
      <vt:lpstr>PowerPoint 演示文稿</vt:lpstr>
      <vt:lpstr>PowerPoint 演示文稿</vt:lpstr>
      <vt:lpstr>PowerPoint 演示文稿</vt:lpstr>
      <vt:lpstr>PowerPoint 演示文稿</vt:lpstr>
      <vt:lpstr>PowerPoint 演示文稿</vt:lpstr>
      <vt:lpstr>市场利率对债券价格的影响</vt:lpstr>
      <vt:lpstr>PowerPoint 演示文稿</vt:lpstr>
      <vt:lpstr>PowerPoint 演示文稿</vt:lpstr>
      <vt:lpstr>PowerPoint 演示文稿</vt:lpstr>
      <vt:lpstr>PowerPoint 演示文稿</vt:lpstr>
      <vt:lpstr>折价发行</vt:lpstr>
      <vt:lpstr>PowerPoint 演示文稿</vt:lpstr>
      <vt:lpstr>其他债权投资核算概要</vt:lpstr>
      <vt:lpstr>其他债权投资核算概要</vt:lpstr>
      <vt:lpstr>其他债权投资核算概要</vt:lpstr>
      <vt:lpstr>其他债权投资核算概要</vt:lpstr>
      <vt:lpstr>PowerPoint 演示文稿</vt:lpstr>
      <vt:lpstr>PowerPoint 演示文稿</vt:lpstr>
      <vt:lpstr>PowerPoint 演示文稿</vt:lpstr>
      <vt:lpstr>PowerPoint 演示文稿</vt:lpstr>
      <vt:lpstr>PowerPoint 演示文稿</vt:lpstr>
      <vt:lpstr>PowerPoint 演示文稿</vt:lpstr>
      <vt:lpstr>公允价值 v.s.历史成本</vt:lpstr>
      <vt:lpstr>丑小鸭变成美天鹅?FVA说了算</vt:lpstr>
      <vt:lpstr>PowerPoint 演示文稿</vt:lpstr>
      <vt:lpstr>PowerPoint 演示文稿</vt:lpstr>
      <vt:lpstr>交易性金融资产核算概要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交易性金融资产  V.S.其他权益工具投资</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会计学 Accounting</dc:title>
  <dc:creator>wd x</dc:creator>
  <cp:lastModifiedBy>xbany</cp:lastModifiedBy>
  <dcterms:created xsi:type="dcterms:W3CDTF">2023-12-14T13:59:29Z</dcterms:created>
  <dcterms:modified xsi:type="dcterms:W3CDTF">2023-12-14T13:59:29Z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2052-0.0.0.0</vt:lpwstr>
  </property>
</Properties>
</file>